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3708" r:id="rId6"/>
    <p:sldMasterId id="2147483724" r:id="rId7"/>
  </p:sldMasterIdLst>
  <p:notesMasterIdLst>
    <p:notesMasterId r:id="rId34"/>
  </p:notesMasterIdLst>
  <p:handoutMasterIdLst>
    <p:handoutMasterId r:id="rId35"/>
  </p:handoutMasterIdLst>
  <p:sldIdLst>
    <p:sldId id="266" r:id="rId8"/>
    <p:sldId id="315" r:id="rId9"/>
    <p:sldId id="316" r:id="rId10"/>
    <p:sldId id="317" r:id="rId11"/>
    <p:sldId id="318" r:id="rId12"/>
    <p:sldId id="319" r:id="rId13"/>
    <p:sldId id="320" r:id="rId14"/>
    <p:sldId id="321" r:id="rId15"/>
    <p:sldId id="354" r:id="rId16"/>
    <p:sldId id="355" r:id="rId17"/>
    <p:sldId id="356" r:id="rId18"/>
    <p:sldId id="357" r:id="rId19"/>
    <p:sldId id="358" r:id="rId20"/>
    <p:sldId id="359" r:id="rId21"/>
    <p:sldId id="360" r:id="rId22"/>
    <p:sldId id="361" r:id="rId23"/>
    <p:sldId id="362" r:id="rId24"/>
    <p:sldId id="420" r:id="rId25"/>
    <p:sldId id="364" r:id="rId26"/>
    <p:sldId id="337" r:id="rId27"/>
    <p:sldId id="421" r:id="rId28"/>
    <p:sldId id="363" r:id="rId29"/>
    <p:sldId id="407" r:id="rId30"/>
    <p:sldId id="417" r:id="rId31"/>
    <p:sldId id="418" r:id="rId32"/>
    <p:sldId id="419" r:id="rId33"/>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a Craddock" initials="EC" lastIdx="14" clrIdx="0"/>
  <p:cmAuthor id="2" name="Lucy Anson" initials="LA" lastIdx="4" clrIdx="1">
    <p:extLst>
      <p:ext uri="{19B8F6BF-5375-455C-9EA6-DF929625EA0E}">
        <p15:presenceInfo xmlns:p15="http://schemas.microsoft.com/office/powerpoint/2012/main" userId="S::LAnson@Premierfoods.com::84c10632-736c-4aed-8484-54e572729c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7"/>
    <a:srgbClr val="FFB700"/>
    <a:srgbClr val="00B9D3"/>
    <a:srgbClr val="00B9C9"/>
    <a:srgbClr val="ACD500"/>
    <a:srgbClr val="AA7DCF"/>
    <a:srgbClr val="AA69CF"/>
    <a:srgbClr val="663291"/>
    <a:srgbClr val="FF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A21E9-E474-48D7-9B5A-41ED131B3DBA}" v="7" dt="2021-07-12T10:58:42.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0" autoAdjust="0"/>
    <p:restoredTop sz="76241" autoAdjust="0"/>
  </p:normalViewPr>
  <p:slideViewPr>
    <p:cSldViewPr>
      <p:cViewPr varScale="1">
        <p:scale>
          <a:sx n="51" d="100"/>
          <a:sy n="51" d="100"/>
        </p:scale>
        <p:origin x="15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Anson" userId="84c10632-736c-4aed-8484-54e572729c54" providerId="ADAL" clId="{517A21E9-E474-48D7-9B5A-41ED131B3DBA}"/>
    <pc:docChg chg="modSld">
      <pc:chgData name="Lucy Anson" userId="84c10632-736c-4aed-8484-54e572729c54" providerId="ADAL" clId="{517A21E9-E474-48D7-9B5A-41ED131B3DBA}" dt="2021-07-12T10:58:42.474" v="5"/>
      <pc:docMkLst>
        <pc:docMk/>
      </pc:docMkLst>
      <pc:sldChg chg="modSp">
        <pc:chgData name="Lucy Anson" userId="84c10632-736c-4aed-8484-54e572729c54" providerId="ADAL" clId="{517A21E9-E474-48D7-9B5A-41ED131B3DBA}" dt="2021-07-12T10:58:42.474" v="5"/>
        <pc:sldMkLst>
          <pc:docMk/>
          <pc:sldMk cId="229777241" sldId="317"/>
        </pc:sldMkLst>
        <pc:picChg chg="mod">
          <ac:chgData name="Lucy Anson" userId="84c10632-736c-4aed-8484-54e572729c54" providerId="ADAL" clId="{517A21E9-E474-48D7-9B5A-41ED131B3DBA}" dt="2021-07-12T10:58:42.474" v="5"/>
          <ac:picMkLst>
            <pc:docMk/>
            <pc:sldMk cId="229777241" sldId="317"/>
            <ac:picMk id="15363" creationId="{00000000-0000-0000-0000-000000000000}"/>
          </ac:picMkLst>
        </pc:picChg>
      </pc:sldChg>
      <pc:sldChg chg="modSp">
        <pc:chgData name="Lucy Anson" userId="84c10632-736c-4aed-8484-54e572729c54" providerId="ADAL" clId="{517A21E9-E474-48D7-9B5A-41ED131B3DBA}" dt="2021-07-12T10:58:32.073" v="4" actId="1076"/>
        <pc:sldMkLst>
          <pc:docMk/>
          <pc:sldMk cId="2194018974" sldId="319"/>
        </pc:sldMkLst>
        <pc:picChg chg="mod">
          <ac:chgData name="Lucy Anson" userId="84c10632-736c-4aed-8484-54e572729c54" providerId="ADAL" clId="{517A21E9-E474-48D7-9B5A-41ED131B3DBA}" dt="2021-07-12T10:58:32.073" v="4" actId="1076"/>
          <ac:picMkLst>
            <pc:docMk/>
            <pc:sldMk cId="2194018974" sldId="319"/>
            <ac:picMk id="19458" creationId="{00000000-0000-0000-0000-000000000000}"/>
          </ac:picMkLst>
        </pc:picChg>
        <pc:picChg chg="mod">
          <ac:chgData name="Lucy Anson" userId="84c10632-736c-4aed-8484-54e572729c54" providerId="ADAL" clId="{517A21E9-E474-48D7-9B5A-41ED131B3DBA}" dt="2021-07-12T10:58:30.823" v="3" actId="1076"/>
          <ac:picMkLst>
            <pc:docMk/>
            <pc:sldMk cId="2194018974" sldId="319"/>
            <ac:picMk id="19459" creationId="{00000000-0000-0000-0000-000000000000}"/>
          </ac:picMkLst>
        </pc:picChg>
      </pc:sldChg>
      <pc:sldChg chg="modSp">
        <pc:chgData name="Lucy Anson" userId="84c10632-736c-4aed-8484-54e572729c54" providerId="ADAL" clId="{517A21E9-E474-48D7-9B5A-41ED131B3DBA}" dt="2021-07-12T10:58:18.406" v="1" actId="1076"/>
        <pc:sldMkLst>
          <pc:docMk/>
          <pc:sldMk cId="2591139950" sldId="321"/>
        </pc:sldMkLst>
        <pc:picChg chg="mod">
          <ac:chgData name="Lucy Anson" userId="84c10632-736c-4aed-8484-54e572729c54" providerId="ADAL" clId="{517A21E9-E474-48D7-9B5A-41ED131B3DBA}" dt="2021-07-12T10:58:18.406" v="1" actId="1076"/>
          <ac:picMkLst>
            <pc:docMk/>
            <pc:sldMk cId="2591139950" sldId="321"/>
            <ac:picMk id="23556" creationId="{00000000-0000-0000-0000-000000000000}"/>
          </ac:picMkLst>
        </pc:picChg>
      </pc:sldChg>
    </pc:docChg>
  </pc:docChgLst>
  <pc:docChgLst>
    <pc:chgData name="Lucy Anson" userId="84c10632-736c-4aed-8484-54e572729c54" providerId="ADAL" clId="{47BAAA86-F5CE-4920-8925-0A6EF5D0A25B}"/>
    <pc:docChg chg="custSel modSld">
      <pc:chgData name="Lucy Anson" userId="84c10632-736c-4aed-8484-54e572729c54" providerId="ADAL" clId="{47BAAA86-F5CE-4920-8925-0A6EF5D0A25B}" dt="2021-06-23T09:58:15.450" v="13"/>
      <pc:docMkLst>
        <pc:docMk/>
      </pc:docMkLst>
      <pc:sldChg chg="addCm modCm">
        <pc:chgData name="Lucy Anson" userId="84c10632-736c-4aed-8484-54e572729c54" providerId="ADAL" clId="{47BAAA86-F5CE-4920-8925-0A6EF5D0A25B}" dt="2021-06-23T09:57:41.879" v="5"/>
        <pc:sldMkLst>
          <pc:docMk/>
          <pc:sldMk cId="1873804478" sldId="337"/>
        </pc:sldMkLst>
      </pc:sldChg>
      <pc:sldChg chg="addCm modCm">
        <pc:chgData name="Lucy Anson" userId="84c10632-736c-4aed-8484-54e572729c54" providerId="ADAL" clId="{47BAAA86-F5CE-4920-8925-0A6EF5D0A25B}" dt="2021-06-23T09:56:42.188" v="1"/>
        <pc:sldMkLst>
          <pc:docMk/>
          <pc:sldMk cId="226025942" sldId="355"/>
        </pc:sldMkLst>
      </pc:sldChg>
      <pc:sldChg chg="addCm modCm">
        <pc:chgData name="Lucy Anson" userId="84c10632-736c-4aed-8484-54e572729c54" providerId="ADAL" clId="{47BAAA86-F5CE-4920-8925-0A6EF5D0A25B}" dt="2021-06-23T09:57:13.472" v="3"/>
        <pc:sldMkLst>
          <pc:docMk/>
          <pc:sldMk cId="1098003674" sldId="361"/>
        </pc:sldMkLst>
      </pc:sldChg>
      <pc:sldChg chg="modSp">
        <pc:chgData name="Lucy Anson" userId="84c10632-736c-4aed-8484-54e572729c54" providerId="ADAL" clId="{47BAAA86-F5CE-4920-8925-0A6EF5D0A25B}" dt="2021-06-23T09:58:05.754" v="11" actId="14100"/>
        <pc:sldMkLst>
          <pc:docMk/>
          <pc:sldMk cId="0" sldId="407"/>
        </pc:sldMkLst>
        <pc:picChg chg="mod">
          <ac:chgData name="Lucy Anson" userId="84c10632-736c-4aed-8484-54e572729c54" providerId="ADAL" clId="{47BAAA86-F5CE-4920-8925-0A6EF5D0A25B}" dt="2021-06-23T09:58:05.754" v="11" actId="14100"/>
          <ac:picMkLst>
            <pc:docMk/>
            <pc:sldMk cId="0" sldId="407"/>
            <ac:picMk id="69636" creationId="{41A80986-7762-4953-8C27-CAF1B4F5832D}"/>
          </ac:picMkLst>
        </pc:picChg>
      </pc:sldChg>
      <pc:sldChg chg="addCm modCm">
        <pc:chgData name="Lucy Anson" userId="84c10632-736c-4aed-8484-54e572729c54" providerId="ADAL" clId="{47BAAA86-F5CE-4920-8925-0A6EF5D0A25B}" dt="2021-06-23T09:58:15.450" v="13"/>
        <pc:sldMkLst>
          <pc:docMk/>
          <pc:sldMk cId="0" sldId="4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7171" name="Rectangle 3"/>
          <p:cNvSpPr>
            <a:spLocks noGrp="1" noChangeArrowheads="1"/>
          </p:cNvSpPr>
          <p:nvPr>
            <p:ph type="dt" sz="quarter" idx="1"/>
          </p:nvPr>
        </p:nvSpPr>
        <p:spPr bwMode="auto">
          <a:xfrm>
            <a:off x="3779150" y="0"/>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dirty="0"/>
          </a:p>
        </p:txBody>
      </p:sp>
      <p:sp>
        <p:nvSpPr>
          <p:cNvPr id="7172" name="Rectangle 4"/>
          <p:cNvSpPr>
            <a:spLocks noGrp="1" noChangeArrowheads="1"/>
          </p:cNvSpPr>
          <p:nvPr>
            <p:ph type="ftr" sz="quarter" idx="2"/>
          </p:nvPr>
        </p:nvSpPr>
        <p:spPr bwMode="auto">
          <a:xfrm>
            <a:off x="0" y="9430306"/>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7173" name="Rectangle 5"/>
          <p:cNvSpPr>
            <a:spLocks noGrp="1" noChangeArrowheads="1"/>
          </p:cNvSpPr>
          <p:nvPr>
            <p:ph type="sldNum" sz="quarter" idx="3"/>
          </p:nvPr>
        </p:nvSpPr>
        <p:spPr bwMode="auto">
          <a:xfrm>
            <a:off x="3779150" y="9430306"/>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29B84F03-2061-4FF7-87D2-472CFD19B1FD}" type="slidenum">
              <a:rPr lang="en-US" altLang="en-US"/>
              <a:pPr>
                <a:defRPr/>
              </a:pPr>
              <a:t>‹#›</a:t>
            </a:fld>
            <a:endParaRPr lang="en-US" altLang="en-US" dirty="0"/>
          </a:p>
        </p:txBody>
      </p:sp>
    </p:spTree>
    <p:extLst>
      <p:ext uri="{BB962C8B-B14F-4D97-AF65-F5344CB8AC3E}">
        <p14:creationId xmlns:p14="http://schemas.microsoft.com/office/powerpoint/2010/main" val="3845129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4099" name="Rectangle 3"/>
          <p:cNvSpPr>
            <a:spLocks noGrp="1" noChangeArrowheads="1"/>
          </p:cNvSpPr>
          <p:nvPr>
            <p:ph type="dt" idx="1"/>
          </p:nvPr>
        </p:nvSpPr>
        <p:spPr bwMode="auto">
          <a:xfrm>
            <a:off x="3779150" y="0"/>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dirty="0"/>
          </a:p>
        </p:txBody>
      </p:sp>
      <p:sp>
        <p:nvSpPr>
          <p:cNvPr id="4100"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889212" y="4715153"/>
            <a:ext cx="4890665" cy="446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9430306"/>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4103" name="Rectangle 7"/>
          <p:cNvSpPr>
            <a:spLocks noGrp="1" noChangeArrowheads="1"/>
          </p:cNvSpPr>
          <p:nvPr>
            <p:ph type="sldNum" sz="quarter" idx="5"/>
          </p:nvPr>
        </p:nvSpPr>
        <p:spPr bwMode="auto">
          <a:xfrm>
            <a:off x="3779150" y="9430306"/>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393512CB-30ED-499C-8FDE-1C79CB19CE00}" type="slidenum">
              <a:rPr lang="en-US" altLang="en-US"/>
              <a:pPr>
                <a:defRPr/>
              </a:pPr>
              <a:t>‹#›</a:t>
            </a:fld>
            <a:endParaRPr lang="en-US" altLang="en-US" dirty="0"/>
          </a:p>
        </p:txBody>
      </p:sp>
    </p:spTree>
    <p:extLst>
      <p:ext uri="{BB962C8B-B14F-4D97-AF65-F5344CB8AC3E}">
        <p14:creationId xmlns:p14="http://schemas.microsoft.com/office/powerpoint/2010/main" val="75695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rook.org.uk/"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learn.brook.org.uk/"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93512CB-30ED-499C-8FDE-1C79CB19CE00}" type="slidenum">
              <a:rPr lang="en-US" altLang="en-US" smtClean="0"/>
              <a:pPr>
                <a:defRPr/>
              </a:pPr>
              <a:t>1</a:t>
            </a:fld>
            <a:endParaRPr lang="en-US" altLang="en-US" dirty="0"/>
          </a:p>
        </p:txBody>
      </p:sp>
    </p:spTree>
    <p:extLst>
      <p:ext uri="{BB962C8B-B14F-4D97-AF65-F5344CB8AC3E}">
        <p14:creationId xmlns:p14="http://schemas.microsoft.com/office/powerpoint/2010/main" val="406965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Myth - </a:t>
            </a:r>
            <a:r>
              <a:rPr lang="en-GB" altLang="en-US" dirty="0">
                <a:latin typeface="Arial" panose="020B0604020202020204" pitchFamily="34" charset="0"/>
              </a:rPr>
              <a:t>Not everyone develops at the same age or speed and it can take between 2-4 years to complete. Puberty is different for everyone, try not to compare yourself to other people.</a:t>
            </a:r>
          </a:p>
        </p:txBody>
      </p:sp>
    </p:spTree>
    <p:extLst>
      <p:ext uri="{BB962C8B-B14F-4D97-AF65-F5344CB8AC3E}">
        <p14:creationId xmlns:p14="http://schemas.microsoft.com/office/powerpoint/2010/main" val="403675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Fact - </a:t>
            </a:r>
            <a:r>
              <a:rPr lang="en-GB" altLang="en-US" dirty="0">
                <a:latin typeface="Arial" panose="020B0604020202020204" pitchFamily="34" charset="0"/>
              </a:rPr>
              <a:t>You’ll need to keep your genitals clean. Avoid strong products. Unscented soap and/or warm water is all you need. Perfumed soaps can disrupt our natural bacterial balance and cause infections such as BV (bacterial Vaginosis). If you have foreskin (skin over the head of your penis) wash gently under it to stop it getting smelly, itchy or sore.</a:t>
            </a:r>
          </a:p>
        </p:txBody>
      </p:sp>
    </p:spTree>
    <p:extLst>
      <p:ext uri="{BB962C8B-B14F-4D97-AF65-F5344CB8AC3E}">
        <p14:creationId xmlns:p14="http://schemas.microsoft.com/office/powerpoint/2010/main" val="2526131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dirty="0">
                <a:latin typeface="Arial" panose="020B0604020202020204" pitchFamily="34" charset="0"/>
              </a:rPr>
              <a:t>Fact - As we grow up we will take more responsibility for our own health. This will involve noticing when our bodies might change, or something feels a bit different to us. But if something does not feel right, we should talk to our parents/carers. If we have testicles it is important to check them regularly for lumps or swelling in case of cancer, and it is also important that we all check our breasts and learn to recognise if there are any changes. Don’t panic though, these cancers are very rare in young people, but it’s good to get to start knowing your body and asking for help if we are unsure or have any concerns about our health. You’ll learn about this in more detail in later secondary school.</a:t>
            </a:r>
          </a:p>
        </p:txBody>
      </p:sp>
    </p:spTree>
    <p:extLst>
      <p:ext uri="{BB962C8B-B14F-4D97-AF65-F5344CB8AC3E}">
        <p14:creationId xmlns:p14="http://schemas.microsoft.com/office/powerpoint/2010/main" val="346958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dirty="0">
                <a:latin typeface="Arial" panose="020B0604020202020204" pitchFamily="34" charset="0"/>
              </a:rPr>
              <a:t>Myth – one of the body changes of puberty is growing more hair, on our legs, under arms and genitals particularly. There is a myth that for people with vulvas this hair should be removed because somehow it’s unhygienic or ‘unsightly’. Whether you keep your body hair or remove it, this is personal preference – body hair is not unhygienic, it’s natural.   Always remember that your body is your own and it’s up to you what you want to do with it, and that includes how much or how little hair you’d like on it.</a:t>
            </a:r>
          </a:p>
        </p:txBody>
      </p:sp>
    </p:spTree>
    <p:extLst>
      <p:ext uri="{BB962C8B-B14F-4D97-AF65-F5344CB8AC3E}">
        <p14:creationId xmlns:p14="http://schemas.microsoft.com/office/powerpoint/2010/main" val="1683690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FACT - </a:t>
            </a:r>
            <a:r>
              <a:rPr lang="en-GB" altLang="en-US" dirty="0">
                <a:latin typeface="Arial" panose="020B0604020202020204" pitchFamily="34" charset="0"/>
              </a:rPr>
              <a:t>Puberty can also affect the way we feel and our emotions can be heightened, especially as we try to cope with the changes to our bodies. Try to be kind to yourself and people around you, without comparing to others. Do things which make you feel positive and support your mental health. Sleeping enough, doing some exercise and eating healthily can also help us feel more positive. Part of puberty might involve having sexual feelings, thinking more about sex and potentially who we might fancy. This might mean you start to think about your sexual orientation (which genders you are attracted to) but don’t worry if you’re not sure yet. In this wild mix of growing, changing and hormones it can take time to work things out.</a:t>
            </a:r>
          </a:p>
          <a:p>
            <a:endParaRPr lang="en-GB" altLang="en-US" b="1" dirty="0">
              <a:latin typeface="Arial" panose="020B0604020202020204" pitchFamily="34" charset="0"/>
            </a:endParaRPr>
          </a:p>
        </p:txBody>
      </p:sp>
    </p:spTree>
    <p:extLst>
      <p:ext uri="{BB962C8B-B14F-4D97-AF65-F5344CB8AC3E}">
        <p14:creationId xmlns:p14="http://schemas.microsoft.com/office/powerpoint/2010/main" val="259809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Myth - </a:t>
            </a:r>
            <a:r>
              <a:rPr lang="en-GB" altLang="en-US" dirty="0">
                <a:latin typeface="Arial" panose="020B0604020202020204" pitchFamily="34" charset="0"/>
              </a:rPr>
              <a:t>You may find you want to explore your body and touch areas (penis/ vulva) for sexual pleasure. This is called masturbation and is a normal part of growing up. Make sure to have clean hands and do it in a private place. There are myths that masturbating is bad for you, means you can’t have children and even that you will go blind! They aren’t true</a:t>
            </a:r>
            <a:r>
              <a:rPr lang="en-GB" altLang="en-US" b="1" dirty="0">
                <a:latin typeface="Arial" panose="020B0604020202020204" pitchFamily="34" charset="0"/>
              </a:rPr>
              <a:t>. </a:t>
            </a:r>
            <a:endParaRPr lang="en-GB" altLang="en-US" dirty="0">
              <a:latin typeface="Arial" panose="020B0604020202020204" pitchFamily="34" charset="0"/>
            </a:endParaRPr>
          </a:p>
        </p:txBody>
      </p:sp>
    </p:spTree>
    <p:extLst>
      <p:ext uri="{BB962C8B-B14F-4D97-AF65-F5344CB8AC3E}">
        <p14:creationId xmlns:p14="http://schemas.microsoft.com/office/powerpoint/2010/main" val="141801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Myth - </a:t>
            </a:r>
            <a:r>
              <a:rPr lang="en-GB" altLang="en-US" dirty="0">
                <a:latin typeface="Arial" panose="020B0604020202020204" pitchFamily="34" charset="0"/>
              </a:rPr>
              <a:t>Wet dreams are when you ejaculate/ orgasm while you’re asleep. Some people remember having a nice dream but others just wake up to find a wet patch. It’s important to clean up afterwards and change your sheets etc. This can happen to everyone regardless of their genders, however, erections and releasing semen only happens if you have a penis. For girls and people with vulvas they may have sexual feelings and orgasm in their sleep. Sometimes (though not always) this can involve release of vaginal fluid as the body is sexually aroused (turned on). They are natural and nothing to be ashamed of. They happen to some people and not others. </a:t>
            </a:r>
          </a:p>
        </p:txBody>
      </p:sp>
    </p:spTree>
    <p:extLst>
      <p:ext uri="{BB962C8B-B14F-4D97-AF65-F5344CB8AC3E}">
        <p14:creationId xmlns:p14="http://schemas.microsoft.com/office/powerpoint/2010/main" val="4075181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Myth – </a:t>
            </a:r>
            <a:r>
              <a:rPr lang="en-GB" altLang="en-US" dirty="0">
                <a:latin typeface="Arial" panose="020B0604020202020204" pitchFamily="34" charset="0"/>
              </a:rPr>
              <a:t>Periods are not ‘dirty’ or ‘smelly’ or any of the other negative stereotypes people have for them. Periods are natural and healthy. . </a:t>
            </a:r>
          </a:p>
        </p:txBody>
      </p:sp>
    </p:spTree>
    <p:extLst>
      <p:ext uri="{BB962C8B-B14F-4D97-AF65-F5344CB8AC3E}">
        <p14:creationId xmlns:p14="http://schemas.microsoft.com/office/powerpoint/2010/main" val="4092328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18</a:t>
            </a:fld>
            <a:endParaRPr lang="en-US" altLang="en-US"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785116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0" dirty="0">
                <a:solidFill>
                  <a:schemeClr val="tx1"/>
                </a:solidFill>
                <a:latin typeface="Arial" panose="020B0604020202020204" pitchFamily="34" charset="0"/>
                <a:ea typeface="MS PGothic" panose="020B0600070205080204" pitchFamily="34" charset="-128"/>
              </a:rPr>
              <a:t>What do we think about? Debate exercise</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Method </a:t>
            </a:r>
          </a:p>
          <a:p>
            <a:r>
              <a:rPr lang="en-GB" altLang="en-US" b="0" dirty="0">
                <a:solidFill>
                  <a:schemeClr val="tx1"/>
                </a:solidFill>
                <a:latin typeface="Arial" panose="020B0604020202020204" pitchFamily="34" charset="0"/>
                <a:ea typeface="MS PGothic" panose="020B0600070205080204" pitchFamily="34" charset="-128"/>
              </a:rPr>
              <a:t>•	Explain that in this activity there are no right or wrong answers. It is about your own views. Everyone may be different and that is okay!  No judgements. </a:t>
            </a:r>
          </a:p>
          <a:p>
            <a:r>
              <a:rPr lang="en-GB" altLang="en-US" b="0" dirty="0">
                <a:solidFill>
                  <a:schemeClr val="tx1"/>
                </a:solidFill>
                <a:latin typeface="Arial" panose="020B0604020202020204" pitchFamily="34" charset="0"/>
                <a:ea typeface="MS PGothic" panose="020B0600070205080204" pitchFamily="34" charset="-128"/>
              </a:rPr>
              <a:t>•	The facilitator may want to explain to the group that we challenge the statement not the person and to ensure the group understand and agree to this; refer back to the group agreement/safe space.</a:t>
            </a:r>
          </a:p>
          <a:p>
            <a:r>
              <a:rPr lang="en-GB" altLang="en-US" b="0" dirty="0">
                <a:solidFill>
                  <a:schemeClr val="tx1"/>
                </a:solidFill>
                <a:latin typeface="Arial" panose="020B0604020202020204" pitchFamily="34" charset="0"/>
                <a:ea typeface="MS PGothic" panose="020B0600070205080204" pitchFamily="34" charset="-128"/>
              </a:rPr>
              <a:t>•	Facilitator reads out statements and participants go to one end of the room for agree and one end of the room for disagree. The room is a scale, so people may fall somewhere in between. </a:t>
            </a:r>
          </a:p>
          <a:p>
            <a:r>
              <a:rPr lang="en-GB" altLang="en-US" b="0" dirty="0">
                <a:solidFill>
                  <a:schemeClr val="tx1"/>
                </a:solidFill>
                <a:latin typeface="Arial" panose="020B0604020202020204" pitchFamily="34" charset="0"/>
                <a:ea typeface="MS PGothic" panose="020B0600070205080204" pitchFamily="34" charset="-128"/>
              </a:rPr>
              <a:t>•	Encourage discussion from participants on why they are standing where they are.</a:t>
            </a:r>
          </a:p>
          <a:p>
            <a:r>
              <a:rPr lang="en-GB" altLang="en-US" b="0" dirty="0">
                <a:solidFill>
                  <a:schemeClr val="tx1"/>
                </a:solidFill>
                <a:latin typeface="Arial" panose="020B0604020202020204" pitchFamily="34" charset="0"/>
                <a:ea typeface="MS PGothic" panose="020B0600070205080204" pitchFamily="34" charset="-128"/>
              </a:rPr>
              <a:t>Facilitator doesn’t  need to use all statements – use ones you think would work best with the group </a:t>
            </a:r>
          </a:p>
          <a:p>
            <a:r>
              <a:rPr lang="en-GB" altLang="en-US" b="0" dirty="0">
                <a:solidFill>
                  <a:schemeClr val="tx1"/>
                </a:solidFill>
                <a:latin typeface="Arial" panose="020B0604020202020204" pitchFamily="34" charset="0"/>
                <a:ea typeface="MS PGothic" panose="020B0600070205080204" pitchFamily="34" charset="-128"/>
              </a:rPr>
              <a:t>•	Once the facilitator has worked through the statements, ask the group “what affects how you experience and view periods”? </a:t>
            </a:r>
          </a:p>
          <a:p>
            <a:r>
              <a:rPr lang="en-GB" altLang="en-US" b="0" dirty="0">
                <a:solidFill>
                  <a:schemeClr val="tx1"/>
                </a:solidFill>
                <a:latin typeface="Arial" panose="020B0604020202020204" pitchFamily="34" charset="0"/>
                <a:ea typeface="MS PGothic" panose="020B0600070205080204" pitchFamily="34" charset="-128"/>
              </a:rPr>
              <a:t>•	Ask young people to contribute their ideas about what might impact their experience of their periods. Write answers on the board. </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To extent the activity the facilitator could ask the group to write down their thoughts on anonymous post it notes, rather than calling out. </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Statements</a:t>
            </a:r>
          </a:p>
          <a:p>
            <a:r>
              <a:rPr lang="en-GB" altLang="en-US" b="0" dirty="0">
                <a:solidFill>
                  <a:schemeClr val="tx1"/>
                </a:solidFill>
                <a:latin typeface="Arial" panose="020B0604020202020204" pitchFamily="34" charset="0"/>
                <a:ea typeface="MS PGothic" panose="020B0600070205080204" pitchFamily="34" charset="-128"/>
              </a:rPr>
              <a:t>•	When someone is on their period, they can still do everything they usually do in their day-to-day life (swimming/exams/running)</a:t>
            </a:r>
          </a:p>
          <a:p>
            <a:r>
              <a:rPr lang="en-GB" altLang="en-US" b="0" dirty="0">
                <a:solidFill>
                  <a:schemeClr val="tx1"/>
                </a:solidFill>
                <a:latin typeface="Arial" panose="020B0604020202020204" pitchFamily="34" charset="0"/>
                <a:ea typeface="MS PGothic" panose="020B0600070205080204" pitchFamily="34" charset="-128"/>
              </a:rPr>
              <a:t>•	How we view periods in our society needs to change</a:t>
            </a:r>
          </a:p>
          <a:p>
            <a:r>
              <a:rPr lang="en-GB" altLang="en-US" b="0" dirty="0">
                <a:solidFill>
                  <a:schemeClr val="tx1"/>
                </a:solidFill>
                <a:latin typeface="Arial" panose="020B0604020202020204" pitchFamily="34" charset="0"/>
                <a:ea typeface="MS PGothic" panose="020B0600070205080204" pitchFamily="34" charset="-128"/>
              </a:rPr>
              <a:t>•	My parents/ carers/ older family members view periods differently to how I do</a:t>
            </a:r>
          </a:p>
          <a:p>
            <a:r>
              <a:rPr lang="en-GB" altLang="en-US" b="0" dirty="0">
                <a:solidFill>
                  <a:schemeClr val="tx1"/>
                </a:solidFill>
                <a:latin typeface="Arial" panose="020B0604020202020204" pitchFamily="34" charset="0"/>
                <a:ea typeface="MS PGothic" panose="020B0600070205080204" pitchFamily="34" charset="-128"/>
              </a:rPr>
              <a:t>•	Most people are comfortable talking to their dad/ male carer or male members of their family about periods</a:t>
            </a:r>
          </a:p>
          <a:p>
            <a:r>
              <a:rPr lang="en-GB" altLang="en-US" b="0" dirty="0">
                <a:solidFill>
                  <a:schemeClr val="tx1"/>
                </a:solidFill>
                <a:latin typeface="Arial" panose="020B0604020202020204" pitchFamily="34" charset="0"/>
                <a:ea typeface="MS PGothic" panose="020B0600070205080204" pitchFamily="34" charset="-128"/>
              </a:rPr>
              <a:t>•	Periods should be normal to talk about </a:t>
            </a:r>
          </a:p>
          <a:p>
            <a:r>
              <a:rPr lang="en-GB" altLang="en-US" b="0" dirty="0">
                <a:solidFill>
                  <a:schemeClr val="tx1"/>
                </a:solidFill>
                <a:latin typeface="Arial" panose="020B0604020202020204" pitchFamily="34" charset="0"/>
                <a:ea typeface="MS PGothic" panose="020B0600070205080204" pitchFamily="34" charset="-128"/>
              </a:rPr>
              <a:t>•	The media has a negative influence on how we view our bodies and periods</a:t>
            </a:r>
          </a:p>
          <a:p>
            <a:r>
              <a:rPr lang="en-GB" altLang="en-US" b="0" dirty="0">
                <a:solidFill>
                  <a:schemeClr val="tx1"/>
                </a:solidFill>
                <a:latin typeface="Arial" panose="020B0604020202020204" pitchFamily="34" charset="0"/>
                <a:ea typeface="MS PGothic" panose="020B0600070205080204" pitchFamily="34" charset="-128"/>
              </a:rPr>
              <a:t>•	I feel comfortable using the words vagina and vulva </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Key Questions </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	Do you have to do certain things or not when you’re on your period? </a:t>
            </a:r>
          </a:p>
          <a:p>
            <a:r>
              <a:rPr lang="en-GB" altLang="en-US" b="0" dirty="0">
                <a:solidFill>
                  <a:schemeClr val="tx1"/>
                </a:solidFill>
                <a:latin typeface="Arial" panose="020B0604020202020204" pitchFamily="34" charset="0"/>
                <a:ea typeface="MS PGothic" panose="020B0600070205080204" pitchFamily="34" charset="-128"/>
              </a:rPr>
              <a:t>•	What should you do if your family has a different view on periods to you? </a:t>
            </a:r>
          </a:p>
          <a:p>
            <a:r>
              <a:rPr lang="en-GB" altLang="en-US" b="0" dirty="0">
                <a:solidFill>
                  <a:schemeClr val="tx1"/>
                </a:solidFill>
                <a:latin typeface="Arial" panose="020B0604020202020204" pitchFamily="34" charset="0"/>
                <a:ea typeface="MS PGothic" panose="020B0600070205080204" pitchFamily="34" charset="-128"/>
              </a:rPr>
              <a:t>•	Where do you think the ‘taboo’ around periods comes from? </a:t>
            </a:r>
          </a:p>
          <a:p>
            <a:r>
              <a:rPr lang="en-GB" altLang="en-US" b="0" dirty="0">
                <a:solidFill>
                  <a:schemeClr val="tx1"/>
                </a:solidFill>
                <a:latin typeface="Arial" panose="020B0604020202020204" pitchFamily="34" charset="0"/>
                <a:ea typeface="MS PGothic" panose="020B0600070205080204" pitchFamily="34" charset="-128"/>
              </a:rPr>
              <a:t>•	What are the big influences in young people’s lives?</a:t>
            </a:r>
          </a:p>
          <a:p>
            <a:r>
              <a:rPr lang="en-GB" altLang="en-US" b="0" dirty="0">
                <a:solidFill>
                  <a:schemeClr val="tx1"/>
                </a:solidFill>
                <a:latin typeface="Arial" panose="020B0604020202020204" pitchFamily="34" charset="0"/>
                <a:ea typeface="MS PGothic" panose="020B0600070205080204" pitchFamily="34" charset="-128"/>
              </a:rPr>
              <a:t>•	Where do we get messages about bodies from?</a:t>
            </a:r>
          </a:p>
          <a:p>
            <a:r>
              <a:rPr lang="en-GB" altLang="en-US" b="0" dirty="0">
                <a:solidFill>
                  <a:schemeClr val="tx1"/>
                </a:solidFill>
                <a:latin typeface="Arial" panose="020B0604020202020204" pitchFamily="34" charset="0"/>
                <a:ea typeface="MS PGothic" panose="020B0600070205080204" pitchFamily="34" charset="-128"/>
              </a:rPr>
              <a:t>•	What can impact on the way we think about our bodies and puberty?</a:t>
            </a:r>
          </a:p>
          <a:p>
            <a:endParaRPr lang="en-GB" altLang="en-US" b="0" dirty="0">
              <a:solidFill>
                <a:schemeClr val="tx1"/>
              </a:solidFill>
              <a:latin typeface="Arial" panose="020B0604020202020204" pitchFamily="34" charset="0"/>
              <a:ea typeface="MS PGothic" panose="020B0600070205080204" pitchFamily="34" charset="-128"/>
            </a:endParaRP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Key Messages</a:t>
            </a:r>
          </a:p>
          <a:p>
            <a:r>
              <a:rPr lang="en-GB" altLang="en-US" b="0" dirty="0">
                <a:solidFill>
                  <a:schemeClr val="tx1"/>
                </a:solidFill>
                <a:latin typeface="Arial" panose="020B0604020202020204" pitchFamily="34" charset="0"/>
                <a:ea typeface="MS PGothic" panose="020B0600070205080204" pitchFamily="34" charset="-128"/>
              </a:rPr>
              <a:t>•	We all experience puberty differently</a:t>
            </a:r>
          </a:p>
          <a:p>
            <a:r>
              <a:rPr lang="en-GB" altLang="en-US" b="0" dirty="0">
                <a:solidFill>
                  <a:schemeClr val="tx1"/>
                </a:solidFill>
                <a:latin typeface="Arial" panose="020B0604020202020204" pitchFamily="34" charset="0"/>
                <a:ea typeface="MS PGothic" panose="020B0600070205080204" pitchFamily="34" charset="-128"/>
              </a:rPr>
              <a:t>•	When speaking about body image and self-esteem, young people may allude to feeling self conscious on their periods because of how their body looks/feels/smells.</a:t>
            </a:r>
          </a:p>
          <a:p>
            <a:r>
              <a:rPr lang="en-GB" altLang="en-US" b="0" dirty="0">
                <a:solidFill>
                  <a:schemeClr val="tx1"/>
                </a:solidFill>
                <a:latin typeface="Arial" panose="020B0604020202020204" pitchFamily="34" charset="0"/>
                <a:ea typeface="MS PGothic" panose="020B0600070205080204" pitchFamily="34" charset="-128"/>
              </a:rPr>
              <a:t>•	Often menstruators are taught that periods should be hidden, covered up, secret and not talked about. Though there is no ‘wrong’ way to feel, periods are not something to be covered up or ashamed of. They are natural and unique to each person. </a:t>
            </a:r>
          </a:p>
          <a:p>
            <a:r>
              <a:rPr lang="en-GB" altLang="en-US" b="0" dirty="0">
                <a:solidFill>
                  <a:schemeClr val="tx1"/>
                </a:solidFill>
                <a:latin typeface="Arial" panose="020B0604020202020204" pitchFamily="34" charset="0"/>
                <a:ea typeface="MS PGothic" panose="020B0600070205080204" pitchFamily="34" charset="-128"/>
              </a:rPr>
              <a:t>•	We think we should talk about periods, our bodies and the menstrual cycle openly and make a more period friendly environment. </a:t>
            </a:r>
          </a:p>
          <a:p>
            <a:r>
              <a:rPr lang="en-GB" altLang="en-US" b="0" dirty="0">
                <a:solidFill>
                  <a:schemeClr val="tx1"/>
                </a:solidFill>
                <a:latin typeface="Arial" panose="020B0604020202020204" pitchFamily="34" charset="0"/>
                <a:ea typeface="MS PGothic" panose="020B0600070205080204" pitchFamily="34" charset="-128"/>
              </a:rPr>
              <a:t>•	“The impact of stigma and shame around menstruation is felt across many areas of young people’s lives, from mental health, body image and self-esteem, to limiting activities and behaviours. It also acts as a barrier to communication and knowledge about bodies, and ways to care for them.” Plan International UK report.</a:t>
            </a:r>
          </a:p>
          <a:p>
            <a:r>
              <a:rPr lang="en-GB" altLang="en-US" b="0" dirty="0">
                <a:solidFill>
                  <a:schemeClr val="tx1"/>
                </a:solidFill>
                <a:latin typeface="Arial" panose="020B0604020202020204" pitchFamily="34" charset="0"/>
                <a:ea typeface="MS PGothic" panose="020B0600070205080204" pitchFamily="34" charset="-128"/>
              </a:rPr>
              <a:t>•	There are lots of products out there now that mean people who have periods can still enjoy activities without their period interrupting/ or stopping them from taking part</a:t>
            </a:r>
          </a:p>
          <a:p>
            <a:r>
              <a:rPr lang="en-GB" altLang="en-US" b="0" dirty="0">
                <a:solidFill>
                  <a:schemeClr val="tx1"/>
                </a:solidFill>
                <a:latin typeface="Arial" panose="020B0604020202020204" pitchFamily="34" charset="0"/>
                <a:ea typeface="MS PGothic" panose="020B0600070205080204" pitchFamily="34" charset="-128"/>
              </a:rPr>
              <a:t>•	It is important to respect people’s personal boundaries and beliefs (unless they are harmful)</a:t>
            </a:r>
          </a:p>
          <a:p>
            <a:r>
              <a:rPr lang="en-GB" altLang="en-US" b="0" dirty="0">
                <a:solidFill>
                  <a:schemeClr val="tx1"/>
                </a:solidFill>
                <a:latin typeface="Arial" panose="020B0604020202020204" pitchFamily="34" charset="0"/>
                <a:ea typeface="MS PGothic" panose="020B0600070205080204" pitchFamily="34" charset="-128"/>
              </a:rPr>
              <a:t>•	It is also important to respect protected characteristics and not discriminate anyone (for example their gender/sexuality)</a:t>
            </a:r>
          </a:p>
          <a:p>
            <a:r>
              <a:rPr lang="en-GB" altLang="en-US" b="0" dirty="0">
                <a:solidFill>
                  <a:schemeClr val="tx1"/>
                </a:solidFill>
                <a:latin typeface="Arial" panose="020B0604020202020204" pitchFamily="34" charset="0"/>
                <a:ea typeface="MS PGothic" panose="020B0600070205080204" pitchFamily="34" charset="-128"/>
              </a:rPr>
              <a:t>•	There might be ways we can begin to think differently about periods, and ways we can remove the stigma around them.</a:t>
            </a:r>
          </a:p>
          <a:p>
            <a:r>
              <a:rPr lang="en-GB" altLang="en-US" b="0" dirty="0">
                <a:solidFill>
                  <a:schemeClr val="tx1"/>
                </a:solidFill>
                <a:latin typeface="Arial" panose="020B0604020202020204" pitchFamily="34" charset="0"/>
                <a:ea typeface="MS PGothic" panose="020B0600070205080204" pitchFamily="34" charset="-128"/>
              </a:rPr>
              <a:t>•	Whether we have periods or not, it’s good for us to have an understanding of what they are and to feel comfortable talking about them this can help to break the stigma around periods and to normalise the conversation. So in the future you might want to talk about periods with your partner/someone in your family and feel happy doing so. </a:t>
            </a:r>
          </a:p>
          <a:p>
            <a:r>
              <a:rPr lang="en-GB" altLang="en-US" b="0" dirty="0">
                <a:solidFill>
                  <a:schemeClr val="tx1"/>
                </a:solidFill>
                <a:latin typeface="Arial" panose="020B0604020202020204" pitchFamily="34" charset="0"/>
                <a:ea typeface="MS PGothic" panose="020B0600070205080204" pitchFamily="34" charset="-128"/>
              </a:rPr>
              <a:t>•	Many messages we receive from society might impact us in different ways. It is important to be critical of what these messages tell us, and to be mindful of how they might impact our well-being.</a:t>
            </a:r>
          </a:p>
          <a:p>
            <a:r>
              <a:rPr lang="en-GB" altLang="en-US" b="0" dirty="0">
                <a:solidFill>
                  <a:schemeClr val="tx1"/>
                </a:solidFill>
                <a:latin typeface="Arial" panose="020B0604020202020204" pitchFamily="34" charset="0"/>
                <a:ea typeface="MS PGothic" panose="020B0600070205080204" pitchFamily="34" charset="-128"/>
              </a:rPr>
              <a:t>•	See notes on PowerPoint slide for facilitators prompts for “What affects how you experience and view periods” questions if needed. </a:t>
            </a:r>
          </a:p>
          <a:p>
            <a:endParaRPr lang="en-GB" altLang="en-US" b="1" dirty="0">
              <a:solidFill>
                <a:schemeClr val="tx1"/>
              </a:solidFill>
              <a:latin typeface="Arial" panose="020B0604020202020204" pitchFamily="34" charset="0"/>
              <a:ea typeface="MS PGothic" panose="020B0600070205080204" pitchFamily="34" charset="-128"/>
            </a:endParaRPr>
          </a:p>
        </p:txBody>
      </p:sp>
      <p:sp>
        <p:nvSpPr>
          <p:cNvPr id="62468"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559B97EE-4558-48F9-BA11-732E2092799E}" type="slidenum">
              <a:rPr lang="en-US" altLang="en-US" sz="1200" smtClean="0">
                <a:solidFill>
                  <a:srgbClr val="000000"/>
                </a:solidFill>
                <a:latin typeface="Times New Roman" panose="02020603050405020304" pitchFamily="18" charset="0"/>
              </a:rPr>
              <a:pPr/>
              <a:t>19</a:t>
            </a:fld>
            <a:endParaRPr lang="en-US" alt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9708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229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latin typeface="Arial" panose="020B0604020202020204" pitchFamily="34" charset="0"/>
                <a:ea typeface="ＭＳ Ｐゴシック" panose="020B0600070205080204" pitchFamily="34" charset="-128"/>
              </a:rPr>
              <a:t>Introduce Brook – some suggestions below</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“In 1964, Helen Brook created a pioneering health service for young women who couldn’t access contraception anywhere else and desperately needed support. She refused to let stigma stand in the way of what was needed for these young women, despite fierce opposition.</a:t>
            </a:r>
          </a:p>
          <a:p>
            <a:pPr>
              <a:defRPr/>
            </a:pPr>
            <a:r>
              <a:rPr lang="en-GB" altLang="en-US" dirty="0">
                <a:latin typeface="Arial" panose="020B0604020202020204" pitchFamily="34" charset="0"/>
                <a:ea typeface="ＭＳ Ｐゴシック" panose="020B0600070205080204" pitchFamily="34" charset="-128"/>
              </a:rPr>
              <a:t>Over 55 years later and Brook is at the forefront of providing sexual health services to young people. We support, educate and empower young people to make their own choices about their sexual health and wellbeing.”</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Stats from Brooks Success report 2020 – number for the financial year 2019-2020 </a:t>
            </a:r>
          </a:p>
          <a:p>
            <a:pPr>
              <a:defRPr/>
            </a:pPr>
            <a:r>
              <a:rPr lang="en-GB" altLang="en-US" dirty="0">
                <a:latin typeface="Arial" panose="020B0604020202020204" pitchFamily="34" charset="0"/>
                <a:ea typeface="ＭＳ Ｐゴシック" panose="020B0600070205080204" pitchFamily="34" charset="-128"/>
              </a:rPr>
              <a:t>This shows we work with thousands of young people every year all over the country, supporting them with issues and questions they might have in around sex, their bodies and relationships </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https://www.brook.org.uk/wp-content/uploads/2020/06/BR_SR_FINAL_DIGITAL.pdf</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Our values are:</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collaborative</a:t>
            </a:r>
            <a:r>
              <a:rPr lang="en-GB" altLang="en-US" dirty="0">
                <a:latin typeface="Arial" panose="020B0604020202020204" pitchFamily="34" charset="0"/>
                <a:ea typeface="ＭＳ Ｐゴシック" panose="020B0600070205080204" pitchFamily="34" charset="-128"/>
              </a:rPr>
              <a:t> - We value young people’s right to be at the centre of decisions that affect them and work in partnership to provide opportunities to share their views, influence decisions and effect real change.</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courageous - </a:t>
            </a:r>
            <a:r>
              <a:rPr lang="en-GB" altLang="en-US" dirty="0">
                <a:latin typeface="Arial" panose="020B0604020202020204" pitchFamily="34" charset="0"/>
                <a:ea typeface="ＭＳ Ｐゴシック" panose="020B0600070205080204" pitchFamily="34" charset="-128"/>
              </a:rPr>
              <a:t>We relentlessly push the boundaries when fighting for change, supporting young people to build a society where people are free to explore their identities without stigma.</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Trailblazing - </a:t>
            </a:r>
            <a:r>
              <a:rPr lang="en-GB" altLang="en-US" dirty="0">
                <a:latin typeface="Arial" panose="020B0604020202020204" pitchFamily="34" charset="0"/>
                <a:ea typeface="ＭＳ Ｐゴシック" panose="020B0600070205080204" pitchFamily="34" charset="-128"/>
              </a:rPr>
              <a:t>Since 1964 we have championed the pioneering spirit of our founder, leading the way in meeting the ever-changing needs of young people.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Trustworthy- </a:t>
            </a:r>
            <a:r>
              <a:rPr lang="en-GB" altLang="en-US" dirty="0">
                <a:latin typeface="Arial" panose="020B0604020202020204" pitchFamily="34" charset="0"/>
                <a:ea typeface="ＭＳ Ｐゴシック" panose="020B0600070205080204" pitchFamily="34" charset="-128"/>
              </a:rPr>
              <a:t>Young people rely on Brook’s confidential and non-judgemental approach to speak freely about the issues that affect them.</a:t>
            </a:r>
          </a:p>
        </p:txBody>
      </p:sp>
      <p:sp>
        <p:nvSpPr>
          <p:cNvPr id="12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91EB0627-6B81-492B-95EF-EBF1261C8C8B}" type="slidenum">
              <a:rPr lang="en-US" altLang="en-US" smtClean="0">
                <a:solidFill>
                  <a:srgbClr val="000000"/>
                </a:solidFill>
                <a:cs typeface="Arial" panose="020B0604020202020204" pitchFamily="34" charset="0"/>
              </a:rPr>
              <a:pPr eaLnBrk="1" hangingPunct="1">
                <a:spcBef>
                  <a:spcPct val="0"/>
                </a:spcBef>
              </a:pPr>
              <a:t>2</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891605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sz="1200" b="0" kern="1200" dirty="0">
                <a:solidFill>
                  <a:schemeClr val="tx1"/>
                </a:solidFill>
                <a:effectLst/>
                <a:latin typeface="Arial" charset="0"/>
                <a:ea typeface="ＭＳ Ｐゴシック" charset="-128"/>
                <a:cs typeface="+mn-cs"/>
              </a:rPr>
              <a:t>Once the facilitator has worked through the statements, ask the group “what affects how you experience and view periods”? </a:t>
            </a:r>
          </a:p>
          <a:p>
            <a:r>
              <a:rPr lang="en-GB" sz="1200" b="0" kern="1200" dirty="0">
                <a:solidFill>
                  <a:schemeClr val="tx1"/>
                </a:solidFill>
                <a:effectLst/>
                <a:latin typeface="Arial" charset="0"/>
                <a:ea typeface="ＭＳ Ｐゴシック" charset="-128"/>
                <a:cs typeface="+mn-cs"/>
              </a:rPr>
              <a:t>•Ask young people to contribute their ideas about what might impact their experience of their periods. Write answers on the board. </a:t>
            </a:r>
          </a:p>
          <a:p>
            <a:endParaRPr lang="en-GB" sz="1200" b="0" kern="1200" dirty="0">
              <a:solidFill>
                <a:schemeClr val="tx1"/>
              </a:solidFill>
              <a:effectLst/>
              <a:latin typeface="Arial" charset="0"/>
              <a:ea typeface="ＭＳ Ｐゴシック" charset="-128"/>
              <a:cs typeface="+mn-cs"/>
            </a:endParaRPr>
          </a:p>
          <a:p>
            <a:r>
              <a:rPr lang="en-GB" sz="1200" b="0" kern="1200" dirty="0">
                <a:solidFill>
                  <a:schemeClr val="tx1"/>
                </a:solidFill>
                <a:effectLst/>
                <a:latin typeface="Arial" charset="0"/>
                <a:ea typeface="ＭＳ Ｐゴシック" charset="-128"/>
                <a:cs typeface="+mn-cs"/>
              </a:rPr>
              <a:t>To extent the activity the facilitator could ask the group to write down their thoughts on anonymous post it notes, rather than calling out. </a:t>
            </a:r>
          </a:p>
          <a:p>
            <a:r>
              <a:rPr lang="en-GB" sz="1200" kern="1200" dirty="0">
                <a:solidFill>
                  <a:schemeClr val="tx1"/>
                </a:solidFill>
                <a:effectLst/>
                <a:latin typeface="Arial" charset="0"/>
                <a:ea typeface="ＭＳ Ｐゴシック" charset="-128"/>
                <a:cs typeface="+mn-cs"/>
              </a:rPr>
              <a:t> </a:t>
            </a:r>
          </a:p>
          <a:p>
            <a:r>
              <a:rPr lang="en-GB" sz="1200" b="1" kern="1200" dirty="0">
                <a:solidFill>
                  <a:schemeClr val="tx1"/>
                </a:solidFill>
                <a:effectLst/>
                <a:latin typeface="Arial" charset="0"/>
                <a:ea typeface="ＭＳ Ｐゴシック" charset="-128"/>
                <a:cs typeface="+mn-cs"/>
              </a:rPr>
              <a:t>Key Questions</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What are the big influences in young people’s lives?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Where do we get messages about bodies from?</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What can impact on the way we think about our bodies and puberty?</a:t>
            </a:r>
          </a:p>
          <a:p>
            <a:r>
              <a:rPr lang="en-GB" sz="1200" kern="1200" dirty="0">
                <a:solidFill>
                  <a:schemeClr val="tx1"/>
                </a:solidFill>
                <a:effectLst/>
                <a:latin typeface="Arial" charset="0"/>
                <a:ea typeface="ＭＳ Ｐゴシック" charset="-128"/>
                <a:cs typeface="+mn-cs"/>
              </a:rPr>
              <a:t> </a:t>
            </a:r>
          </a:p>
          <a:p>
            <a:r>
              <a:rPr lang="en-GB" sz="1200" b="1" kern="1200" dirty="0">
                <a:solidFill>
                  <a:schemeClr val="tx1"/>
                </a:solidFill>
                <a:effectLst/>
                <a:latin typeface="Arial" charset="0"/>
                <a:ea typeface="ＭＳ Ｐゴシック" charset="-128"/>
                <a:cs typeface="+mn-cs"/>
              </a:rPr>
              <a:t>Key Messages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Many messages we receive from society might impact us in different ways.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important to be critical of what these messages tell us, and to be mindful of how they might impact our wellbeing.</a:t>
            </a:r>
          </a:p>
          <a:p>
            <a:pPr marL="171450" lvl="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marL="0" lvl="0" indent="0">
              <a:buFont typeface="Arial" panose="020B0604020202020204" pitchFamily="34" charset="0"/>
              <a:buNone/>
            </a:pPr>
            <a:r>
              <a:rPr lang="en-GB" sz="1200" b="1" kern="1200" dirty="0">
                <a:solidFill>
                  <a:schemeClr val="tx1"/>
                </a:solidFill>
                <a:effectLst/>
                <a:latin typeface="Arial" charset="0"/>
                <a:ea typeface="ＭＳ Ｐゴシック" charset="-128"/>
                <a:cs typeface="+mn-cs"/>
              </a:rPr>
              <a:t>Prompts for the facilitator</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Living situation; if someone does not have a lot of privacy in their home they might feel awkward when they are on their period (where to put the period products)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Media; are periods spoken about in the media? Is this always positive? What do we think about adverts related to period products?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Education; a lot of our learning about puberty should also come from school, did we learn all about periods at primary school?</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Religion and culture; some religions and cultures view periods differently. Some view it as a chance for the person on their period to rest, break from prayer or fasting. Some cultural practices can view periods negatively (i.e. unclean).</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Family; how we might have been taught about periods and puberty at home, growing up, our parents/carer, siblings and so on</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Financial situation; some people experience period poverty in the UK and across the world. Some people are unable to afford period products; 1/10 in the UK (see Brook website for more information). There are now organisations that provide free products in the UK</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Peers; how we might have learnt about periods and puberty from each other, who started their period first</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Age; what age we might experience puberty will differ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Self-esteem; during puberty and beyond we will all experience high and low periods of self-esteem. Sometimes puberty can make us feel more self-conscious as our bodies are changing, and it’s important to remember what can increase our self-esteem and resilience during this time; perhaps it’s talking more about how we feel with our friends family, or a teacher, doing this we enjoy, focussing on the things that are going well for us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Disability; for example someone with autism may find that their routine is broken by having a period, routines can be really important for someone with autism. Sometimes young people with a learning disability have not had periods explained to them in a way they can understand. Inclusivity in the conversation about puberty and periods is so important,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Gender identity; language around periods and puberty might not feel inclusive. Some period product brands have become more gender inclusive (taking away the ‘pink’ colour and so on). Gender-neutral language (i.e someone who has a period) in menstruation education is important, otherwise trans-boys/men, non-binary and intersex people who have periods “may exclude themselves” and not receive vital health information. Cis males are sometimes excluded from education about periods, but this can lead to more awkwardness and stigma around the topic, it’s important that all genders learn about body changes to help to normalise these conversations; which will support positive health and wellbeing. </a:t>
            </a:r>
          </a:p>
          <a:p>
            <a:endParaRPr lang="en-GB" altLang="en-US" dirty="0"/>
          </a:p>
        </p:txBody>
      </p:sp>
      <p:sp>
        <p:nvSpPr>
          <p:cNvPr id="53252"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1983469-0523-4410-8D39-64B8DC96E5F8}" type="slidenum">
              <a:rPr lang="en-US" altLang="en-US" sz="1200" smtClean="0">
                <a:solidFill>
                  <a:srgbClr val="000000"/>
                </a:solidFill>
                <a:latin typeface="Times New Roman" panose="02020603050405020304" pitchFamily="18" charset="0"/>
              </a:rPr>
              <a:pPr/>
              <a:t>20</a:t>
            </a:fld>
            <a:endParaRPr lang="en-US" alt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37970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21</a:t>
            </a:fld>
            <a:endParaRPr lang="en-US" altLang="en-US"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18306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Method – How could we advise a friend activity</a:t>
            </a:r>
          </a:p>
          <a:p>
            <a:pPr marL="171450" indent="-171450">
              <a:buFont typeface="Arial" panose="020B0604020202020204" pitchFamily="34" charset="0"/>
              <a:buChar char="•"/>
            </a:pPr>
            <a:r>
              <a:rPr lang="en-GB" dirty="0"/>
              <a:t>Put the group into pairs, and allocate each pair one of the quotes from the slide, or if time allows</a:t>
            </a:r>
            <a:r>
              <a:rPr lang="en-GB" baseline="0" dirty="0"/>
              <a:t> </a:t>
            </a:r>
            <a:r>
              <a:rPr lang="en-GB" dirty="0"/>
              <a:t>ask to consider all 3 scenarios and how they would advise each person </a:t>
            </a:r>
          </a:p>
          <a:p>
            <a:pPr marL="171450" indent="-171450">
              <a:buFont typeface="Arial" panose="020B0604020202020204" pitchFamily="34" charset="0"/>
              <a:buChar char="•"/>
            </a:pPr>
            <a:r>
              <a:rPr lang="en-GB" dirty="0"/>
              <a:t>Bring the group together and ask for feedback/discussion, using key questions, messages and prompts to support the discussion.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Key Questions</a:t>
            </a:r>
          </a:p>
          <a:p>
            <a:pPr marL="171450" indent="-171450">
              <a:buFont typeface="Arial" panose="020B0604020202020204" pitchFamily="34" charset="0"/>
              <a:buChar char="•"/>
            </a:pPr>
            <a:r>
              <a:rPr lang="en-GB" dirty="0"/>
              <a:t>How can we support our well-being during puberty?</a:t>
            </a:r>
          </a:p>
          <a:p>
            <a:pPr marL="171450" indent="-171450">
              <a:buFont typeface="Arial" panose="020B0604020202020204" pitchFamily="34" charset="0"/>
              <a:buChar char="•"/>
            </a:pPr>
            <a:r>
              <a:rPr lang="en-GB" dirty="0"/>
              <a:t>Will we experience puberty differently, and if so how?</a:t>
            </a:r>
          </a:p>
          <a:p>
            <a:pPr marL="171450" indent="-171450">
              <a:buFont typeface="Arial" panose="020B0604020202020204" pitchFamily="34" charset="0"/>
              <a:buChar char="•"/>
            </a:pPr>
            <a:r>
              <a:rPr lang="en-GB" dirty="0"/>
              <a:t>Who can we talk to if we are feeling anxious or stressed about these changes?</a:t>
            </a:r>
          </a:p>
          <a:p>
            <a:pPr marL="171450" indent="-171450">
              <a:buFont typeface="Arial" panose="020B0604020202020204" pitchFamily="34" charset="0"/>
              <a:buChar char="•"/>
            </a:pPr>
            <a:endParaRPr lang="en-GB" dirty="0"/>
          </a:p>
          <a:p>
            <a:r>
              <a:rPr lang="en-US" sz="1200" b="1" kern="1200" dirty="0">
                <a:solidFill>
                  <a:schemeClr val="tx1"/>
                </a:solidFill>
                <a:effectLst/>
                <a:latin typeface="Arial" charset="0"/>
                <a:ea typeface="ＭＳ Ｐゴシック" charset="-128"/>
                <a:cs typeface="+mn-cs"/>
              </a:rPr>
              <a:t>Key Messages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Different influences can affect our emotional wellbeing, in good ways and bad ways; including body changes.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may cause us to feel worried, or anxious about the changes that are happening or have not happened. It’s good to talk about how we are feeling.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important for us to understand ways to help our emotional wellbeing and resilience. This might be linked to physical activity, time outdoors, hobbies, time spent with friends and family, or helping others.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There are many sources of help and support for our health.  Help is something we can always get from an adult we trust like our parent, carer or a teacher. There are also reputable organisations that can offer support digitally, over the phone, by text or face to face.</a:t>
            </a:r>
          </a:p>
          <a:p>
            <a:pPr marL="171450" lvl="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marL="0" lvl="0" indent="0">
              <a:buFont typeface="Arial" panose="020B0604020202020204" pitchFamily="34" charset="0"/>
              <a:buNone/>
            </a:pPr>
            <a:r>
              <a:rPr lang="en-GB" sz="1200" b="1" kern="1200" dirty="0">
                <a:solidFill>
                  <a:schemeClr val="tx1"/>
                </a:solidFill>
                <a:effectLst/>
                <a:latin typeface="Arial" charset="0"/>
                <a:ea typeface="ＭＳ Ｐゴシック" charset="-128"/>
                <a:cs typeface="+mn-cs"/>
              </a:rPr>
              <a:t>Prompts for the facilitator </a:t>
            </a:r>
          </a:p>
          <a:p>
            <a:pPr marL="171450" lvl="0" indent="-171450">
              <a:buFont typeface="Arial" panose="020B0604020202020204" pitchFamily="34" charset="0"/>
              <a:buChar char="•"/>
            </a:pPr>
            <a:r>
              <a:rPr lang="en-GB" sz="1200" b="0" kern="1200" dirty="0">
                <a:solidFill>
                  <a:schemeClr val="tx1"/>
                </a:solidFill>
                <a:effectLst/>
                <a:latin typeface="Arial" charset="0"/>
                <a:ea typeface="ＭＳ Ｐゴシック" charset="-128"/>
                <a:cs typeface="+mn-cs"/>
              </a:rPr>
              <a:t>Prompts for the facilitator for Help a friend quotes </a:t>
            </a:r>
          </a:p>
          <a:p>
            <a:pPr marL="171450" lvl="0" indent="-171450">
              <a:buFont typeface="Arial" panose="020B0604020202020204" pitchFamily="34" charset="0"/>
              <a:buChar char="•"/>
            </a:pPr>
            <a:r>
              <a:rPr lang="en-GB" sz="1200" b="0" kern="1200" dirty="0">
                <a:solidFill>
                  <a:schemeClr val="tx1"/>
                </a:solidFill>
                <a:effectLst/>
                <a:latin typeface="Arial" charset="0"/>
                <a:ea typeface="ＭＳ Ｐゴシック" charset="-128"/>
                <a:cs typeface="+mn-cs"/>
              </a:rPr>
              <a:t>Sam is a gender neutral name, consider this scenario from the perspectives of different genders. A reminder that puberty can start between the ages of 7-16 years old. We all grow and change at different rates, and there's nothing you can do to make it happen sooner or later. Your body will change when it's ready. Sam does not need to feel worried but should be supported to talk to someone to help alleviate their concerns</a:t>
            </a:r>
          </a:p>
          <a:p>
            <a:pPr marL="171450" lvl="0" indent="-171450">
              <a:buFont typeface="Arial" panose="020B0604020202020204" pitchFamily="34" charset="0"/>
              <a:buChar char="•"/>
            </a:pPr>
            <a:r>
              <a:rPr lang="en-GB" sz="1200" b="0" kern="1200" dirty="0">
                <a:solidFill>
                  <a:schemeClr val="tx1"/>
                </a:solidFill>
                <a:effectLst/>
                <a:latin typeface="Arial" charset="0"/>
                <a:ea typeface="ＭＳ Ｐゴシック" charset="-128"/>
                <a:cs typeface="+mn-cs"/>
              </a:rPr>
              <a:t>Jack is experiencing changes in their mood and feeling emotional. Jack can be reassured that this is normal and their feelings will settle down eventually. It’s good for Jack to explain how he is feeling to his friends/family and to ensure he does positive activities to support his well-being </a:t>
            </a:r>
          </a:p>
          <a:p>
            <a:pPr marL="171450" lvl="0" indent="-171450">
              <a:buFont typeface="Arial" panose="020B0604020202020204" pitchFamily="34" charset="0"/>
              <a:buChar char="•"/>
            </a:pPr>
            <a:r>
              <a:rPr lang="en-GB" sz="1200" b="0" kern="1200" dirty="0">
                <a:solidFill>
                  <a:schemeClr val="tx1"/>
                </a:solidFill>
                <a:effectLst/>
                <a:latin typeface="Arial" charset="0"/>
                <a:ea typeface="ＭＳ Ｐゴシック" charset="-128"/>
                <a:cs typeface="+mn-cs"/>
              </a:rPr>
              <a:t>Alex might be experiencing period poverty, there are places where Alex can access free period products including at school. Alex might also feel awkward talking to their dad about their periods, perhaps Alex needs support having this conversation. Alex should be reassured about starting their period; this is normal and healthy and advised about the products available. </a:t>
            </a:r>
          </a:p>
          <a:p>
            <a:pPr marL="171450" lvl="0" indent="-171450">
              <a:buFont typeface="Arial" panose="020B0604020202020204" pitchFamily="34" charset="0"/>
              <a:buChar char="•"/>
            </a:pPr>
            <a:endParaRPr lang="en-GB" sz="1200" b="0" kern="1200" dirty="0">
              <a:solidFill>
                <a:schemeClr val="tx1"/>
              </a:solidFill>
              <a:effectLst/>
              <a:latin typeface="Arial" charset="0"/>
              <a:ea typeface="ＭＳ Ｐゴシック" charset="-128"/>
              <a:cs typeface="+mn-cs"/>
            </a:endParaRPr>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22</a:t>
            </a:fld>
            <a:endParaRPr lang="en-US" altLang="en-US" dirty="0"/>
          </a:p>
        </p:txBody>
      </p:sp>
    </p:spTree>
    <p:extLst>
      <p:ext uri="{BB962C8B-B14F-4D97-AF65-F5344CB8AC3E}">
        <p14:creationId xmlns:p14="http://schemas.microsoft.com/office/powerpoint/2010/main" val="295105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0528D87-41C4-4D58-AB8B-E61295DDEC37}"/>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6244D4F-8D54-4179-9736-D1FC7CEC69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C9C7C3D5-8DEF-4427-8769-8EFEDFE29155}"/>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3D4C7965-137A-4AD4-8BE9-1702BFEFF78B}"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23</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3500120F-363B-4BD1-B367-64D68CBF2601}"/>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BE07AAB4-32AE-40B4-8A4A-1FD9F4984E14}"/>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dirty="0">
                <a:latin typeface="Arial" panose="020B0604020202020204" pitchFamily="34" charset="0"/>
              </a:rPr>
              <a:t>Also add local sexual health services for young people, particularly if we are mentioning fertility, sex and conception during this session. Facilitators can be signposted to the </a:t>
            </a:r>
            <a:r>
              <a:rPr lang="en-GB" dirty="0">
                <a:hlinkClick r:id="rId3"/>
              </a:rPr>
              <a:t>Brook – Healthy lives for young people</a:t>
            </a:r>
            <a:r>
              <a:rPr lang="en-GB" dirty="0"/>
              <a:t> website, and also to </a:t>
            </a:r>
            <a:r>
              <a:rPr lang="en-GB" dirty="0">
                <a:hlinkClick r:id="rId4"/>
              </a:rPr>
              <a:t>Brook Learn</a:t>
            </a:r>
            <a:r>
              <a:rPr lang="en-GB" dirty="0"/>
              <a:t>.</a:t>
            </a:r>
            <a:endParaRPr lang="en-GB" altLang="en-US" dirty="0">
              <a:latin typeface="Arial" panose="020B0604020202020204" pitchFamily="34" charset="0"/>
            </a:endParaRPr>
          </a:p>
        </p:txBody>
      </p:sp>
      <p:sp>
        <p:nvSpPr>
          <p:cNvPr id="72708" name="Slide Number Placeholder 3">
            <a:extLst>
              <a:ext uri="{FF2B5EF4-FFF2-40B4-BE49-F238E27FC236}">
                <a16:creationId xmlns:a16="http://schemas.microsoft.com/office/drawing/2014/main" id="{CDA4256F-B0E4-4AA7-82EC-354EABE851F6}"/>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C1C352CF-1B95-46AF-988C-203936B6DF0E}"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24</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948647C5-9362-405F-8D2D-6CBFD07E31A8}"/>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BD8D870F-7323-403C-9831-FE4FF5AE2B5C}"/>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GB" altLang="en-US" dirty="0">
              <a:latin typeface="Arial" panose="020B0604020202020204" pitchFamily="34" charset="0"/>
            </a:endParaRPr>
          </a:p>
        </p:txBody>
      </p:sp>
      <p:sp>
        <p:nvSpPr>
          <p:cNvPr id="75780" name="Slide Number Placeholder 3">
            <a:extLst>
              <a:ext uri="{FF2B5EF4-FFF2-40B4-BE49-F238E27FC236}">
                <a16:creationId xmlns:a16="http://schemas.microsoft.com/office/drawing/2014/main" id="{4DC60CC8-C4B0-4389-86B6-F15EEE430F61}"/>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6ED97669-3802-4BF2-98A5-195B5C310FFC}"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26</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4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rPr>
              <a:t>This might not be relevant to you right now, but it might be something for you to think about in the future, or for you to advise a friend or older relative. </a:t>
            </a:r>
          </a:p>
          <a:p>
            <a:endParaRPr lang="en-GB" altLang="en-US" dirty="0">
              <a:latin typeface="Arial" panose="020B0604020202020204" pitchFamily="34" charset="0"/>
            </a:endParaRPr>
          </a:p>
          <a:p>
            <a:r>
              <a:rPr lang="en-GB" altLang="en-US" dirty="0">
                <a:latin typeface="Arial" panose="020B0604020202020204" pitchFamily="34" charset="0"/>
              </a:rPr>
              <a:t>Brook has services across the UK providing free and confidential sexual health services to young people under 25. Our Find a Service tool lets you search all services in England - not just Brook. If you haven’t visited Brook before, our visiting Brook page will tell you what to expect and if you need help urgently, we’ve got all the key numbers you need. Introduce local services.</a:t>
            </a:r>
          </a:p>
          <a:p>
            <a:endParaRPr lang="en-GB" altLang="en-US" dirty="0">
              <a:latin typeface="Arial" panose="020B0604020202020204" pitchFamily="34" charset="0"/>
            </a:endParaRPr>
          </a:p>
          <a:p>
            <a:r>
              <a:rPr lang="en-GB" altLang="en-US" dirty="0">
                <a:latin typeface="Arial" panose="020B0604020202020204" pitchFamily="34" charset="0"/>
              </a:rPr>
              <a:t>Advice </a:t>
            </a:r>
          </a:p>
          <a:p>
            <a:r>
              <a:rPr lang="en-GB" altLang="en-US" dirty="0">
                <a:latin typeface="Arial" panose="020B0604020202020204" pitchFamily="34" charset="0"/>
              </a:rPr>
              <a:t>Free condoms</a:t>
            </a:r>
          </a:p>
          <a:p>
            <a:r>
              <a:rPr lang="en-GB" altLang="en-US" dirty="0">
                <a:latin typeface="Arial" panose="020B0604020202020204" pitchFamily="34" charset="0"/>
              </a:rPr>
              <a:t>Free contraception including emergency contraception</a:t>
            </a:r>
          </a:p>
          <a:p>
            <a:r>
              <a:rPr lang="en-GB" altLang="en-US" dirty="0">
                <a:latin typeface="Arial" panose="020B0604020202020204" pitchFamily="34" charset="0"/>
              </a:rPr>
              <a:t>Pregnancy and Infection Testing</a:t>
            </a:r>
          </a:p>
          <a:p>
            <a:r>
              <a:rPr lang="en-GB" altLang="en-US" dirty="0">
                <a:latin typeface="Arial" panose="020B0604020202020204" pitchFamily="34" charset="0"/>
              </a:rPr>
              <a:t>Someone to talk to</a:t>
            </a:r>
          </a:p>
          <a:p>
            <a:r>
              <a:rPr lang="en-GB" altLang="en-US" dirty="0">
                <a:latin typeface="Arial" panose="020B0604020202020204" pitchFamily="34" charset="0"/>
              </a:rPr>
              <a:t>Support around who you fancy whoever that may be </a:t>
            </a:r>
          </a:p>
        </p:txBody>
      </p:sp>
      <p:sp>
        <p:nvSpPr>
          <p:cNvPr id="14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EEB53738-9CE5-4970-BD71-987591DDE5A1}" type="slidenum">
              <a:rPr lang="en-US" altLang="en-US" smtClean="0">
                <a:solidFill>
                  <a:srgbClr val="000000"/>
                </a:solidFill>
                <a:cs typeface="Arial" panose="020B0604020202020204" pitchFamily="34" charset="0"/>
              </a:rPr>
              <a:pPr eaLnBrk="1" hangingPunct="1">
                <a:spcBef>
                  <a:spcPct val="0"/>
                </a:spcBef>
              </a:pPr>
              <a:t>3</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55738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1" dirty="0">
                <a:latin typeface="Arial" panose="020B0604020202020204" pitchFamily="34" charset="0"/>
                <a:ea typeface="ＭＳ Ｐゴシック" panose="020B0600070205080204" pitchFamily="34" charset="-128"/>
              </a:rPr>
              <a:t>TASK - </a:t>
            </a:r>
            <a:r>
              <a:rPr lang="en-GB" altLang="en-US" dirty="0">
                <a:latin typeface="Arial" panose="020B0604020202020204" pitchFamily="34" charset="0"/>
                <a:ea typeface="ＭＳ Ｐゴシック" panose="020B0600070205080204" pitchFamily="34" charset="-128"/>
              </a:rPr>
              <a:t>Create a Brook Space – Group agreement/ Group Rules </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If time allows ask the group for suggestions for a group agreement </a:t>
            </a:r>
          </a:p>
          <a:p>
            <a:pPr>
              <a:defRPr/>
            </a:pPr>
            <a:endParaRPr lang="en-GB"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Be open but we won’t talk about our own personal lives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Non-judgmental- We will not assume we know what people think and feel or what’s going on in their lives, we accept that everyone is an individual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show everyone respect and not embarrass them or make fun of them in class or outside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all take part and get involved in the lessons but we have the right to pass on an activity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listen to each other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can ask the teacher any questions (nothing personal though!)</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try to use the correct language and not slang words, if we don’t know what the right word is we can ask   (Mention if relevant)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can ask for help and support outside class if we need to</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Confidential – what we talk about remains in the room, unless we are concerned about you or something/someone you talk about – safeguarding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Make it fun</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also use gender neutral language in this session, talking about bodies rather than gender to be inclusive or trans/non-binary/ gender fluid people (include if appropriate)</a:t>
            </a:r>
          </a:p>
          <a:p>
            <a:pPr>
              <a:defRPr/>
            </a:pPr>
            <a:endParaRPr lang="en-GB" altLang="en-US" dirty="0">
              <a:latin typeface="Arial" panose="020B0604020202020204" pitchFamily="34" charset="0"/>
              <a:ea typeface="ＭＳ Ｐゴシック" panose="020B0600070205080204" pitchFamily="34" charset="-128"/>
            </a:endParaRPr>
          </a:p>
          <a:p>
            <a:pPr>
              <a:defRPr/>
            </a:pPr>
            <a:endParaRPr lang="en-GB" dirty="0">
              <a:ea typeface="ＭＳ Ｐゴシック" panose="020B0600070205080204" pitchFamily="34" charset="-128"/>
            </a:endParaRPr>
          </a:p>
          <a:p>
            <a:pPr>
              <a:defRPr/>
            </a:pPr>
            <a:endParaRPr lang="en-GB" dirty="0">
              <a:ea typeface="ＭＳ Ｐゴシック" panose="020B0600070205080204" pitchFamily="34" charset="-128"/>
            </a:endParaRPr>
          </a:p>
        </p:txBody>
      </p:sp>
      <p:sp>
        <p:nvSpPr>
          <p:cNvPr id="16388"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43243BD-E086-425E-B45B-417EF7B2EE00}" type="slidenum">
              <a:rPr lang="en-US" altLang="en-US" sz="1200" smtClean="0"/>
              <a:pPr/>
              <a:t>4</a:t>
            </a:fld>
            <a:endParaRPr lang="en-US" altLang="en-US" sz="1200" dirty="0"/>
          </a:p>
        </p:txBody>
      </p:sp>
    </p:spTree>
    <p:extLst>
      <p:ext uri="{BB962C8B-B14F-4D97-AF65-F5344CB8AC3E}">
        <p14:creationId xmlns:p14="http://schemas.microsoft.com/office/powerpoint/2010/main" val="263896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9C75-E07E-1B42-A27A-A659E4B71DE7}"/>
              </a:ext>
            </a:extLst>
          </p:cNvPr>
          <p:cNvSpPr>
            <a:spLocks noGrp="1" noRot="1" noChangeAspect="1"/>
          </p:cNvSpPr>
          <p:nvPr>
            <p:ph type="sldImg"/>
          </p:nvPr>
        </p:nvSpPr>
        <p:spPr/>
      </p:sp>
      <p:sp>
        <p:nvSpPr>
          <p:cNvPr id="18435" name="Notes Placeholder 2"/>
          <p:cNvSpPr>
            <a:spLocks noGrp="1" noChangeArrowheads="1"/>
          </p:cNvSpPr>
          <p:nvPr>
            <p:ph type="body" idx="1"/>
          </p:nvPr>
        </p:nvSpPr>
        <p:spPr>
          <a:noFill/>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8436"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8C40672-6D5F-4D40-9C44-155509AF5A3E}" type="slidenum">
              <a:rPr lang="en-US" altLang="en-US" sz="1200" smtClean="0"/>
              <a:pPr/>
              <a:t>5</a:t>
            </a:fld>
            <a:endParaRPr lang="en-US" altLang="en-US" sz="1200" dirty="0"/>
          </a:p>
        </p:txBody>
      </p:sp>
    </p:spTree>
    <p:extLst>
      <p:ext uri="{BB962C8B-B14F-4D97-AF65-F5344CB8AC3E}">
        <p14:creationId xmlns:p14="http://schemas.microsoft.com/office/powerpoint/2010/main" val="94285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483" name="Notes Placeholder 2"/>
          <p:cNvSpPr>
            <a:spLocks noGrp="1"/>
          </p:cNvSpPr>
          <p:nvPr>
            <p:ph type="body" idx="1"/>
          </p:nvPr>
        </p:nvSpPr>
        <p:spPr>
          <a:noFill/>
        </p:spPr>
        <p:txBody>
          <a:bodyPr/>
          <a:lstStyle/>
          <a:p>
            <a:r>
              <a:rPr lang="en-GB" altLang="en-US" b="1" dirty="0">
                <a:latin typeface="Arial" panose="020B0604020202020204" pitchFamily="34" charset="0"/>
              </a:rPr>
              <a:t>Key messages: Gender &amp; Puberty </a:t>
            </a:r>
          </a:p>
          <a:p>
            <a:endParaRPr lang="en-GB" altLang="en-US" dirty="0">
              <a:latin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rPr>
              <a:t>For some of us, our bodies and our gender don’t match up. You may feel female and have a penis, you may feel male and have a vulva or may feel like a mix of the two. This is known as being trans, transgender, or genderqueer and can make puberty extra complicated; however puberty can still be positive. It is important</a:t>
            </a:r>
            <a:r>
              <a:rPr lang="en-GB" altLang="en-US" baseline="0" dirty="0">
                <a:latin typeface="Arial" panose="020B0604020202020204" pitchFamily="34" charset="0"/>
              </a:rPr>
              <a:t> for us to think of both gender and sex as a spectrum. This conversation also needs a consideration of the 2010 Equality Act.</a:t>
            </a:r>
          </a:p>
          <a:p>
            <a:pPr marL="171450" indent="-171450">
              <a:buFont typeface="Arial" panose="020B0604020202020204" pitchFamily="34" charset="0"/>
              <a:buChar char="•"/>
            </a:pPr>
            <a:r>
              <a:rPr lang="en-GB" altLang="en-US" dirty="0">
                <a:latin typeface="Arial" panose="020B0604020202020204" pitchFamily="34" charset="0"/>
              </a:rPr>
              <a:t>Intersex </a:t>
            </a:r>
            <a:r>
              <a:rPr lang="en-GB" sz="1200" kern="1200" dirty="0">
                <a:solidFill>
                  <a:schemeClr val="tx1"/>
                </a:solidFill>
                <a:effectLst/>
                <a:latin typeface="Arial" charset="0"/>
                <a:ea typeface="ＭＳ Ｐゴシック" charset="-128"/>
                <a:cs typeface="+mn-cs"/>
              </a:rPr>
              <a:t>is better known as ‘Difference in Sex Development’ (DSD</a:t>
            </a:r>
            <a:r>
              <a:rPr lang="en-GB" dirty="0">
                <a:effectLst/>
              </a:rPr>
              <a:t> )</a:t>
            </a:r>
            <a:r>
              <a:rPr lang="en-GB" altLang="en-US" dirty="0">
                <a:latin typeface="Arial" panose="020B0604020202020204" pitchFamily="34" charset="0"/>
              </a:rPr>
              <a:t>– this describes a person whose biology doesn’t easily fit into ‘male’ or ‘female’ sexes and is far more common than we might think. It may mean they experience some aspects of puberty differently. </a:t>
            </a:r>
          </a:p>
          <a:p>
            <a:pPr marL="171450" indent="-171450">
              <a:buFont typeface="Arial" panose="020B0604020202020204" pitchFamily="34" charset="0"/>
              <a:buChar char="•"/>
            </a:pPr>
            <a:r>
              <a:rPr lang="en-GB" altLang="en-US" dirty="0">
                <a:latin typeface="Arial" panose="020B0604020202020204" pitchFamily="34" charset="0"/>
              </a:rPr>
              <a:t>In this lesson we are going to talk about people’s bodies, not genders</a:t>
            </a:r>
          </a:p>
          <a:p>
            <a:pPr marL="171450" indent="-171450">
              <a:buFont typeface="Arial" panose="020B0604020202020204" pitchFamily="34" charset="0"/>
              <a:buChar char="•"/>
            </a:pPr>
            <a:r>
              <a:rPr lang="en-GB" altLang="en-US" dirty="0">
                <a:latin typeface="Arial" panose="020B0604020202020204" pitchFamily="34" charset="0"/>
              </a:rPr>
              <a:t>Please speak to someone you trust if anything is worrying you or if you have any questions.</a:t>
            </a:r>
          </a:p>
          <a:p>
            <a:endParaRPr lang="en-GB" altLang="en-US" dirty="0">
              <a:latin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BCF005-EB96-40E3-A326-6C09D1B18D7A}" type="slidenum">
              <a:rPr lang="en-US" altLang="en-US" sz="1200" smtClean="0"/>
              <a:pPr/>
              <a:t>6</a:t>
            </a:fld>
            <a:endParaRPr lang="en-US" altLang="en-US" sz="1200" dirty="0"/>
          </a:p>
        </p:txBody>
      </p:sp>
    </p:spTree>
    <p:extLst>
      <p:ext uri="{BB962C8B-B14F-4D97-AF65-F5344CB8AC3E}">
        <p14:creationId xmlns:p14="http://schemas.microsoft.com/office/powerpoint/2010/main" val="32215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22531" name="Notes Placeholder 2"/>
          <p:cNvSpPr>
            <a:spLocks noGrp="1" noChangeArrowheads="1"/>
          </p:cNvSpPr>
          <p:nvPr>
            <p:ph type="body" idx="1"/>
          </p:nvPr>
        </p:nvSpPr>
        <p:spPr>
          <a:noFill/>
        </p:spPr>
        <p:txBody>
          <a:bodyPr/>
          <a:lstStyle/>
          <a:p>
            <a:r>
              <a:rPr lang="en-GB" altLang="en-US" b="1" dirty="0">
                <a:latin typeface="Arial" panose="020B0604020202020204" pitchFamily="34" charset="0"/>
              </a:rPr>
              <a:t>What is puberty? </a:t>
            </a:r>
          </a:p>
          <a:p>
            <a:endParaRPr lang="en-GB" altLang="en-US" b="1" dirty="0">
              <a:latin typeface="Arial" panose="020B0604020202020204" pitchFamily="34" charset="0"/>
            </a:endParaRPr>
          </a:p>
          <a:p>
            <a:r>
              <a:rPr lang="en-GB" altLang="en-US" b="1" dirty="0">
                <a:latin typeface="Arial" panose="020B0604020202020204" pitchFamily="34" charset="0"/>
              </a:rPr>
              <a:t>Method </a:t>
            </a:r>
          </a:p>
          <a:p>
            <a:endParaRPr lang="en-GB" altLang="en-US" dirty="0">
              <a:latin typeface="Arial" panose="020B0604020202020204" pitchFamily="34" charset="0"/>
            </a:endParaRPr>
          </a:p>
          <a:p>
            <a:r>
              <a:rPr lang="en-GB" altLang="en-US" dirty="0">
                <a:latin typeface="Arial" panose="020B0604020202020204" pitchFamily="34" charset="0"/>
              </a:rPr>
              <a:t>•	Facilitator asks the group what puberty means? Have you learnt about it before? Take some suggestions </a:t>
            </a:r>
          </a:p>
          <a:p>
            <a:r>
              <a:rPr lang="en-GB" altLang="en-US" dirty="0">
                <a:latin typeface="Arial" panose="020B0604020202020204" pitchFamily="34" charset="0"/>
              </a:rPr>
              <a:t>•	Facilitator defines puberty using key messages and next slide and reinforces that puberty will be different for everyone</a:t>
            </a:r>
          </a:p>
          <a:p>
            <a:endParaRPr lang="en-GB" altLang="en-US" b="1" dirty="0">
              <a:latin typeface="Arial" panose="020B0604020202020204" pitchFamily="34" charset="0"/>
            </a:endParaRPr>
          </a:p>
          <a:p>
            <a:r>
              <a:rPr lang="en-GB" altLang="en-US" b="1" dirty="0">
                <a:latin typeface="Arial" panose="020B0604020202020204" pitchFamily="34" charset="0"/>
              </a:rPr>
              <a:t>Key Questions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What does puberty mean? </a:t>
            </a:r>
          </a:p>
          <a:p>
            <a:r>
              <a:rPr lang="en-GB" altLang="en-US" dirty="0">
                <a:latin typeface="Arial" panose="020B0604020202020204" pitchFamily="34" charset="0"/>
              </a:rPr>
              <a:t>•	Is puberty the same for everyone? </a:t>
            </a:r>
          </a:p>
          <a:p>
            <a:r>
              <a:rPr lang="en-GB" altLang="en-US" dirty="0">
                <a:latin typeface="Arial" panose="020B0604020202020204" pitchFamily="34" charset="0"/>
              </a:rPr>
              <a:t>•	What age does puberty happen? </a:t>
            </a:r>
          </a:p>
          <a:p>
            <a:endParaRPr lang="en-GB" altLang="en-US" b="1" dirty="0">
              <a:latin typeface="Arial" panose="020B0604020202020204" pitchFamily="34" charset="0"/>
            </a:endParaRPr>
          </a:p>
          <a:p>
            <a:r>
              <a:rPr lang="en-GB" altLang="en-US" b="1" dirty="0">
                <a:latin typeface="Arial" panose="020B0604020202020204" pitchFamily="34" charset="0"/>
              </a:rPr>
              <a:t>Key Messages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Puberty is when people start to change from being a child into an adult. Hormones (chemicals produced by your brain) cause your body to change and grow to become able to biologically conceive a baby. They also affect the way you think and feel.</a:t>
            </a:r>
          </a:p>
          <a:p>
            <a:r>
              <a:rPr lang="en-GB" altLang="en-US" dirty="0">
                <a:latin typeface="Arial" panose="020B0604020202020204" pitchFamily="34" charset="0"/>
              </a:rPr>
              <a:t>•	This can start any time from 7-16 years old. Not everyone develops at the same age or speed and it can take between 2-4 years to complete. Puberty is different for everyone, try not to compare yourself to other people. Puberty is a big</a:t>
            </a:r>
            <a:r>
              <a:rPr lang="en-GB" altLang="en-US" baseline="0" dirty="0">
                <a:latin typeface="Arial" panose="020B0604020202020204" pitchFamily="34" charset="0"/>
              </a:rPr>
              <a:t> change in adolescence.</a:t>
            </a:r>
            <a:endParaRPr lang="en-GB" altLang="en-US" dirty="0">
              <a:latin typeface="Arial" panose="020B0604020202020204" pitchFamily="34" charset="0"/>
            </a:endParaRPr>
          </a:p>
          <a:p>
            <a:endParaRPr lang="en-GB" altLang="en-US" b="1" dirty="0">
              <a:latin typeface="Arial" panose="020B0604020202020204" pitchFamily="34" charset="0"/>
            </a:endParaRPr>
          </a:p>
        </p:txBody>
      </p:sp>
      <p:sp>
        <p:nvSpPr>
          <p:cNvPr id="22532"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4DBD3E-9385-4FEE-B765-4CC738382DEB}" type="slidenum">
              <a:rPr lang="en-US" altLang="en-US" sz="1200" smtClean="0">
                <a:solidFill>
                  <a:srgbClr val="000000"/>
                </a:solidFill>
              </a:rPr>
              <a:pPr/>
              <a:t>7</a:t>
            </a:fld>
            <a:endParaRPr lang="en-US" altLang="en-US" sz="1200" dirty="0">
              <a:solidFill>
                <a:srgbClr val="000000"/>
              </a:solidFill>
            </a:endParaRPr>
          </a:p>
        </p:txBody>
      </p:sp>
    </p:spTree>
    <p:extLst>
      <p:ext uri="{BB962C8B-B14F-4D97-AF65-F5344CB8AC3E}">
        <p14:creationId xmlns:p14="http://schemas.microsoft.com/office/powerpoint/2010/main" val="40280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3555"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ＭＳ Ｐゴシック" charset="-128"/>
                <a:cs typeface="+mn-cs"/>
              </a:rPr>
              <a:t>In this session, we will be using the terms ‘period’ and ‘menstruation’, because they mean the same thing. Menstruation is the scientific term for a period. They are triggered by hormones released from the brain during puberty.</a:t>
            </a:r>
          </a:p>
          <a:p>
            <a:pPr>
              <a:defRPr/>
            </a:pPr>
            <a:endParaRPr lang="en-GB" altLang="en-US" dirty="0">
              <a:latin typeface="Arial" panose="020B060402020202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39603F1-34B2-40A1-9E29-B43E92D19EF0}" type="slidenum">
              <a:rPr lang="en-US" altLang="en-US" sz="1200" smtClean="0"/>
              <a:pPr/>
              <a:t>8</a:t>
            </a:fld>
            <a:endParaRPr lang="en-US" altLang="en-US" sz="1200" dirty="0"/>
          </a:p>
        </p:txBody>
      </p:sp>
    </p:spTree>
    <p:extLst>
      <p:ext uri="{BB962C8B-B14F-4D97-AF65-F5344CB8AC3E}">
        <p14:creationId xmlns:p14="http://schemas.microsoft.com/office/powerpoint/2010/main" val="42912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r>
              <a:rPr lang="en-GB" b="1" dirty="0">
                <a:ea typeface="ＭＳ Ｐゴシック" panose="020B0600070205080204" pitchFamily="34" charset="-128"/>
              </a:rPr>
              <a:t>Puberty Myths/ Facts </a:t>
            </a:r>
            <a:endParaRPr lang="en-GB" dirty="0">
              <a:ea typeface="ＭＳ Ｐゴシック" panose="020B0600070205080204" pitchFamily="34" charset="-128"/>
            </a:endParaRPr>
          </a:p>
          <a:p>
            <a:pPr>
              <a:defRPr/>
            </a:pPr>
            <a:r>
              <a:rPr lang="en-GB" b="1" dirty="0">
                <a:ea typeface="ＭＳ Ｐゴシック" panose="020B0600070205080204" pitchFamily="34" charset="-128"/>
              </a:rPr>
              <a:t> </a:t>
            </a:r>
            <a:r>
              <a:rPr lang="en-GB" dirty="0">
                <a:ea typeface="ＭＳ Ｐゴシック" panose="020B0600070205080204" pitchFamily="34" charset="-128"/>
              </a:rPr>
              <a:t> </a:t>
            </a:r>
          </a:p>
          <a:p>
            <a:pPr>
              <a:defRPr/>
            </a:pPr>
            <a:r>
              <a:rPr lang="en-GB" b="1" dirty="0">
                <a:ea typeface="ＭＳ Ｐゴシック" panose="020B0600070205080204" pitchFamily="34" charset="-128"/>
              </a:rPr>
              <a:t>Method </a:t>
            </a:r>
            <a:endParaRPr lang="en-GB" dirty="0">
              <a:ea typeface="ＭＳ Ｐゴシック" panose="020B0600070205080204" pitchFamily="34" charset="-128"/>
            </a:endParaRPr>
          </a:p>
          <a:p>
            <a:pPr>
              <a:defRPr/>
            </a:pPr>
            <a:r>
              <a:rPr lang="en-GB" b="1" dirty="0">
                <a:ea typeface="ＭＳ Ｐゴシック" panose="020B0600070205080204" pitchFamily="34" charset="-128"/>
              </a:rPr>
              <a:t> </a:t>
            </a: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Facilitator explains that we are going to see what you can remember from the lessons and also challenge any myths that might be out there. </a:t>
            </a:r>
          </a:p>
          <a:p>
            <a:pPr marL="171450" indent="-171450">
              <a:buFont typeface="Arial" panose="020B0604020202020204" pitchFamily="34" charset="0"/>
              <a:buChar char="•"/>
              <a:defRPr/>
            </a:pPr>
            <a:r>
              <a:rPr lang="en-GB" dirty="0">
                <a:ea typeface="ＭＳ Ｐゴシック" panose="020B0600070205080204" pitchFamily="34" charset="-128"/>
              </a:rPr>
              <a:t>Facilitator reads out a statement from the Puberty myths/ facts sheet and asks the group to vote on whether the think it’s a myth or a fact. This can be done either through moving from one side of the room or another, hands up or hands down etc. </a:t>
            </a:r>
          </a:p>
          <a:p>
            <a:pPr marL="171450" indent="-171450">
              <a:buFont typeface="Arial" panose="020B0604020202020204" pitchFamily="34" charset="0"/>
              <a:buChar char="•"/>
              <a:defRPr/>
            </a:pPr>
            <a:r>
              <a:rPr lang="en-GB" dirty="0">
                <a:ea typeface="ＭＳ Ｐゴシック" panose="020B0600070205080204" pitchFamily="34" charset="-128"/>
              </a:rPr>
              <a:t>Facilitator repeats with all of the statements, answering and then debriefing after each statement</a:t>
            </a:r>
          </a:p>
          <a:p>
            <a:pPr>
              <a:defRPr/>
            </a:pPr>
            <a:r>
              <a:rPr lang="en-GB" dirty="0">
                <a:ea typeface="ＭＳ Ｐゴシック" panose="020B0600070205080204" pitchFamily="34" charset="-128"/>
              </a:rPr>
              <a:t> </a:t>
            </a:r>
          </a:p>
          <a:p>
            <a:pPr>
              <a:defRPr/>
            </a:pPr>
            <a:r>
              <a:rPr lang="en-GB" b="1" dirty="0">
                <a:ea typeface="ＭＳ Ｐゴシック" panose="020B0600070205080204" pitchFamily="34" charset="-128"/>
              </a:rPr>
              <a:t>Key Questions </a:t>
            </a:r>
            <a:endParaRPr lang="en-GB" dirty="0">
              <a:ea typeface="ＭＳ Ｐゴシック" panose="020B0600070205080204" pitchFamily="34" charset="-128"/>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Is masturbating unhealthy?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Is it normal to start having sexual feelings?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How does puberty make someone feel? What can we do to feel more positive? </a:t>
            </a:r>
          </a:p>
          <a:p>
            <a:pPr>
              <a:defRPr/>
            </a:pPr>
            <a:r>
              <a:rPr lang="en-GB" dirty="0">
                <a:ea typeface="ＭＳ Ｐゴシック" panose="020B0600070205080204" pitchFamily="34" charset="-128"/>
              </a:rPr>
              <a:t> </a:t>
            </a:r>
          </a:p>
          <a:p>
            <a:r>
              <a:rPr lang="en-GB" sz="1200" b="1" kern="1200" dirty="0">
                <a:solidFill>
                  <a:schemeClr val="tx1"/>
                </a:solidFill>
                <a:effectLst/>
                <a:latin typeface="Arial" charset="0"/>
                <a:ea typeface="ＭＳ Ｐゴシック" charset="-128"/>
                <a:cs typeface="+mn-cs"/>
              </a:rPr>
              <a:t> </a:t>
            </a:r>
            <a:endParaRPr lang="en-GB" sz="1200" kern="1200" dirty="0">
              <a:solidFill>
                <a:schemeClr val="tx1"/>
              </a:solidFill>
              <a:effectLst/>
              <a:latin typeface="Arial" charset="0"/>
              <a:ea typeface="ＭＳ Ｐゴシック" charset="-128"/>
              <a:cs typeface="+mn-cs"/>
            </a:endParaRPr>
          </a:p>
          <a:p>
            <a:r>
              <a:rPr lang="en-GB" sz="1200" b="1" kern="1200" dirty="0">
                <a:solidFill>
                  <a:schemeClr val="tx1"/>
                </a:solidFill>
                <a:effectLst/>
                <a:latin typeface="Arial" charset="0"/>
                <a:ea typeface="ＭＳ Ｐゴシック" charset="-128"/>
                <a:cs typeface="+mn-cs"/>
              </a:rPr>
              <a:t>Key Messages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Please see puberty myths/facts facilitator sheets for specific answers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Developing sexual feelings might happen during puberty; thinking more about sex and potentially who we might fancy. This might mean you start to think about your sexuality (which genders you are attracted to) but don’t worry if you’re not sure yet. In this wild mix of growing, changing and hormones it can take time to work things out.</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You may find you want to explore your body and touch areas (penis/ vulva) for sexual pleasure. This is called masturbation and is a normal part of growing up. Make sure to have clean hands and do it in a private place.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Wet dreams are when someone ejaculates whilst asleep. Some people remember having a nice dream but others just wake up to find a wet patch. It’s important to clean up afterwards and change your sheets etc. But remember this is normal and nothing to be worried about, it can just be a part of puberty. </a:t>
            </a:r>
          </a:p>
          <a:p>
            <a:pPr marL="17145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 </a:t>
            </a:r>
          </a:p>
          <a:p>
            <a:r>
              <a:rPr lang="en-GB" sz="1200" b="1" kern="1200" dirty="0">
                <a:solidFill>
                  <a:schemeClr val="tx1"/>
                </a:solidFill>
                <a:effectLst/>
                <a:latin typeface="Arial" charset="0"/>
                <a:ea typeface="ＭＳ Ｐゴシック" charset="-128"/>
                <a:cs typeface="+mn-cs"/>
              </a:rPr>
              <a:t>Strategies to manage changes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It’s common to feel embarrassed or overwhelmed about these changes but remember everyone goes through puberty. It’s also an exciting time and part of growing up!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makes us smellier, try to change your clothes and wash every day using soap or shower gel. Underarm spray such as deodorant (which covers up the smell) or antiperspirants (that stop or dry up sweat) can also help.</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You’ll also need to keep your genitals clean. Avoid strong products. Unscented soap and warm water is all you need. If you have foreskin (skin over the head of your penis) wash gently under it to stop it getting smelly, itchy or sore.</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can also affect the way we feel and our emotions can be heightened, especially as we try to cope with the changes to our bodies.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Try to be kind to yourself and people around you, without comparing to others. Do things which may you feel positive and support your mental health. Sleeping enough, doing some exercise (that we enjoy) and eating healthily can also help us feel more positive.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As we grow up we will take more responsibility for our own health. This will involve noticing when our bodies might change, or something feels a bit different to us. But if something does not feel right, we should talk to our parents/carers.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If we have testicles it is important to check them regularly for lumps or swelling in case of cancer, and it is also important that we all check our breasts and learn to recognise if there are any changes. Don’t panic though, these cancers are very rare in young people, but it’s good to get to start knowing your body and asking for help if we are unsure or have any concerns about our health. You’ll learn about this in more detail in later secondary school.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Ask questions if you need help or are confused, make sure you are getting your answers from a reliable source, not just what everyone else is saying. </a:t>
            </a:r>
          </a:p>
          <a:p>
            <a:pPr marL="17145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9</a:t>
            </a:fld>
            <a:endParaRPr lang="en-US" altLang="en-US"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1926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9009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5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62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77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58617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120137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660526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9533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9035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3230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928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06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079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395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3521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4180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8452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4728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74382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724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82672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759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849429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393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08404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937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822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37191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87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0690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5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559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77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925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25423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000317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 name="Shape 19"/>
          <p:cNvSpPr txBox="1">
            <a:spLocks noGrp="1"/>
          </p:cNvSpPr>
          <p:nvPr>
            <p:ph type="sldNum" idx="10"/>
          </p:nvPr>
        </p:nvSpPr>
        <p:spPr>
          <a:xfrm>
            <a:off x="8472488" y="6218238"/>
            <a:ext cx="549275" cy="523875"/>
          </a:xfrm>
          <a:prstGeom prst="rect">
            <a:avLst/>
          </a:prstGeom>
        </p:spPr>
        <p:txBody>
          <a:bodyPr vert="horz" wrap="square" lIns="91425" tIns="91425" rIns="91425" bIns="91425" numCol="1" anchor="ctr" anchorCtr="0" compatLnSpc="1">
            <a:prstTxWarp prst="textNoShape">
              <a:avLst/>
            </a:prstTxWarp>
            <a:noAutofit/>
          </a:bodyPr>
          <a:lstStyle>
            <a:lvl1pPr>
              <a:defRPr/>
            </a:lvl1pPr>
          </a:lstStyle>
          <a:p>
            <a:pPr>
              <a:defRPr/>
            </a:pPr>
            <a:fld id="{7D6BA9A4-EC9A-463E-B123-0753FC170D41}" type="slidenum">
              <a:rPr lang="en-US" altLang="en-US"/>
              <a:pPr>
                <a:defRPr/>
              </a:pPr>
              <a:t>‹#›</a:t>
            </a:fld>
            <a:endParaRPr lang="en-US" altLang="en-US" dirty="0"/>
          </a:p>
        </p:txBody>
      </p:sp>
    </p:spTree>
    <p:extLst>
      <p:ext uri="{BB962C8B-B14F-4D97-AF65-F5344CB8AC3E}">
        <p14:creationId xmlns:p14="http://schemas.microsoft.com/office/powerpoint/2010/main" val="289199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709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035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2918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2008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jp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WE CAN DO THIS</a:t>
            </a:r>
            <a:endParaRPr lang="en-US" altLang="en-US" dirty="0"/>
          </a:p>
        </p:txBody>
      </p:sp>
      <p:sp>
        <p:nvSpPr>
          <p:cNvPr id="1027" name="Rectangle 3"/>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ctr" rtl="0" eaLnBrk="1" fontAlgn="base" hangingPunct="1">
        <a:spcBef>
          <a:spcPct val="0"/>
        </a:spcBef>
        <a:spcAft>
          <a:spcPct val="0"/>
        </a:spcAft>
        <a:defRPr sz="4800" b="1" kern="1200" spc="-150">
          <a:solidFill>
            <a:srgbClr val="663291"/>
          </a:solidFill>
          <a:latin typeface="+mj-lt"/>
          <a:ea typeface="+mj-ea"/>
          <a:cs typeface="+mj-cs"/>
        </a:defRPr>
      </a:lvl1pPr>
      <a:lvl2pPr algn="ctr" rtl="0" eaLnBrk="1" fontAlgn="base" hangingPunct="1">
        <a:spcBef>
          <a:spcPct val="0"/>
        </a:spcBef>
        <a:spcAft>
          <a:spcPct val="0"/>
        </a:spcAft>
        <a:defRPr sz="4800" b="1">
          <a:solidFill>
            <a:srgbClr val="663291"/>
          </a:solidFill>
          <a:latin typeface="Century Gothic" charset="0"/>
          <a:ea typeface="ＭＳ Ｐゴシック" charset="-128"/>
        </a:defRPr>
      </a:lvl2pPr>
      <a:lvl3pPr algn="ctr" rtl="0" eaLnBrk="1" fontAlgn="base" hangingPunct="1">
        <a:spcBef>
          <a:spcPct val="0"/>
        </a:spcBef>
        <a:spcAft>
          <a:spcPct val="0"/>
        </a:spcAft>
        <a:defRPr sz="4800" b="1">
          <a:solidFill>
            <a:srgbClr val="663291"/>
          </a:solidFill>
          <a:latin typeface="Century Gothic" charset="0"/>
          <a:ea typeface="ＭＳ Ｐゴシック" charset="-128"/>
        </a:defRPr>
      </a:lvl3pPr>
      <a:lvl4pPr algn="ctr" rtl="0" eaLnBrk="1" fontAlgn="base" hangingPunct="1">
        <a:spcBef>
          <a:spcPct val="0"/>
        </a:spcBef>
        <a:spcAft>
          <a:spcPct val="0"/>
        </a:spcAft>
        <a:defRPr sz="4800" b="1">
          <a:solidFill>
            <a:srgbClr val="663291"/>
          </a:solidFill>
          <a:latin typeface="Century Gothic" charset="0"/>
          <a:ea typeface="ＭＳ Ｐゴシック" charset="-128"/>
        </a:defRPr>
      </a:lvl4pPr>
      <a:lvl5pPr algn="ctr" rtl="0" eaLnBrk="1" fontAlgn="base" hangingPunct="1">
        <a:spcBef>
          <a:spcPct val="0"/>
        </a:spcBef>
        <a:spcAft>
          <a:spcPct val="0"/>
        </a:spcAft>
        <a:defRPr sz="4800" b="1">
          <a:solidFill>
            <a:srgbClr val="663291"/>
          </a:solidFill>
          <a:latin typeface="Century Gothic" charset="0"/>
          <a:ea typeface="ＭＳ Ｐゴシック" charset="-128"/>
        </a:defRPr>
      </a:lvl5pPr>
      <a:lvl6pPr marL="457200" algn="ctr" rtl="0" eaLnBrk="1" fontAlgn="base" hangingPunct="1">
        <a:spcBef>
          <a:spcPct val="0"/>
        </a:spcBef>
        <a:spcAft>
          <a:spcPct val="0"/>
        </a:spcAft>
        <a:defRPr sz="4000">
          <a:solidFill>
            <a:srgbClr val="0093D1"/>
          </a:solidFill>
          <a:latin typeface="Century Gothic" charset="0"/>
          <a:ea typeface="ＭＳ Ｐゴシック" charset="-128"/>
        </a:defRPr>
      </a:lvl6pPr>
      <a:lvl7pPr marL="914400" algn="ctr" rtl="0" eaLnBrk="1" fontAlgn="base" hangingPunct="1">
        <a:spcBef>
          <a:spcPct val="0"/>
        </a:spcBef>
        <a:spcAft>
          <a:spcPct val="0"/>
        </a:spcAft>
        <a:defRPr sz="4000">
          <a:solidFill>
            <a:srgbClr val="0093D1"/>
          </a:solidFill>
          <a:latin typeface="Century Gothic" charset="0"/>
          <a:ea typeface="ＭＳ Ｐゴシック" charset="-128"/>
        </a:defRPr>
      </a:lvl7pPr>
      <a:lvl8pPr marL="1371600" algn="ctr" rtl="0" eaLnBrk="1" fontAlgn="base" hangingPunct="1">
        <a:spcBef>
          <a:spcPct val="0"/>
        </a:spcBef>
        <a:spcAft>
          <a:spcPct val="0"/>
        </a:spcAft>
        <a:defRPr sz="4000">
          <a:solidFill>
            <a:srgbClr val="0093D1"/>
          </a:solidFill>
          <a:latin typeface="Century Gothic" charset="0"/>
          <a:ea typeface="ＭＳ Ｐゴシック" charset="-128"/>
        </a:defRPr>
      </a:lvl8pPr>
      <a:lvl9pPr marL="1828800" algn="ctr" rtl="0" eaLnBrk="1" fontAlgn="base" hangingPunct="1">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949363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872066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ctr" rtl="0" eaLnBrk="0" fontAlgn="base" hangingPunct="0">
        <a:spcBef>
          <a:spcPct val="0"/>
        </a:spcBef>
        <a:spcAft>
          <a:spcPct val="0"/>
        </a:spcAft>
        <a:defRPr sz="4800" b="1" kern="1200" spc="-150">
          <a:solidFill>
            <a:srgbClr val="663291"/>
          </a:solidFill>
          <a:latin typeface="+mj-lt"/>
          <a:ea typeface="MS PGothic" pitchFamily="34" charset="-128"/>
          <a:cs typeface="MS PGothic" charset="0"/>
        </a:defRPr>
      </a:lvl1pPr>
      <a:lvl2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2pPr>
      <a:lvl3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3pPr>
      <a:lvl4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4pPr>
      <a:lvl5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3"/>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35843"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35844" name="TextBox 1"/>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1. Puberty is the same for everyone</a:t>
            </a:r>
          </a:p>
        </p:txBody>
      </p:sp>
      <p:pic>
        <p:nvPicPr>
          <p:cNvPr id="358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2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FACT</a:t>
            </a:r>
          </a:p>
        </p:txBody>
      </p:sp>
      <p:sp>
        <p:nvSpPr>
          <p:cNvPr id="37891"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37892" name="TextBox 1"/>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6600" dirty="0">
                <a:solidFill>
                  <a:srgbClr val="FFB700"/>
                </a:solidFill>
                <a:latin typeface="Manus" pitchFamily="50" charset="0"/>
              </a:rPr>
              <a:t>2. You shouldn’t wash your genitals with perfumed soap</a:t>
            </a:r>
          </a:p>
        </p:txBody>
      </p:sp>
      <p:pic>
        <p:nvPicPr>
          <p:cNvPr id="3789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615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022475"/>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FACT</a:t>
            </a:r>
          </a:p>
        </p:txBody>
      </p:sp>
      <p:sp>
        <p:nvSpPr>
          <p:cNvPr id="39939"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39940" name="TextBox 1"/>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6600" dirty="0">
                <a:solidFill>
                  <a:srgbClr val="FFB700"/>
                </a:solidFill>
                <a:latin typeface="Manus" pitchFamily="50" charset="0"/>
              </a:rPr>
              <a:t>3. We should check our bodies regularly for any changes</a:t>
            </a:r>
          </a:p>
        </p:txBody>
      </p:sp>
      <p:pic>
        <p:nvPicPr>
          <p:cNvPr id="399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329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41987"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41988" name="TextBox 1"/>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4. You have to shave body hair, it’s unhygienic </a:t>
            </a:r>
          </a:p>
        </p:txBody>
      </p:sp>
      <p:pic>
        <p:nvPicPr>
          <p:cNvPr id="419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772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FACT</a:t>
            </a:r>
          </a:p>
        </p:txBody>
      </p:sp>
      <p:sp>
        <p:nvSpPr>
          <p:cNvPr id="44035"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44036" name="TextBox 1"/>
          <p:cNvSpPr txBox="1">
            <a:spLocks noChangeArrowheads="1"/>
          </p:cNvSpPr>
          <p:nvPr/>
        </p:nvSpPr>
        <p:spPr bwMode="auto">
          <a:xfrm>
            <a:off x="676275" y="395288"/>
            <a:ext cx="82454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6600" dirty="0">
                <a:solidFill>
                  <a:srgbClr val="FFB700"/>
                </a:solidFill>
                <a:latin typeface="Manus" pitchFamily="50" charset="0"/>
              </a:rPr>
              <a:t>5. Puberty can impact on our emotions, as well as bodies </a:t>
            </a:r>
          </a:p>
        </p:txBody>
      </p:sp>
      <p:pic>
        <p:nvPicPr>
          <p:cNvPr id="440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005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971550" y="3010672"/>
            <a:ext cx="4895850" cy="190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r>
              <a:rPr lang="en-GB" altLang="en-US" sz="7200" dirty="0">
                <a:solidFill>
                  <a:srgbClr val="FFB700"/>
                </a:solidFill>
                <a:latin typeface="Manus" pitchFamily="50" charset="0"/>
                <a:ea typeface="Calibri" panose="020F0502020204030204" pitchFamily="34" charset="0"/>
                <a:cs typeface="Times New Roman" panose="02020603050405020304" pitchFamily="18" charset="0"/>
              </a:rPr>
              <a:t> </a:t>
            </a:r>
          </a:p>
        </p:txBody>
      </p:sp>
      <p:sp>
        <p:nvSpPr>
          <p:cNvPr id="46083"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46084" name="TextBox 1"/>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6. Masturbating is bad for you </a:t>
            </a:r>
          </a:p>
        </p:txBody>
      </p:sp>
      <p:pic>
        <p:nvPicPr>
          <p:cNvPr id="4608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817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822325" y="2100263"/>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48131"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48132" name="TextBox 1"/>
          <p:cNvSpPr txBox="1">
            <a:spLocks noChangeArrowheads="1"/>
          </p:cNvSpPr>
          <p:nvPr/>
        </p:nvSpPr>
        <p:spPr bwMode="auto">
          <a:xfrm>
            <a:off x="676275" y="395288"/>
            <a:ext cx="785616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7. Wet dream only happen to boys </a:t>
            </a:r>
          </a:p>
        </p:txBody>
      </p:sp>
      <p:pic>
        <p:nvPicPr>
          <p:cNvPr id="4813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003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1043608" y="2372455"/>
            <a:ext cx="4895850" cy="190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r>
              <a:rPr lang="en-GB" altLang="en-US" sz="6000" b="1" dirty="0">
                <a:ea typeface="Calibri" panose="020F0502020204030204" pitchFamily="34" charset="0"/>
                <a:cs typeface="Times New Roman" panose="02020603050405020304" pitchFamily="18" charset="0"/>
              </a:rPr>
              <a:t>  </a:t>
            </a:r>
          </a:p>
        </p:txBody>
      </p:sp>
      <p:sp>
        <p:nvSpPr>
          <p:cNvPr id="50179"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50180" name="TextBox 1"/>
          <p:cNvSpPr txBox="1">
            <a:spLocks noChangeArrowheads="1"/>
          </p:cNvSpPr>
          <p:nvPr/>
        </p:nvSpPr>
        <p:spPr bwMode="auto">
          <a:xfrm>
            <a:off x="511175" y="665163"/>
            <a:ext cx="86328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8. Period blood is dirty </a:t>
            </a:r>
          </a:p>
        </p:txBody>
      </p:sp>
      <p:pic>
        <p:nvPicPr>
          <p:cNvPr id="5018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054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1" y="2065031"/>
            <a:ext cx="9144000" cy="3418501"/>
          </a:xfrm>
        </p:spPr>
        <p:txBody>
          <a:bodyPr/>
          <a:lstStyle/>
          <a:p>
            <a:pPr algn="ctr" eaLnBrk="1" hangingPunct="1">
              <a:defRPr/>
            </a:pPr>
            <a:r>
              <a:rPr lang="en-US" sz="7200" b="0" dirty="0">
                <a:latin typeface="Manus" pitchFamily="50" charset="0"/>
                <a:ea typeface="+mj-ea"/>
              </a:rPr>
              <a:t>Menstruation (periods)</a:t>
            </a:r>
            <a:r>
              <a:rPr lang="en-US" sz="5400" dirty="0">
                <a:ea typeface="+mj-ea"/>
              </a:rPr>
              <a:t>	</a:t>
            </a:r>
            <a:br>
              <a:rPr lang="en-US" dirty="0">
                <a:ea typeface="+mj-ea"/>
              </a:rPr>
            </a:br>
            <a:br>
              <a:rPr lang="en-US" dirty="0">
                <a:ea typeface="+mj-ea"/>
              </a:rPr>
            </a:br>
            <a:br>
              <a:rPr lang="en-US" dirty="0">
                <a:ea typeface="+mj-ea"/>
              </a:rPr>
            </a:br>
            <a:endParaRPr lang="en-US" dirty="0">
              <a:ea typeface="+mj-ea"/>
            </a:endParaRPr>
          </a:p>
        </p:txBody>
      </p:sp>
    </p:spTree>
    <p:extLst>
      <p:ext uri="{BB962C8B-B14F-4D97-AF65-F5344CB8AC3E}">
        <p14:creationId xmlns:p14="http://schemas.microsoft.com/office/powerpoint/2010/main" val="2858315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539750" y="981075"/>
            <a:ext cx="7772400" cy="1143000"/>
          </a:xfrm>
        </p:spPr>
        <p:txBody>
          <a:bodyPr/>
          <a:lstStyle/>
          <a:p>
            <a:pPr eaLnBrk="1" hangingPunct="1"/>
            <a:r>
              <a:rPr lang="en-GB" altLang="en-US" sz="7200" b="0" dirty="0">
                <a:solidFill>
                  <a:srgbClr val="FFB700"/>
                </a:solidFill>
                <a:latin typeface="Manus" pitchFamily="50" charset="0"/>
              </a:rPr>
              <a:t>What do we think about…?</a:t>
            </a:r>
          </a:p>
        </p:txBody>
      </p:sp>
      <p:pic>
        <p:nvPicPr>
          <p:cNvPr id="4" name="Picture 3" descr="A picture containing clipart&#10;&#10;Description automatically generated">
            <a:extLst>
              <a:ext uri="{FF2B5EF4-FFF2-40B4-BE49-F238E27FC236}">
                <a16:creationId xmlns:a16="http://schemas.microsoft.com/office/drawing/2014/main" id="{1CBC2DF6-F983-5B45-A862-49EE79E62279}"/>
              </a:ext>
            </a:extLst>
          </p:cNvPr>
          <p:cNvPicPr>
            <a:picLocks noChangeAspect="1"/>
          </p:cNvPicPr>
          <p:nvPr/>
        </p:nvPicPr>
        <p:blipFill>
          <a:blip r:embed="rId4"/>
          <a:stretch>
            <a:fillRect/>
          </a:stretch>
        </p:blipFill>
        <p:spPr>
          <a:xfrm flipH="1">
            <a:off x="326900" y="2276872"/>
            <a:ext cx="2467099" cy="2467099"/>
          </a:xfrm>
          <a:prstGeom prst="rect">
            <a:avLst/>
          </a:prstGeom>
        </p:spPr>
      </p:pic>
      <p:pic>
        <p:nvPicPr>
          <p:cNvPr id="6" name="Picture 5" descr="Icon&#10;&#10;Description automatically generated">
            <a:extLst>
              <a:ext uri="{FF2B5EF4-FFF2-40B4-BE49-F238E27FC236}">
                <a16:creationId xmlns:a16="http://schemas.microsoft.com/office/drawing/2014/main" id="{2C2B91D2-D0B9-5A4A-ACCC-AB13882869D6}"/>
              </a:ext>
            </a:extLst>
          </p:cNvPr>
          <p:cNvPicPr>
            <a:picLocks noChangeAspect="1"/>
          </p:cNvPicPr>
          <p:nvPr/>
        </p:nvPicPr>
        <p:blipFill>
          <a:blip r:embed="rId5"/>
          <a:stretch>
            <a:fillRect/>
          </a:stretch>
        </p:blipFill>
        <p:spPr>
          <a:xfrm>
            <a:off x="3250787" y="3475496"/>
            <a:ext cx="2635746" cy="2635746"/>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DE432CF0-7EA7-404C-BEAD-2EC0AFB770B8}"/>
              </a:ext>
            </a:extLst>
          </p:cNvPr>
          <p:cNvPicPr>
            <a:picLocks noChangeAspect="1"/>
          </p:cNvPicPr>
          <p:nvPr/>
        </p:nvPicPr>
        <p:blipFill>
          <a:blip r:embed="rId6"/>
          <a:stretch>
            <a:fillRect/>
          </a:stretch>
        </p:blipFill>
        <p:spPr>
          <a:xfrm>
            <a:off x="6343650" y="2124075"/>
            <a:ext cx="2467099" cy="2467099"/>
          </a:xfrm>
          <a:prstGeom prst="rect">
            <a:avLst/>
          </a:prstGeom>
        </p:spPr>
      </p:pic>
    </p:spTree>
    <p:extLst>
      <p:ext uri="{BB962C8B-B14F-4D97-AF65-F5344CB8AC3E}">
        <p14:creationId xmlns:p14="http://schemas.microsoft.com/office/powerpoint/2010/main" val="17446616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85800" y="396270"/>
            <a:ext cx="7772400" cy="1569660"/>
          </a:xfrm>
        </p:spPr>
        <p:txBody>
          <a:bodyPr/>
          <a:lstStyle/>
          <a:p>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4" y="0"/>
            <a:ext cx="10284408" cy="6858000"/>
          </a:xfrm>
          <a:prstGeom prst="rect">
            <a:avLst/>
          </a:prstGeom>
        </p:spPr>
      </p:pic>
      <p:sp>
        <p:nvSpPr>
          <p:cNvPr id="12" name="TextBox 2">
            <a:extLst>
              <a:ext uri="{FF2B5EF4-FFF2-40B4-BE49-F238E27FC236}">
                <a16:creationId xmlns:a16="http://schemas.microsoft.com/office/drawing/2014/main" id="{DFCFC90C-8B4E-41C2-9241-969F881793D2}"/>
              </a:ext>
            </a:extLst>
          </p:cNvPr>
          <p:cNvSpPr txBox="1">
            <a:spLocks noChangeArrowheads="1"/>
          </p:cNvSpPr>
          <p:nvPr/>
        </p:nvSpPr>
        <p:spPr bwMode="auto">
          <a:xfrm>
            <a:off x="134938" y="836712"/>
            <a:ext cx="4032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en-GB" altLang="en-US" sz="6000" dirty="0">
                <a:solidFill>
                  <a:schemeClr val="bg1"/>
                </a:solidFill>
                <a:latin typeface="Manus" pitchFamily="50" charset="0"/>
              </a:rPr>
              <a:t>What is Brook?  </a:t>
            </a:r>
          </a:p>
        </p:txBody>
      </p:sp>
      <p:sp>
        <p:nvSpPr>
          <p:cNvPr id="13" name="TextBox 3">
            <a:extLst>
              <a:ext uri="{FF2B5EF4-FFF2-40B4-BE49-F238E27FC236}">
                <a16:creationId xmlns:a16="http://schemas.microsoft.com/office/drawing/2014/main" id="{6FBB6C99-A334-4ADC-A973-F2432AAABF4A}"/>
              </a:ext>
            </a:extLst>
          </p:cNvPr>
          <p:cNvSpPr txBox="1">
            <a:spLocks noChangeArrowheads="1"/>
          </p:cNvSpPr>
          <p:nvPr/>
        </p:nvSpPr>
        <p:spPr bwMode="auto">
          <a:xfrm>
            <a:off x="4806950" y="692150"/>
            <a:ext cx="2447925" cy="1631950"/>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128,032 young people helped through our education &amp; wellbeing work</a:t>
            </a:r>
          </a:p>
        </p:txBody>
      </p:sp>
      <p:sp>
        <p:nvSpPr>
          <p:cNvPr id="14" name="TextBox 11">
            <a:extLst>
              <a:ext uri="{FF2B5EF4-FFF2-40B4-BE49-F238E27FC236}">
                <a16:creationId xmlns:a16="http://schemas.microsoft.com/office/drawing/2014/main" id="{FC2008A2-A454-47C0-8CBD-F4EC5406B129}"/>
              </a:ext>
            </a:extLst>
          </p:cNvPr>
          <p:cNvSpPr txBox="1">
            <a:spLocks noChangeArrowheads="1"/>
          </p:cNvSpPr>
          <p:nvPr/>
        </p:nvSpPr>
        <p:spPr bwMode="auto">
          <a:xfrm>
            <a:off x="468313" y="3295650"/>
            <a:ext cx="2447925" cy="1323975"/>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1.4 million young people helped face-to-face and online</a:t>
            </a:r>
          </a:p>
        </p:txBody>
      </p:sp>
      <p:sp>
        <p:nvSpPr>
          <p:cNvPr id="15" name="TextBox 4">
            <a:extLst>
              <a:ext uri="{FF2B5EF4-FFF2-40B4-BE49-F238E27FC236}">
                <a16:creationId xmlns:a16="http://schemas.microsoft.com/office/drawing/2014/main" id="{B892B941-CE62-4AE5-9C28-6E48903E514D}"/>
              </a:ext>
            </a:extLst>
          </p:cNvPr>
          <p:cNvSpPr txBox="1">
            <a:spLocks noChangeArrowheads="1"/>
          </p:cNvSpPr>
          <p:nvPr/>
        </p:nvSpPr>
        <p:spPr bwMode="auto">
          <a:xfrm>
            <a:off x="6443663" y="2787650"/>
            <a:ext cx="2160587" cy="1323975"/>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Young people rated our clinics 4.88 out of 5 stars</a:t>
            </a:r>
          </a:p>
        </p:txBody>
      </p:sp>
      <p:sp>
        <p:nvSpPr>
          <p:cNvPr id="16" name="TextBox 15">
            <a:extLst>
              <a:ext uri="{FF2B5EF4-FFF2-40B4-BE49-F238E27FC236}">
                <a16:creationId xmlns:a16="http://schemas.microsoft.com/office/drawing/2014/main" id="{121A87DC-C4CC-4D2A-B5A7-A458883033AA}"/>
              </a:ext>
            </a:extLst>
          </p:cNvPr>
          <p:cNvSpPr txBox="1">
            <a:spLocks noChangeArrowheads="1"/>
          </p:cNvSpPr>
          <p:nvPr/>
        </p:nvSpPr>
        <p:spPr bwMode="auto">
          <a:xfrm>
            <a:off x="4167188" y="4422775"/>
            <a:ext cx="2160587" cy="1630363"/>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Education programmes delivered in 35% of English local authorities</a:t>
            </a:r>
          </a:p>
        </p:txBody>
      </p:sp>
    </p:spTree>
    <p:extLst>
      <p:ext uri="{BB962C8B-B14F-4D97-AF65-F5344CB8AC3E}">
        <p14:creationId xmlns:p14="http://schemas.microsoft.com/office/powerpoint/2010/main" val="82628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a:xfrm>
            <a:off x="579438" y="2109479"/>
            <a:ext cx="7772400" cy="3418501"/>
          </a:xfrm>
        </p:spPr>
        <p:txBody>
          <a:bodyPr/>
          <a:lstStyle/>
          <a:p>
            <a:pPr algn="ctr" eaLnBrk="1" hangingPunct="1"/>
            <a:r>
              <a:rPr lang="en-US" altLang="en-US" sz="7200" b="0" dirty="0">
                <a:solidFill>
                  <a:srgbClr val="FFB700"/>
                </a:solidFill>
                <a:latin typeface="Manus" pitchFamily="50" charset="0"/>
              </a:rPr>
              <a:t>What affects how you experience and view periods?</a:t>
            </a:r>
          </a:p>
        </p:txBody>
      </p:sp>
      <p:sp>
        <p:nvSpPr>
          <p:cNvPr id="3" name="TextBox 2"/>
          <p:cNvSpPr txBox="1">
            <a:spLocks noChangeArrowheads="1"/>
          </p:cNvSpPr>
          <p:nvPr/>
        </p:nvSpPr>
        <p:spPr bwMode="auto">
          <a:xfrm>
            <a:off x="579438" y="4501356"/>
            <a:ext cx="158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Religion</a:t>
            </a:r>
          </a:p>
        </p:txBody>
      </p:sp>
      <p:sp>
        <p:nvSpPr>
          <p:cNvPr id="4" name="TextBox 3"/>
          <p:cNvSpPr txBox="1">
            <a:spLocks noChangeArrowheads="1"/>
          </p:cNvSpPr>
          <p:nvPr/>
        </p:nvSpPr>
        <p:spPr bwMode="auto">
          <a:xfrm>
            <a:off x="2843554" y="989261"/>
            <a:ext cx="2087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Gender Identity </a:t>
            </a:r>
          </a:p>
        </p:txBody>
      </p:sp>
      <p:sp>
        <p:nvSpPr>
          <p:cNvPr id="5" name="TextBox 4"/>
          <p:cNvSpPr txBox="1">
            <a:spLocks noChangeArrowheads="1"/>
          </p:cNvSpPr>
          <p:nvPr/>
        </p:nvSpPr>
        <p:spPr bwMode="auto">
          <a:xfrm>
            <a:off x="1300163" y="845712"/>
            <a:ext cx="172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Media</a:t>
            </a:r>
            <a:r>
              <a:rPr lang="en-GB" altLang="en-US" b="1" dirty="0">
                <a:solidFill>
                  <a:srgbClr val="002A57"/>
                </a:solidFill>
                <a:latin typeface="+mn-lt"/>
              </a:rPr>
              <a:t> </a:t>
            </a:r>
          </a:p>
        </p:txBody>
      </p:sp>
      <p:sp>
        <p:nvSpPr>
          <p:cNvPr id="6" name="TextBox 5"/>
          <p:cNvSpPr txBox="1">
            <a:spLocks noChangeArrowheads="1"/>
          </p:cNvSpPr>
          <p:nvPr/>
        </p:nvSpPr>
        <p:spPr bwMode="auto">
          <a:xfrm>
            <a:off x="364331" y="1550799"/>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Education</a:t>
            </a:r>
          </a:p>
        </p:txBody>
      </p:sp>
      <p:sp>
        <p:nvSpPr>
          <p:cNvPr id="7" name="TextBox 6"/>
          <p:cNvSpPr txBox="1">
            <a:spLocks noChangeArrowheads="1"/>
          </p:cNvSpPr>
          <p:nvPr/>
        </p:nvSpPr>
        <p:spPr bwMode="auto">
          <a:xfrm>
            <a:off x="6638797" y="4486848"/>
            <a:ext cx="1728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Family</a:t>
            </a:r>
          </a:p>
        </p:txBody>
      </p:sp>
      <p:sp>
        <p:nvSpPr>
          <p:cNvPr id="8" name="TextBox 7"/>
          <p:cNvSpPr txBox="1">
            <a:spLocks noChangeArrowheads="1"/>
          </p:cNvSpPr>
          <p:nvPr/>
        </p:nvSpPr>
        <p:spPr bwMode="auto">
          <a:xfrm>
            <a:off x="4167223" y="418272"/>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Age</a:t>
            </a:r>
          </a:p>
          <a:p>
            <a:endParaRPr lang="en-GB" altLang="en-US" b="1" dirty="0">
              <a:solidFill>
                <a:srgbClr val="002A57"/>
              </a:solidFill>
            </a:endParaRPr>
          </a:p>
        </p:txBody>
      </p:sp>
      <p:sp>
        <p:nvSpPr>
          <p:cNvPr id="9" name="TextBox 8"/>
          <p:cNvSpPr txBox="1">
            <a:spLocks noChangeArrowheads="1"/>
          </p:cNvSpPr>
          <p:nvPr/>
        </p:nvSpPr>
        <p:spPr bwMode="auto">
          <a:xfrm>
            <a:off x="7792194" y="3437731"/>
            <a:ext cx="1800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Peer groups</a:t>
            </a:r>
          </a:p>
        </p:txBody>
      </p:sp>
      <p:sp>
        <p:nvSpPr>
          <p:cNvPr id="10" name="TextBox 9"/>
          <p:cNvSpPr txBox="1">
            <a:spLocks noChangeArrowheads="1"/>
          </p:cNvSpPr>
          <p:nvPr/>
        </p:nvSpPr>
        <p:spPr bwMode="auto">
          <a:xfrm>
            <a:off x="904875" y="5901531"/>
            <a:ext cx="1728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Culture</a:t>
            </a:r>
          </a:p>
        </p:txBody>
      </p:sp>
      <p:sp>
        <p:nvSpPr>
          <p:cNvPr id="11" name="TextBox 10"/>
          <p:cNvSpPr txBox="1">
            <a:spLocks noChangeArrowheads="1"/>
          </p:cNvSpPr>
          <p:nvPr/>
        </p:nvSpPr>
        <p:spPr bwMode="auto">
          <a:xfrm>
            <a:off x="7161111" y="1416050"/>
            <a:ext cx="1871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Living situation </a:t>
            </a:r>
          </a:p>
        </p:txBody>
      </p:sp>
      <p:sp>
        <p:nvSpPr>
          <p:cNvPr id="12" name="TextBox 11"/>
          <p:cNvSpPr txBox="1">
            <a:spLocks noChangeArrowheads="1"/>
          </p:cNvSpPr>
          <p:nvPr/>
        </p:nvSpPr>
        <p:spPr bwMode="auto">
          <a:xfrm>
            <a:off x="5866556" y="5174572"/>
            <a:ext cx="19256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Financial situation</a:t>
            </a:r>
          </a:p>
        </p:txBody>
      </p:sp>
      <p:sp>
        <p:nvSpPr>
          <p:cNvPr id="15" name="TextBox 14"/>
          <p:cNvSpPr txBox="1">
            <a:spLocks noChangeArrowheads="1"/>
          </p:cNvSpPr>
          <p:nvPr/>
        </p:nvSpPr>
        <p:spPr bwMode="auto">
          <a:xfrm>
            <a:off x="2987582" y="5424439"/>
            <a:ext cx="167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Disability</a:t>
            </a:r>
          </a:p>
        </p:txBody>
      </p:sp>
      <p:sp>
        <p:nvSpPr>
          <p:cNvPr id="13" name="TextBox 12">
            <a:extLst>
              <a:ext uri="{FF2B5EF4-FFF2-40B4-BE49-F238E27FC236}">
                <a16:creationId xmlns:a16="http://schemas.microsoft.com/office/drawing/2014/main" id="{552FFBF4-DDEE-48A1-93A2-302A74AF41AB}"/>
              </a:ext>
            </a:extLst>
          </p:cNvPr>
          <p:cNvSpPr txBox="1"/>
          <p:nvPr/>
        </p:nvSpPr>
        <p:spPr>
          <a:xfrm>
            <a:off x="5130564" y="1045446"/>
            <a:ext cx="2448397" cy="461665"/>
          </a:xfrm>
          <a:prstGeom prst="rect">
            <a:avLst/>
          </a:prstGeom>
          <a:noFill/>
        </p:spPr>
        <p:txBody>
          <a:bodyPr wrap="square" rtlCol="0">
            <a:spAutoFit/>
          </a:bodyPr>
          <a:lstStyle/>
          <a:p>
            <a:r>
              <a:rPr lang="en-GB" b="1" dirty="0">
                <a:solidFill>
                  <a:srgbClr val="002A57"/>
                </a:solidFill>
                <a:latin typeface="Setimo" panose="020B0603020204030204" pitchFamily="34" charset="0"/>
                <a:cs typeface="Setimo" panose="020B0603020204030204" pitchFamily="34" charset="0"/>
              </a:rPr>
              <a:t>Self-esteem</a:t>
            </a:r>
          </a:p>
        </p:txBody>
      </p:sp>
    </p:spTree>
    <p:extLst>
      <p:ext uri="{BB962C8B-B14F-4D97-AF65-F5344CB8AC3E}">
        <p14:creationId xmlns:p14="http://schemas.microsoft.com/office/powerpoint/2010/main" val="18738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1" y="2065031"/>
            <a:ext cx="9144000" cy="3418501"/>
          </a:xfrm>
        </p:spPr>
        <p:txBody>
          <a:bodyPr/>
          <a:lstStyle/>
          <a:p>
            <a:pPr algn="ctr" eaLnBrk="1" hangingPunct="1">
              <a:defRPr/>
            </a:pPr>
            <a:r>
              <a:rPr lang="en-US" sz="7200" b="0" dirty="0">
                <a:latin typeface="Manus" pitchFamily="50" charset="0"/>
                <a:ea typeface="+mj-ea"/>
              </a:rPr>
              <a:t>Wellbeing </a:t>
            </a:r>
            <a:br>
              <a:rPr lang="en-US" dirty="0">
                <a:ea typeface="+mj-ea"/>
              </a:rPr>
            </a:br>
            <a:br>
              <a:rPr lang="en-US" dirty="0">
                <a:ea typeface="+mj-ea"/>
              </a:rPr>
            </a:br>
            <a:br>
              <a:rPr lang="en-US" dirty="0">
                <a:ea typeface="+mj-ea"/>
              </a:rPr>
            </a:br>
            <a:endParaRPr lang="en-US" dirty="0">
              <a:ea typeface="+mj-ea"/>
            </a:endParaRPr>
          </a:p>
        </p:txBody>
      </p:sp>
    </p:spTree>
    <p:extLst>
      <p:ext uri="{BB962C8B-B14F-4D97-AF65-F5344CB8AC3E}">
        <p14:creationId xmlns:p14="http://schemas.microsoft.com/office/powerpoint/2010/main" val="352767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bwMode="auto">
          <a:xfrm>
            <a:off x="5927915" y="1556792"/>
            <a:ext cx="2952328" cy="4248472"/>
          </a:xfrm>
          <a:prstGeom prst="rect">
            <a:avLst/>
          </a:prstGeom>
          <a:solidFill>
            <a:srgbClr val="00B9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Arial" charset="0"/>
              <a:ea typeface="ＭＳ Ｐゴシック" pitchFamily="34" charset="-128"/>
            </a:endParaRPr>
          </a:p>
        </p:txBody>
      </p:sp>
      <p:sp>
        <p:nvSpPr>
          <p:cNvPr id="10" name="Rectangle 9"/>
          <p:cNvSpPr/>
          <p:nvPr/>
        </p:nvSpPr>
        <p:spPr bwMode="auto">
          <a:xfrm>
            <a:off x="3043827" y="1556792"/>
            <a:ext cx="2732459" cy="4248472"/>
          </a:xfrm>
          <a:prstGeom prst="rect">
            <a:avLst/>
          </a:prstGeom>
          <a:solidFill>
            <a:srgbClr val="ACD5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Arial" charset="0"/>
              <a:ea typeface="ＭＳ Ｐゴシック" pitchFamily="34" charset="-128"/>
            </a:endParaRPr>
          </a:p>
        </p:txBody>
      </p:sp>
      <p:sp>
        <p:nvSpPr>
          <p:cNvPr id="3" name="Rectangle 2"/>
          <p:cNvSpPr/>
          <p:nvPr/>
        </p:nvSpPr>
        <p:spPr bwMode="auto">
          <a:xfrm>
            <a:off x="224378" y="1556792"/>
            <a:ext cx="2710779" cy="4248472"/>
          </a:xfrm>
          <a:prstGeom prst="rect">
            <a:avLst/>
          </a:prstGeom>
          <a:solidFill>
            <a:srgbClr val="AA7D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Arial" charset="0"/>
              <a:ea typeface="ＭＳ Ｐゴシック" pitchFamily="34" charset="-128"/>
            </a:endParaRPr>
          </a:p>
        </p:txBody>
      </p:sp>
      <p:sp>
        <p:nvSpPr>
          <p:cNvPr id="8" name="Rectangle 4">
            <a:extLst>
              <a:ext uri="{FF2B5EF4-FFF2-40B4-BE49-F238E27FC236}">
                <a16:creationId xmlns:a16="http://schemas.microsoft.com/office/drawing/2014/main" id="{BD02A2A8-CE3B-AB46-8585-A19716EE16F4}"/>
              </a:ext>
            </a:extLst>
          </p:cNvPr>
          <p:cNvSpPr>
            <a:spLocks noGrp="1" noChangeArrowheads="1"/>
          </p:cNvSpPr>
          <p:nvPr>
            <p:ph type="title"/>
          </p:nvPr>
        </p:nvSpPr>
        <p:spPr>
          <a:xfrm>
            <a:off x="464818" y="184089"/>
            <a:ext cx="7772400" cy="1143000"/>
          </a:xfrm>
        </p:spPr>
        <p:txBody>
          <a:bodyPr/>
          <a:lstStyle/>
          <a:p>
            <a:pPr eaLnBrk="1" hangingPunct="1"/>
            <a:r>
              <a:rPr lang="en-GB" altLang="en-US" sz="7200" b="0" dirty="0">
                <a:solidFill>
                  <a:srgbClr val="FFB700"/>
                </a:solidFill>
                <a:latin typeface="Manus" pitchFamily="50" charset="0"/>
              </a:rPr>
              <a:t>Advise a Friend</a:t>
            </a:r>
          </a:p>
        </p:txBody>
      </p:sp>
      <p:sp>
        <p:nvSpPr>
          <p:cNvPr id="2" name="TextBox 1">
            <a:extLst>
              <a:ext uri="{FF2B5EF4-FFF2-40B4-BE49-F238E27FC236}">
                <a16:creationId xmlns:a16="http://schemas.microsoft.com/office/drawing/2014/main" id="{330AEBA8-B2F9-C04A-940D-E69CC7EF6295}"/>
              </a:ext>
            </a:extLst>
          </p:cNvPr>
          <p:cNvSpPr txBox="1"/>
          <p:nvPr/>
        </p:nvSpPr>
        <p:spPr>
          <a:xfrm>
            <a:off x="727445" y="1844824"/>
            <a:ext cx="2099042" cy="3554819"/>
          </a:xfrm>
          <a:prstGeom prst="rect">
            <a:avLst/>
          </a:prstGeom>
          <a:noFill/>
          <a:ln>
            <a:noFill/>
          </a:ln>
        </p:spPr>
        <p:txBody>
          <a:bodyPr wrap="square" rtlCol="0">
            <a:spAutoFit/>
          </a:bodyPr>
          <a:lstStyle/>
          <a:p>
            <a:r>
              <a:rPr lang="en-US" sz="2500" b="1" dirty="0">
                <a:solidFill>
                  <a:schemeClr val="bg1"/>
                </a:solidFill>
                <a:latin typeface="Setimo" panose="020B0603020204030204" pitchFamily="34" charset="0"/>
                <a:cs typeface="Setimo" panose="020B0603020204030204" pitchFamily="34" charset="0"/>
              </a:rPr>
              <a:t>‘I’ve not started puberty yet, all of my friends have, it’s making me worried’ (Sam, 12)</a:t>
            </a:r>
          </a:p>
        </p:txBody>
      </p:sp>
      <p:sp>
        <p:nvSpPr>
          <p:cNvPr id="11" name="TextBox 10">
            <a:extLst>
              <a:ext uri="{FF2B5EF4-FFF2-40B4-BE49-F238E27FC236}">
                <a16:creationId xmlns:a16="http://schemas.microsoft.com/office/drawing/2014/main" id="{AD115EF3-DF8E-1647-BD00-EEA311F9C6B8}"/>
              </a:ext>
            </a:extLst>
          </p:cNvPr>
          <p:cNvSpPr txBox="1"/>
          <p:nvPr/>
        </p:nvSpPr>
        <p:spPr>
          <a:xfrm>
            <a:off x="3299320" y="1844824"/>
            <a:ext cx="2367972" cy="3785652"/>
          </a:xfrm>
          <a:prstGeom prst="rect">
            <a:avLst/>
          </a:prstGeom>
          <a:noFill/>
        </p:spPr>
        <p:txBody>
          <a:bodyPr wrap="square" rtlCol="0">
            <a:spAutoFit/>
          </a:bodyPr>
          <a:lstStyle/>
          <a:p>
            <a:r>
              <a:rPr lang="en-US" b="1" dirty="0">
                <a:solidFill>
                  <a:schemeClr val="bg1"/>
                </a:solidFill>
                <a:latin typeface="Setimo" panose="020B0603020204030204" pitchFamily="34" charset="0"/>
                <a:cs typeface="Setimo" panose="020B0603020204030204" pitchFamily="34" charset="0"/>
              </a:rPr>
              <a:t>‘I’m finding it really hard to manage my moods, one minute I’m really happy the next minute I feel sad’ </a:t>
            </a:r>
          </a:p>
          <a:p>
            <a:r>
              <a:rPr lang="en-US" b="1" dirty="0">
                <a:solidFill>
                  <a:schemeClr val="bg1"/>
                </a:solidFill>
                <a:latin typeface="Setimo" panose="020B0603020204030204" pitchFamily="34" charset="0"/>
                <a:cs typeface="Setimo" panose="020B0603020204030204" pitchFamily="34" charset="0"/>
              </a:rPr>
              <a:t>(Jack, 14)</a:t>
            </a:r>
          </a:p>
        </p:txBody>
      </p:sp>
      <p:sp>
        <p:nvSpPr>
          <p:cNvPr id="15" name="TextBox 14">
            <a:extLst>
              <a:ext uri="{FF2B5EF4-FFF2-40B4-BE49-F238E27FC236}">
                <a16:creationId xmlns:a16="http://schemas.microsoft.com/office/drawing/2014/main" id="{EADCD97D-8E19-A14E-B029-016FEC533E5C}"/>
              </a:ext>
            </a:extLst>
          </p:cNvPr>
          <p:cNvSpPr txBox="1"/>
          <p:nvPr/>
        </p:nvSpPr>
        <p:spPr>
          <a:xfrm>
            <a:off x="6042760" y="1862981"/>
            <a:ext cx="2847597" cy="3046988"/>
          </a:xfrm>
          <a:prstGeom prst="rect">
            <a:avLst/>
          </a:prstGeom>
          <a:noFill/>
        </p:spPr>
        <p:txBody>
          <a:bodyPr wrap="square" rtlCol="0">
            <a:spAutoFit/>
          </a:bodyPr>
          <a:lstStyle/>
          <a:p>
            <a:r>
              <a:rPr lang="en-US" b="1" dirty="0">
                <a:solidFill>
                  <a:schemeClr val="bg1"/>
                </a:solidFill>
                <a:latin typeface="Setimo" panose="020B0603020204030204" pitchFamily="34" charset="0"/>
                <a:cs typeface="Setimo" panose="020B0603020204030204" pitchFamily="34" charset="0"/>
              </a:rPr>
              <a:t>‘I just started my period, I don’t have any period products at home, and I don’t think dad can afford them’</a:t>
            </a:r>
          </a:p>
          <a:p>
            <a:r>
              <a:rPr lang="en-US" b="1" dirty="0">
                <a:solidFill>
                  <a:schemeClr val="bg1"/>
                </a:solidFill>
                <a:latin typeface="Setimo" panose="020B0603020204030204" pitchFamily="34" charset="0"/>
                <a:cs typeface="Setimo" panose="020B0603020204030204" pitchFamily="34" charset="0"/>
              </a:rPr>
              <a:t>(Alex, 13)</a:t>
            </a:r>
          </a:p>
        </p:txBody>
      </p:sp>
    </p:spTree>
    <p:extLst>
      <p:ext uri="{BB962C8B-B14F-4D97-AF65-F5344CB8AC3E}">
        <p14:creationId xmlns:p14="http://schemas.microsoft.com/office/powerpoint/2010/main" val="3557626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E42B20C3-992B-4594-8DC2-52ECFCEB2247}"/>
              </a:ext>
            </a:extLst>
          </p:cNvPr>
          <p:cNvSpPr>
            <a:spLocks noGrp="1"/>
          </p:cNvSpPr>
          <p:nvPr>
            <p:ph type="title"/>
          </p:nvPr>
        </p:nvSpPr>
        <p:spPr>
          <a:xfrm>
            <a:off x="204788" y="217488"/>
            <a:ext cx="8902700" cy="1916112"/>
          </a:xfrm>
        </p:spPr>
        <p:txBody>
          <a:bodyPr/>
          <a:lstStyle/>
          <a:p>
            <a:pPr algn="l"/>
            <a:r>
              <a:rPr lang="en-GB" altLang="en-US" sz="7200" b="0" dirty="0">
                <a:solidFill>
                  <a:srgbClr val="FFB700"/>
                </a:solidFill>
                <a:latin typeface="Manus" pitchFamily="50" charset="0"/>
              </a:rPr>
              <a:t>Summary</a:t>
            </a:r>
          </a:p>
        </p:txBody>
      </p:sp>
      <p:sp>
        <p:nvSpPr>
          <p:cNvPr id="69635" name="TextBox 3">
            <a:extLst>
              <a:ext uri="{FF2B5EF4-FFF2-40B4-BE49-F238E27FC236}">
                <a16:creationId xmlns:a16="http://schemas.microsoft.com/office/drawing/2014/main" id="{A0983C3F-D71C-4496-97B8-B69AB4970B6E}"/>
              </a:ext>
            </a:extLst>
          </p:cNvPr>
          <p:cNvSpPr txBox="1">
            <a:spLocks noChangeArrowheads="1"/>
          </p:cNvSpPr>
          <p:nvPr/>
        </p:nvSpPr>
        <p:spPr bwMode="auto">
          <a:xfrm>
            <a:off x="3919773" y="1140728"/>
            <a:ext cx="5019439"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Char char="•"/>
            </a:pPr>
            <a:r>
              <a:rPr lang="en-GB" altLang="en-US" sz="2500" dirty="0">
                <a:solidFill>
                  <a:schemeClr val="tx1"/>
                </a:solidFill>
                <a:latin typeface="Setimo" panose="020B0603020204030204" pitchFamily="34" charset="0"/>
                <a:cs typeface="Setimo" panose="020B0603020204030204" pitchFamily="34" charset="0"/>
              </a:rPr>
              <a:t>Everyone’s </a:t>
            </a:r>
            <a:r>
              <a:rPr lang="en-GB" altLang="en-US" sz="2500" b="1" dirty="0">
                <a:solidFill>
                  <a:schemeClr val="tx1"/>
                </a:solidFill>
                <a:latin typeface="Setimo" panose="020B0603020204030204" pitchFamily="34" charset="0"/>
                <a:cs typeface="Setimo" panose="020B0603020204030204" pitchFamily="34" charset="0"/>
              </a:rPr>
              <a:t>bodies are different, </a:t>
            </a:r>
            <a:r>
              <a:rPr lang="en-GB" altLang="en-US" sz="2500" dirty="0">
                <a:solidFill>
                  <a:schemeClr val="tx1"/>
                </a:solidFill>
                <a:latin typeface="Setimo" panose="020B0603020204030204" pitchFamily="34" charset="0"/>
                <a:cs typeface="Setimo" panose="020B0603020204030204" pitchFamily="34" charset="0"/>
              </a:rPr>
              <a:t>which means their experiences of puberty might be different</a:t>
            </a:r>
          </a:p>
          <a:p>
            <a:pPr>
              <a:spcBef>
                <a:spcPct val="0"/>
              </a:spcBef>
              <a:buClrTx/>
              <a:buSzTx/>
            </a:pPr>
            <a:endParaRPr lang="en-GB" altLang="en-US" sz="2500" dirty="0">
              <a:solidFill>
                <a:schemeClr val="tx1"/>
              </a:solidFill>
              <a:latin typeface="Setimo" panose="020B0603020204030204" pitchFamily="34" charset="0"/>
              <a:cs typeface="Setimo" panose="020B0603020204030204" pitchFamily="34" charset="0"/>
            </a:endParaRPr>
          </a:p>
          <a:p>
            <a:pPr>
              <a:spcBef>
                <a:spcPct val="0"/>
              </a:spcBef>
              <a:buClrTx/>
              <a:buSzTx/>
              <a:buFontTx/>
              <a:buChar char="•"/>
            </a:pPr>
            <a:r>
              <a:rPr lang="en-GB" altLang="en-US" sz="2500" dirty="0">
                <a:solidFill>
                  <a:schemeClr val="tx1"/>
                </a:solidFill>
                <a:latin typeface="Setimo" panose="020B0603020204030204" pitchFamily="34" charset="0"/>
                <a:cs typeface="Setimo" panose="020B0603020204030204" pitchFamily="34" charset="0"/>
              </a:rPr>
              <a:t>It’s important that we can </a:t>
            </a:r>
            <a:r>
              <a:rPr lang="en-GB" altLang="en-US" sz="2500" b="1" dirty="0">
                <a:solidFill>
                  <a:schemeClr val="tx1"/>
                </a:solidFill>
                <a:latin typeface="Setimo" panose="020B0603020204030204" pitchFamily="34" charset="0"/>
                <a:cs typeface="Setimo" panose="020B0603020204030204" pitchFamily="34" charset="0"/>
              </a:rPr>
              <a:t>challenge myths </a:t>
            </a:r>
            <a:r>
              <a:rPr lang="en-GB" altLang="en-US" sz="2500" dirty="0">
                <a:solidFill>
                  <a:schemeClr val="tx1"/>
                </a:solidFill>
                <a:latin typeface="Setimo" panose="020B0603020204030204" pitchFamily="34" charset="0"/>
                <a:cs typeface="Setimo" panose="020B0603020204030204" pitchFamily="34" charset="0"/>
              </a:rPr>
              <a:t>related to puberty </a:t>
            </a:r>
          </a:p>
          <a:p>
            <a:pPr>
              <a:spcBef>
                <a:spcPct val="0"/>
              </a:spcBef>
              <a:buClrTx/>
              <a:buSzTx/>
            </a:pPr>
            <a:endParaRPr lang="en-GB" altLang="en-US" sz="2500" dirty="0">
              <a:solidFill>
                <a:schemeClr val="tx1"/>
              </a:solidFill>
              <a:latin typeface="Setimo" panose="020B0603020204030204" pitchFamily="34" charset="0"/>
              <a:cs typeface="Setimo" panose="020B0603020204030204" pitchFamily="34" charset="0"/>
            </a:endParaRPr>
          </a:p>
          <a:p>
            <a:pPr>
              <a:spcBef>
                <a:spcPct val="0"/>
              </a:spcBef>
              <a:buClrTx/>
              <a:buSzTx/>
              <a:buFontTx/>
              <a:buChar char="•"/>
            </a:pPr>
            <a:r>
              <a:rPr lang="en-GB" altLang="en-US" sz="2500" dirty="0">
                <a:solidFill>
                  <a:schemeClr val="tx1"/>
                </a:solidFill>
                <a:latin typeface="Setimo" panose="020B0603020204030204" pitchFamily="34" charset="0"/>
                <a:cs typeface="Setimo" panose="020B0603020204030204" pitchFamily="34" charset="0"/>
              </a:rPr>
              <a:t>Puberty might impact how we feel about ourselves so it is important to know where to get </a:t>
            </a:r>
            <a:r>
              <a:rPr lang="en-GB" altLang="en-US" sz="2500" b="1" dirty="0">
                <a:solidFill>
                  <a:schemeClr val="tx1"/>
                </a:solidFill>
                <a:latin typeface="Setimo" panose="020B0603020204030204" pitchFamily="34" charset="0"/>
                <a:cs typeface="Setimo" panose="020B0603020204030204" pitchFamily="34" charset="0"/>
              </a:rPr>
              <a:t>support</a:t>
            </a:r>
          </a:p>
        </p:txBody>
      </p:sp>
      <p:pic>
        <p:nvPicPr>
          <p:cNvPr id="69636" name="Picture 2">
            <a:extLst>
              <a:ext uri="{FF2B5EF4-FFF2-40B4-BE49-F238E27FC236}">
                <a16:creationId xmlns:a16="http://schemas.microsoft.com/office/drawing/2014/main" id="{41A80986-7762-4953-8C27-CAF1B4F583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6699" y="2276872"/>
            <a:ext cx="2130003" cy="20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09B7B6FE-1733-4EC7-AC64-F91DA2ECF179}"/>
              </a:ext>
            </a:extLst>
          </p:cNvPr>
          <p:cNvSpPr>
            <a:spLocks noGrp="1"/>
          </p:cNvSpPr>
          <p:nvPr>
            <p:ph type="title"/>
          </p:nvPr>
        </p:nvSpPr>
        <p:spPr>
          <a:xfrm>
            <a:off x="395288" y="260350"/>
            <a:ext cx="7772400" cy="1143000"/>
          </a:xfrm>
        </p:spPr>
        <p:txBody>
          <a:bodyPr/>
          <a:lstStyle/>
          <a:p>
            <a:pPr algn="l"/>
            <a:r>
              <a:rPr lang="en-GB" altLang="en-US" sz="7200" b="0" dirty="0">
                <a:solidFill>
                  <a:srgbClr val="FFB700"/>
                </a:solidFill>
                <a:latin typeface="Manus" pitchFamily="50" charset="0"/>
              </a:rPr>
              <a:t>Where to go for support </a:t>
            </a:r>
          </a:p>
        </p:txBody>
      </p:sp>
      <p:sp>
        <p:nvSpPr>
          <p:cNvPr id="71683" name="Content Placeholder 2">
            <a:extLst>
              <a:ext uri="{FF2B5EF4-FFF2-40B4-BE49-F238E27FC236}">
                <a16:creationId xmlns:a16="http://schemas.microsoft.com/office/drawing/2014/main" id="{9C566755-6F54-4EF0-B5E7-7E5EA71252BE}"/>
              </a:ext>
            </a:extLst>
          </p:cNvPr>
          <p:cNvSpPr>
            <a:spLocks noGrp="1"/>
          </p:cNvSpPr>
          <p:nvPr>
            <p:ph idx="1"/>
          </p:nvPr>
        </p:nvSpPr>
        <p:spPr>
          <a:xfrm>
            <a:off x="419100" y="1390650"/>
            <a:ext cx="7772400" cy="4400550"/>
          </a:xfrm>
        </p:spPr>
        <p:txBody>
          <a:bodyPr/>
          <a:lstStyle/>
          <a:p>
            <a:pPr marL="0" indent="0">
              <a:buFontTx/>
              <a:buNone/>
            </a:pPr>
            <a:r>
              <a:rPr lang="en-GB" altLang="en-US" sz="2400" b="1" dirty="0">
                <a:latin typeface="Setimo" panose="020B0603020204030204" pitchFamily="34" charset="0"/>
                <a:cs typeface="Setimo" panose="020B0603020204030204" pitchFamily="34" charset="0"/>
              </a:rPr>
              <a:t>An adult you trust at home or school</a:t>
            </a:r>
            <a:br>
              <a:rPr lang="en-GB" altLang="en-US" sz="2400" b="1" dirty="0">
                <a:latin typeface="Setimo" panose="020B0603020204030204" pitchFamily="34" charset="0"/>
                <a:cs typeface="Setimo" panose="020B0603020204030204" pitchFamily="34" charset="0"/>
              </a:rPr>
            </a:br>
            <a:br>
              <a:rPr lang="en-GB" altLang="en-US" sz="2400" b="1"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Brook’s website </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https://www.brook.org.uk/your-life/puberty/</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https://www.brook.org.uk/your-life/period-faqs/</a:t>
            </a:r>
            <a:br>
              <a:rPr lang="en-GB" altLang="en-US" sz="2400" dirty="0">
                <a:latin typeface="Setimo" panose="020B0603020204030204" pitchFamily="34" charset="0"/>
                <a:cs typeface="Setimo" panose="020B0603020204030204" pitchFamily="34" charset="0"/>
              </a:rPr>
            </a:br>
            <a:br>
              <a:rPr lang="en-GB" altLang="en-US" sz="2400"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Childline – 0800 1111</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https://www.childline.org.uk/info-advice/you-your-body/puberty/puberty-facts/</a:t>
            </a:r>
            <a:br>
              <a:rPr lang="en-GB" altLang="en-US" sz="2400" dirty="0">
                <a:latin typeface="Setimo" panose="020B0603020204030204" pitchFamily="34" charset="0"/>
                <a:cs typeface="Setimo" panose="020B0603020204030204" pitchFamily="34" charset="0"/>
              </a:rPr>
            </a:br>
            <a:br>
              <a:rPr lang="en-GB" altLang="en-US" sz="2400"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Support for trans and gender-diverse young people </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https://mermaidsuk.org.uk/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B93D63D8-77F5-4584-8313-57C7B8B11187}"/>
              </a:ext>
            </a:extLst>
          </p:cNvPr>
          <p:cNvSpPr>
            <a:spLocks noChangeArrowheads="1"/>
          </p:cNvSpPr>
          <p:nvPr/>
        </p:nvSpPr>
        <p:spPr bwMode="auto">
          <a:xfrm>
            <a:off x="207963" y="333375"/>
            <a:ext cx="84677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en-GB" altLang="en-US" sz="6600" dirty="0">
                <a:solidFill>
                  <a:srgbClr val="FFB700"/>
                </a:solidFill>
                <a:latin typeface="Manus" pitchFamily="50" charset="0"/>
                <a:cs typeface="Arial" panose="020B0604020202020204" pitchFamily="34" charset="0"/>
              </a:rPr>
              <a:t>Ask Brook</a:t>
            </a:r>
            <a:r>
              <a:rPr lang="en-GB" altLang="en-US" sz="4400" b="1" dirty="0">
                <a:solidFill>
                  <a:srgbClr val="652F91"/>
                </a:solidFill>
                <a:cs typeface="Arial" panose="020B0604020202020204" pitchFamily="34" charset="0"/>
              </a:rPr>
              <a:t>	   </a:t>
            </a:r>
            <a:r>
              <a:rPr lang="en-GB" altLang="en-US" sz="2000" b="1" dirty="0">
                <a:cs typeface="Arial" panose="020B0604020202020204" pitchFamily="34" charset="0"/>
              </a:rPr>
              <a:t>https://www.brook.org.uk/help-advice/</a:t>
            </a:r>
          </a:p>
          <a:p>
            <a:pPr>
              <a:spcBef>
                <a:spcPct val="0"/>
              </a:spcBef>
              <a:buFontTx/>
              <a:buNone/>
            </a:pPr>
            <a:r>
              <a:rPr lang="en-GB" altLang="en-US" sz="4400" b="1" dirty="0">
                <a:solidFill>
                  <a:srgbClr val="652F91"/>
                </a:solidFill>
                <a:cs typeface="Arial" panose="020B0604020202020204" pitchFamily="34" charset="0"/>
              </a:rPr>
              <a:t>		</a:t>
            </a:r>
            <a:endParaRPr lang="en-US" altLang="en-US" b="1" dirty="0">
              <a:solidFill>
                <a:srgbClr val="652F91"/>
              </a:solidFill>
              <a:cs typeface="Arial" panose="020B0604020202020204" pitchFamily="34" charset="0"/>
            </a:endParaRPr>
          </a:p>
        </p:txBody>
      </p:sp>
      <p:pic>
        <p:nvPicPr>
          <p:cNvPr id="5" name="Picture 2">
            <a:extLst>
              <a:ext uri="{FF2B5EF4-FFF2-40B4-BE49-F238E27FC236}">
                <a16:creationId xmlns:a16="http://schemas.microsoft.com/office/drawing/2014/main" id="{FB5009C1-C8FD-4984-BDD2-C1C4EE991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149" y="1484784"/>
            <a:ext cx="7437352" cy="43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E74F3251-549A-47E7-84B5-F16F34134AA2}"/>
              </a:ext>
            </a:extLst>
          </p:cNvPr>
          <p:cNvSpPr>
            <a:spLocks noChangeArrowheads="1"/>
          </p:cNvSpPr>
          <p:nvPr/>
        </p:nvSpPr>
        <p:spPr bwMode="auto">
          <a:xfrm>
            <a:off x="1331912" y="1196752"/>
            <a:ext cx="64801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sz="6000" dirty="0">
                <a:solidFill>
                  <a:schemeClr val="bg1"/>
                </a:solidFill>
                <a:latin typeface="Manus" pitchFamily="50" charset="0"/>
                <a:cs typeface="Arial" panose="020B0604020202020204" pitchFamily="34" charset="0"/>
              </a:rPr>
              <a:t>Thank you for listening</a:t>
            </a:r>
          </a:p>
          <a:p>
            <a:pPr algn="ctr">
              <a:spcBef>
                <a:spcPct val="0"/>
              </a:spcBef>
              <a:buClrTx/>
              <a:buSzTx/>
              <a:buFontTx/>
              <a:buNone/>
            </a:pPr>
            <a:r>
              <a:rPr lang="en-GB" altLang="en-US" sz="6000" dirty="0">
                <a:solidFill>
                  <a:schemeClr val="bg1"/>
                </a:solidFill>
                <a:latin typeface="Manus" pitchFamily="50" charset="0"/>
                <a:cs typeface="Arial" panose="020B0604020202020204" pitchFamily="34" charset="0"/>
              </a:rPr>
              <a:t>We hope you enjoyed it! </a:t>
            </a:r>
            <a:endParaRPr lang="en-US" altLang="en-US" sz="6000" dirty="0">
              <a:solidFill>
                <a:schemeClr val="bg1"/>
              </a:solidFill>
              <a:latin typeface="Manus" pitchFamily="50" charset="0"/>
              <a:cs typeface="Arial" panose="020B0604020202020204" pitchFamily="34" charset="0"/>
            </a:endParaRPr>
          </a:p>
        </p:txBody>
      </p:sp>
      <p:sp>
        <p:nvSpPr>
          <p:cNvPr id="74755" name="TextBox 7">
            <a:extLst>
              <a:ext uri="{FF2B5EF4-FFF2-40B4-BE49-F238E27FC236}">
                <a16:creationId xmlns:a16="http://schemas.microsoft.com/office/drawing/2014/main" id="{CFF69BDB-5C8B-42D2-B56A-A8353F41D9C4}"/>
              </a:ext>
            </a:extLst>
          </p:cNvPr>
          <p:cNvSpPr txBox="1">
            <a:spLocks noChangeArrowheads="1"/>
          </p:cNvSpPr>
          <p:nvPr/>
        </p:nvSpPr>
        <p:spPr bwMode="auto">
          <a:xfrm>
            <a:off x="215900" y="3997325"/>
            <a:ext cx="8712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US" altLang="en-US" sz="6000" dirty="0">
                <a:solidFill>
                  <a:schemeClr val="bg1"/>
                </a:solidFill>
                <a:latin typeface="Manus" pitchFamily="50" charset="0"/>
                <a:cs typeface="Narkisim" panose="020B0604020202020204" pitchFamily="34" charset="-79"/>
              </a:rPr>
              <a:t>Do you have any questions? </a:t>
            </a:r>
          </a:p>
          <a:p>
            <a:pPr algn="ctr">
              <a:spcBef>
                <a:spcPct val="0"/>
              </a:spcBef>
              <a:buClrTx/>
              <a:buSzTx/>
              <a:buFontTx/>
              <a:buNone/>
            </a:pPr>
            <a:endParaRPr lang="en-US" altLang="en-US" sz="3600" dirty="0">
              <a:solidFill>
                <a:schemeClr val="tx1"/>
              </a:solidFill>
              <a:cs typeface="Narkisim" panose="020B0604020202020204" pitchFamily="34"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418C1F-B434-4FD3-BBE9-94ADB7ACD52D}"/>
              </a:ext>
            </a:extLst>
          </p:cNvPr>
          <p:cNvSpPr>
            <a:spLocks noGrp="1"/>
          </p:cNvSpPr>
          <p:nvPr>
            <p:ph type="title"/>
          </p:nvPr>
        </p:nvSpPr>
        <p:spPr>
          <a:xfrm>
            <a:off x="0" y="360855"/>
            <a:ext cx="9324975" cy="1200329"/>
          </a:xfrm>
        </p:spPr>
        <p:txBody>
          <a:bodyPr/>
          <a:lstStyle/>
          <a:p>
            <a:pPr algn="ctr" eaLnBrk="1" hangingPunct="1">
              <a:defRPr/>
            </a:pPr>
            <a:r>
              <a:rPr lang="en-GB" altLang="en-US" sz="7200" b="0" dirty="0">
                <a:solidFill>
                  <a:srgbClr val="FFB700"/>
                </a:solidFill>
                <a:latin typeface="Manus" pitchFamily="50" charset="0"/>
              </a:rPr>
              <a:t>What is Brook?</a:t>
            </a:r>
          </a:p>
        </p:txBody>
      </p:sp>
      <p:sp>
        <p:nvSpPr>
          <p:cNvPr id="9" name="Rectangle 2">
            <a:extLst>
              <a:ext uri="{FF2B5EF4-FFF2-40B4-BE49-F238E27FC236}">
                <a16:creationId xmlns:a16="http://schemas.microsoft.com/office/drawing/2014/main" id="{8BF20C40-3287-452C-92D7-68BAEFAF616D}"/>
              </a:ext>
            </a:extLst>
          </p:cNvPr>
          <p:cNvSpPr>
            <a:spLocks noChangeArrowheads="1"/>
          </p:cNvSpPr>
          <p:nvPr/>
        </p:nvSpPr>
        <p:spPr bwMode="auto">
          <a:xfrm>
            <a:off x="420688" y="2492375"/>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Relationships &amp; sex education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Advice &amp; information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STI Testing</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Contraception methods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FREE condoms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Pregnancy testing &amp; advice</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Counselling </a:t>
            </a:r>
          </a:p>
        </p:txBody>
      </p:sp>
      <p:pic>
        <p:nvPicPr>
          <p:cNvPr id="10" name="TextBox 3">
            <a:extLst>
              <a:ext uri="{FF2B5EF4-FFF2-40B4-BE49-F238E27FC236}">
                <a16:creationId xmlns:a16="http://schemas.microsoft.com/office/drawing/2014/main" id="{2E14033B-D9EF-4222-8431-6B64065F84C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387" y="1418219"/>
            <a:ext cx="6426200" cy="90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E7C0025D-49A7-4F4D-AADE-5667FDE27AE8}"/>
              </a:ext>
            </a:extLst>
          </p:cNvPr>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eaLnBrk="1" hangingPunct="1">
              <a:spcBef>
                <a:spcPct val="0"/>
              </a:spcBef>
              <a:buFontTx/>
              <a:buNone/>
            </a:pPr>
            <a:r>
              <a:rPr lang="en-GB" altLang="en-US" sz="1800" b="1" dirty="0">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dirty="0">
              <a:solidFill>
                <a:srgbClr val="7030A0"/>
              </a:solidFill>
            </a:endParaRPr>
          </a:p>
        </p:txBody>
      </p:sp>
      <p:pic>
        <p:nvPicPr>
          <p:cNvPr id="12" name="Picture 4">
            <a:extLst>
              <a:ext uri="{FF2B5EF4-FFF2-40B4-BE49-F238E27FC236}">
                <a16:creationId xmlns:a16="http://schemas.microsoft.com/office/drawing/2014/main" id="{F289218E-DA74-47C6-973F-2D1AF3AD0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2492375"/>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369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r>
              <a:rPr lang="en-GB" altLang="en-US" sz="7200" b="0" dirty="0">
                <a:solidFill>
                  <a:srgbClr val="FFB700"/>
                </a:solidFill>
                <a:latin typeface="Manus" pitchFamily="50" charset="0"/>
              </a:rPr>
              <a:t>Brook Space </a:t>
            </a:r>
          </a:p>
        </p:txBody>
      </p:sp>
      <p:pic>
        <p:nvPicPr>
          <p:cNvPr id="15363" name="Picture 4"/>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ontent Placeholder 3"/>
          <p:cNvSpPr>
            <a:spLocks noGrp="1"/>
          </p:cNvSpPr>
          <p:nvPr>
            <p:ph idx="1"/>
          </p:nvPr>
        </p:nvSpPr>
        <p:spPr>
          <a:xfrm>
            <a:off x="409575" y="1527175"/>
            <a:ext cx="7197725" cy="5237163"/>
          </a:xfrm>
        </p:spPr>
        <p:txBody>
          <a:bodyPr>
            <a:spAutoFit/>
          </a:bodyPr>
          <a:lstStyle/>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Non- judgemental &amp; Open </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Respectful </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Safe </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Take Part</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Ask questions (nothing personal)</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Confidential</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Fun</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Language</a:t>
            </a:r>
          </a:p>
          <a:p>
            <a:pPr marL="0" indent="0">
              <a:buFont typeface="Arial" panose="020B0604020202020204" pitchFamily="34" charset="0"/>
              <a:buNone/>
            </a:pPr>
            <a:endParaRPr lang="en-GB" altLang="en-US" sz="2800" dirty="0">
              <a:latin typeface="Century Gothic" panose="020B0502020202020204" pitchFamily="34" charset="0"/>
            </a:endParaRPr>
          </a:p>
        </p:txBody>
      </p:sp>
    </p:spTree>
    <p:extLst>
      <p:ext uri="{BB962C8B-B14F-4D97-AF65-F5344CB8AC3E}">
        <p14:creationId xmlns:p14="http://schemas.microsoft.com/office/powerpoint/2010/main" val="22977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FDB6-DAC5-C44E-A194-C851A710FA7B}"/>
              </a:ext>
            </a:extLst>
          </p:cNvPr>
          <p:cNvSpPr>
            <a:spLocks noGrp="1"/>
          </p:cNvSpPr>
          <p:nvPr>
            <p:ph type="title"/>
          </p:nvPr>
        </p:nvSpPr>
        <p:spPr>
          <a:xfrm>
            <a:off x="204788" y="217488"/>
            <a:ext cx="8902700" cy="1916112"/>
          </a:xfrm>
        </p:spPr>
        <p:txBody>
          <a:bodyPr/>
          <a:lstStyle/>
          <a:p>
            <a:pPr algn="l">
              <a:defRPr/>
            </a:pPr>
            <a:r>
              <a:rPr lang="en-GB" sz="7200" b="0" dirty="0">
                <a:solidFill>
                  <a:srgbClr val="FFB700"/>
                </a:solidFill>
                <a:latin typeface="Manus" pitchFamily="50" charset="0"/>
                <a:ea typeface="ＭＳ Ｐゴシック" panose="020B0600070205080204" pitchFamily="34" charset="-128"/>
              </a:rPr>
              <a:t>Session outcomes</a:t>
            </a:r>
          </a:p>
        </p:txBody>
      </p:sp>
      <p:sp>
        <p:nvSpPr>
          <p:cNvPr id="13315" name="Content Placeholder 2">
            <a:extLst>
              <a:ext uri="{FF2B5EF4-FFF2-40B4-BE49-F238E27FC236}">
                <a16:creationId xmlns:a16="http://schemas.microsoft.com/office/drawing/2014/main" id="{D49742C6-E090-734F-9A87-2577E12D836A}"/>
              </a:ext>
            </a:extLst>
          </p:cNvPr>
          <p:cNvSpPr>
            <a:spLocks noGrp="1"/>
          </p:cNvSpPr>
          <p:nvPr>
            <p:ph idx="1"/>
          </p:nvPr>
        </p:nvSpPr>
        <p:spPr>
          <a:xfrm>
            <a:off x="467544" y="1628800"/>
            <a:ext cx="8136904" cy="4508500"/>
          </a:xfrm>
        </p:spPr>
        <p:txBody>
          <a:bodyPr/>
          <a:lstStyle/>
          <a:p>
            <a:pPr lvl="0"/>
            <a:r>
              <a:rPr lang="en-GB" sz="2800" dirty="0">
                <a:latin typeface="Setimo" panose="020B0603020204030204" pitchFamily="34" charset="0"/>
                <a:cs typeface="Setimo" panose="020B0603020204030204" pitchFamily="34" charset="0"/>
              </a:rPr>
              <a:t>Define puberty and explore </a:t>
            </a:r>
            <a:r>
              <a:rPr lang="en-GB" sz="2800" b="1" dirty="0">
                <a:latin typeface="Setimo" panose="020B0603020204030204" pitchFamily="34" charset="0"/>
                <a:cs typeface="Setimo" panose="020B0603020204030204" pitchFamily="34" charset="0"/>
              </a:rPr>
              <a:t>body changes</a:t>
            </a:r>
            <a:r>
              <a:rPr lang="en-GB" sz="2800" dirty="0">
                <a:latin typeface="Setimo" panose="020B0603020204030204" pitchFamily="34" charset="0"/>
                <a:cs typeface="Setimo" panose="020B0603020204030204" pitchFamily="34" charset="0"/>
              </a:rPr>
              <a:t>.</a:t>
            </a:r>
          </a:p>
          <a:p>
            <a:pPr lvl="0"/>
            <a:r>
              <a:rPr lang="en-GB" sz="2800" dirty="0">
                <a:latin typeface="Setimo" panose="020B0603020204030204" pitchFamily="34" charset="0"/>
                <a:cs typeface="Setimo" panose="020B0603020204030204" pitchFamily="34" charset="0"/>
              </a:rPr>
              <a:t>Recognise </a:t>
            </a:r>
            <a:r>
              <a:rPr lang="en-GB" sz="2800" b="1" dirty="0">
                <a:latin typeface="Setimo" panose="020B0603020204030204" pitchFamily="34" charset="0"/>
                <a:cs typeface="Setimo" panose="020B0603020204030204" pitchFamily="34" charset="0"/>
              </a:rPr>
              <a:t>myths and taboos </a:t>
            </a:r>
            <a:r>
              <a:rPr lang="en-GB" sz="2800" dirty="0">
                <a:latin typeface="Setimo" panose="020B0603020204030204" pitchFamily="34" charset="0"/>
                <a:cs typeface="Setimo" panose="020B0603020204030204" pitchFamily="34" charset="0"/>
              </a:rPr>
              <a:t>related to puberty</a:t>
            </a:r>
          </a:p>
          <a:p>
            <a:pPr lvl="0"/>
            <a:r>
              <a:rPr lang="en-GB" sz="2800" dirty="0">
                <a:latin typeface="Setimo" panose="020B0603020204030204" pitchFamily="34" charset="0"/>
                <a:cs typeface="Setimo" panose="020B0603020204030204" pitchFamily="34" charset="0"/>
              </a:rPr>
              <a:t>Understand </a:t>
            </a:r>
            <a:r>
              <a:rPr lang="en-GB" sz="2800" b="1" dirty="0">
                <a:latin typeface="Setimo" panose="020B0603020204030204" pitchFamily="34" charset="0"/>
                <a:cs typeface="Setimo" panose="020B0603020204030204" pitchFamily="34" charset="0"/>
              </a:rPr>
              <a:t>puberty and how it links to wellbeing </a:t>
            </a:r>
          </a:p>
          <a:p>
            <a:r>
              <a:rPr lang="en-GB" sz="2800" dirty="0">
                <a:latin typeface="Setimo" panose="020B0603020204030204" pitchFamily="34" charset="0"/>
                <a:cs typeface="Setimo" panose="020B0603020204030204" pitchFamily="34" charset="0"/>
              </a:rPr>
              <a:t>Discuss societal ideas about </a:t>
            </a:r>
            <a:r>
              <a:rPr lang="en-GB" sz="2800" b="1" dirty="0">
                <a:latin typeface="Setimo" panose="020B0603020204030204" pitchFamily="34" charset="0"/>
                <a:cs typeface="Setimo" panose="020B0603020204030204" pitchFamily="34" charset="0"/>
              </a:rPr>
              <a:t>menstruation</a:t>
            </a:r>
            <a:r>
              <a:rPr lang="en-GB" sz="2800" dirty="0">
                <a:latin typeface="Setimo" panose="020B0603020204030204" pitchFamily="34" charset="0"/>
                <a:cs typeface="Setimo" panose="020B0603020204030204" pitchFamily="34" charset="0"/>
              </a:rPr>
              <a:t> and assess how these relate to your </a:t>
            </a:r>
            <a:r>
              <a:rPr lang="en-GB" sz="2800" b="1" dirty="0">
                <a:latin typeface="Setimo" panose="020B0603020204030204" pitchFamily="34" charset="0"/>
                <a:cs typeface="Setimo" panose="020B0603020204030204" pitchFamily="34" charset="0"/>
              </a:rPr>
              <a:t>values</a:t>
            </a:r>
            <a:endParaRPr lang="en-GB" sz="2800" dirty="0">
              <a:latin typeface="Setimo" panose="020B0603020204030204" pitchFamily="34" charset="0"/>
              <a:cs typeface="Setimo" panose="020B0603020204030204" pitchFamily="34" charset="0"/>
            </a:endParaRPr>
          </a:p>
          <a:p>
            <a:pPr lvl="0"/>
            <a:r>
              <a:rPr lang="en-GB" sz="2800" dirty="0">
                <a:latin typeface="Setimo" panose="020B0603020204030204" pitchFamily="34" charset="0"/>
                <a:cs typeface="Setimo" panose="020B0603020204030204" pitchFamily="34" charset="0"/>
              </a:rPr>
              <a:t>Identify where to go to </a:t>
            </a:r>
            <a:r>
              <a:rPr lang="en-GB" sz="2800" b="1" dirty="0">
                <a:latin typeface="Setimo" panose="020B0603020204030204" pitchFamily="34" charset="0"/>
                <a:cs typeface="Setimo" panose="020B0603020204030204" pitchFamily="34" charset="0"/>
              </a:rPr>
              <a:t>ask for help </a:t>
            </a:r>
            <a:r>
              <a:rPr lang="en-GB" sz="2800" dirty="0">
                <a:latin typeface="Setimo" panose="020B0603020204030204" pitchFamily="34" charset="0"/>
                <a:cs typeface="Setimo" panose="020B0603020204030204" pitchFamily="34" charset="0"/>
              </a:rPr>
              <a:t>and support with questions about our bodies.</a:t>
            </a:r>
          </a:p>
        </p:txBody>
      </p:sp>
    </p:spTree>
    <p:extLst>
      <p:ext uri="{BB962C8B-B14F-4D97-AF65-F5344CB8AC3E}">
        <p14:creationId xmlns:p14="http://schemas.microsoft.com/office/powerpoint/2010/main" val="304440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9458" name="Content Placeholder 3"/>
          <p:cNvPicPr>
            <a:picLocks noGrp="1" noChangeAspect="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1441971" y="612474"/>
            <a:ext cx="2193925" cy="4400550"/>
          </a:xfrm>
        </p:spPr>
      </p:pic>
      <p:pic>
        <p:nvPicPr>
          <p:cNvPr id="1945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2409468"/>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01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251520" y="2353980"/>
            <a:ext cx="8713788" cy="3416320"/>
          </a:xfrm>
        </p:spPr>
        <p:txBody>
          <a:bodyPr/>
          <a:lstStyle/>
          <a:p>
            <a:pPr algn="ctr" eaLnBrk="1" hangingPunct="1">
              <a:defRPr/>
            </a:pPr>
            <a:r>
              <a:rPr lang="en-US" sz="7200" b="0" dirty="0">
                <a:latin typeface="Manus" pitchFamily="50" charset="0"/>
              </a:rPr>
              <a:t>What is puberty? </a:t>
            </a:r>
            <a:r>
              <a:rPr lang="en-US" sz="5400" dirty="0">
                <a:ea typeface="+mj-ea"/>
                <a:cs typeface="+mj-cs"/>
              </a:rPr>
              <a:t>	</a:t>
            </a:r>
            <a:br>
              <a:rPr lang="en-US" dirty="0">
                <a:ea typeface="+mj-ea"/>
                <a:cs typeface="+mj-cs"/>
              </a:rPr>
            </a:br>
            <a:br>
              <a:rPr lang="en-US" dirty="0">
                <a:ea typeface="+mj-ea"/>
                <a:cs typeface="+mj-cs"/>
              </a:rPr>
            </a:br>
            <a:br>
              <a:rPr lang="en-US" dirty="0">
                <a:ea typeface="+mj-ea"/>
                <a:cs typeface="+mj-cs"/>
              </a:rPr>
            </a:br>
            <a:endParaRPr lang="en-US" dirty="0">
              <a:ea typeface="+mj-ea"/>
              <a:cs typeface="+mj-cs"/>
            </a:endParaRPr>
          </a:p>
        </p:txBody>
      </p:sp>
    </p:spTree>
    <p:extLst>
      <p:ext uri="{BB962C8B-B14F-4D97-AF65-F5344CB8AC3E}">
        <p14:creationId xmlns:p14="http://schemas.microsoft.com/office/powerpoint/2010/main" val="418537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313" y="404813"/>
            <a:ext cx="7772400" cy="1143000"/>
          </a:xfrm>
        </p:spPr>
        <p:txBody>
          <a:bodyPr/>
          <a:lstStyle/>
          <a:p>
            <a:pPr algn="l">
              <a:defRPr/>
            </a:pPr>
            <a:r>
              <a:rPr lang="en-GB" sz="7200" b="0" dirty="0">
                <a:solidFill>
                  <a:srgbClr val="FFB700"/>
                </a:solidFill>
                <a:latin typeface="Manus" pitchFamily="50" charset="0"/>
                <a:ea typeface="ＭＳ Ｐゴシック" panose="020B0600070205080204" pitchFamily="34" charset="-128"/>
              </a:rPr>
              <a:t>Puberty</a:t>
            </a:r>
            <a:r>
              <a:rPr lang="en-GB" dirty="0">
                <a:ea typeface="ＭＳ Ｐゴシック" panose="020B0600070205080204" pitchFamily="34" charset="-128"/>
              </a:rPr>
              <a:t> </a:t>
            </a:r>
          </a:p>
        </p:txBody>
      </p:sp>
      <p:sp>
        <p:nvSpPr>
          <p:cNvPr id="23555" name="Content Placeholder 2"/>
          <p:cNvSpPr>
            <a:spLocks noGrp="1"/>
          </p:cNvSpPr>
          <p:nvPr>
            <p:ph idx="1"/>
          </p:nvPr>
        </p:nvSpPr>
        <p:spPr>
          <a:xfrm>
            <a:off x="684213" y="1547813"/>
            <a:ext cx="5327650" cy="1944687"/>
          </a:xfrm>
        </p:spPr>
        <p:txBody>
          <a:bodyPr/>
          <a:lstStyle/>
          <a:p>
            <a:pPr marL="0" indent="0">
              <a:buFontTx/>
              <a:buNone/>
            </a:pPr>
            <a:r>
              <a:rPr lang="en-GB" altLang="en-US" sz="2800" dirty="0">
                <a:latin typeface="Setimo" panose="020B0603020204030204" pitchFamily="34" charset="0"/>
                <a:cs typeface="Setimo" panose="020B0603020204030204" pitchFamily="34" charset="0"/>
              </a:rPr>
              <a:t>Puberty is when people start to </a:t>
            </a:r>
            <a:r>
              <a:rPr lang="en-GB" altLang="en-US" sz="2800" b="1" dirty="0">
                <a:latin typeface="Setimo" panose="020B0603020204030204" pitchFamily="34" charset="0"/>
                <a:cs typeface="Setimo" panose="020B0603020204030204" pitchFamily="34" charset="0"/>
              </a:rPr>
              <a:t>change</a:t>
            </a:r>
            <a:r>
              <a:rPr lang="en-GB" altLang="en-US" sz="2800" dirty="0">
                <a:latin typeface="Setimo" panose="020B0603020204030204" pitchFamily="34" charset="0"/>
                <a:cs typeface="Setimo" panose="020B0603020204030204" pitchFamily="34" charset="0"/>
              </a:rPr>
              <a:t> from being a child into an adult. Hormones (chemicals produced by your brain) cause your body to change and grow to become able to biologically conceive a baby. They also affect the way you think and </a:t>
            </a:r>
            <a:r>
              <a:rPr lang="en-GB" altLang="en-US" sz="2800" b="1" dirty="0">
                <a:latin typeface="Setimo" panose="020B0603020204030204" pitchFamily="34" charset="0"/>
                <a:cs typeface="Setimo" panose="020B0603020204030204" pitchFamily="34" charset="0"/>
              </a:rPr>
              <a:t>feel.</a:t>
            </a:r>
          </a:p>
        </p:txBody>
      </p:sp>
      <p:pic>
        <p:nvPicPr>
          <p:cNvPr id="2355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4504" y="2050256"/>
            <a:ext cx="273685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139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0" y="1556792"/>
            <a:ext cx="9144000" cy="6857999"/>
          </a:xfrm>
        </p:spPr>
        <p:txBody>
          <a:bodyPr/>
          <a:lstStyle/>
          <a:p>
            <a:pPr algn="ctr" eaLnBrk="1" hangingPunct="1">
              <a:defRPr/>
            </a:pPr>
            <a:r>
              <a:rPr lang="en-US" sz="7200" b="0" dirty="0">
                <a:latin typeface="Manus" pitchFamily="50" charset="0"/>
                <a:ea typeface="+mj-ea"/>
              </a:rPr>
              <a:t>Puberty myth or fact? 	</a:t>
            </a:r>
            <a:br>
              <a:rPr lang="en-US" sz="7200" b="0" dirty="0">
                <a:latin typeface="Manus" pitchFamily="50" charset="0"/>
                <a:ea typeface="+mj-ea"/>
              </a:rPr>
            </a:br>
            <a:br>
              <a:rPr lang="en-US" sz="7200" b="0" dirty="0">
                <a:latin typeface="Manus" pitchFamily="50" charset="0"/>
                <a:ea typeface="+mj-ea"/>
              </a:rPr>
            </a:br>
            <a:br>
              <a:rPr lang="en-US" sz="7200" b="0" dirty="0">
                <a:latin typeface="Manus" pitchFamily="50" charset="0"/>
                <a:ea typeface="+mj-ea"/>
              </a:rPr>
            </a:br>
            <a:endParaRPr lang="en-US" sz="7200" b="0" dirty="0">
              <a:latin typeface="Manus" pitchFamily="50" charset="0"/>
              <a:ea typeface="+mj-ea"/>
            </a:endParaRPr>
          </a:p>
        </p:txBody>
      </p:sp>
    </p:spTree>
    <p:extLst>
      <p:ext uri="{BB962C8B-B14F-4D97-AF65-F5344CB8AC3E}">
        <p14:creationId xmlns:p14="http://schemas.microsoft.com/office/powerpoint/2010/main" val="212226298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_Template_Brook_20171 [Compatibility Mode]" id="{FEBC54F8-09DD-4384-9A1E-DD7353E2E36F}" vid="{59CA2078-28AA-4E44-8D41-54C6EA28A8D5}"/>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7d66bd8a-2885-48d4-9eab-fb1100da1dd3">AF2PM2CUNEDC-1520866263-371864</_dlc_DocId>
    <_dlc_DocIdUrl xmlns="7d66bd8a-2885-48d4-9eab-fb1100da1dd3">
      <Url>https://premierfoodsonline.sharepoint.com/sites/UK_Lil/_layouts/15/DocIdRedir.aspx?ID=AF2PM2CUNEDC-1520866263-371864</Url>
      <Description>AF2PM2CUNEDC-1520866263-371864</Description>
    </_dlc_DocIdUrl>
    <_Flow_SignoffStatus xmlns="3862ce5a-794c-4e49-8cb8-46cd7f931d40" xsi:nil="true"/>
  </documentManagement>
</p:properties>
</file>

<file path=customXml/itemProps1.xml><?xml version="1.0" encoding="utf-8"?>
<ds:datastoreItem xmlns:ds="http://schemas.openxmlformats.org/officeDocument/2006/customXml" ds:itemID="{B1ED635D-3F5B-44BA-8D4D-FE8080A91F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6bd8a-2885-48d4-9eab-fb1100da1dd3"/>
    <ds:schemaRef ds:uri="3862ce5a-794c-4e49-8cb8-46cd7f931d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41A422-9E2A-41B0-BAB7-CAA9FB5BDA0A}">
  <ds:schemaRefs>
    <ds:schemaRef ds:uri="http://schemas.microsoft.com/sharepoint/events"/>
  </ds:schemaRefs>
</ds:datastoreItem>
</file>

<file path=customXml/itemProps3.xml><?xml version="1.0" encoding="utf-8"?>
<ds:datastoreItem xmlns:ds="http://schemas.openxmlformats.org/officeDocument/2006/customXml" ds:itemID="{67DD4ECA-857A-4651-AA6E-5C69CEF13385}">
  <ds:schemaRefs>
    <ds:schemaRef ds:uri="http://schemas.microsoft.com/sharepoint/v3/contenttype/forms"/>
  </ds:schemaRefs>
</ds:datastoreItem>
</file>

<file path=customXml/itemProps4.xml><?xml version="1.0" encoding="utf-8"?>
<ds:datastoreItem xmlns:ds="http://schemas.openxmlformats.org/officeDocument/2006/customXml" ds:itemID="{13EEA92B-FF57-4D58-9A29-20187883D30A}">
  <ds:schemaRefs>
    <ds:schemaRef ds:uri="http://schemas.openxmlformats.org/package/2006/metadata/core-properties"/>
    <ds:schemaRef ds:uri="http://purl.org/dc/terms/"/>
    <ds:schemaRef ds:uri="http://purl.org/dc/dcmitype/"/>
    <ds:schemaRef ds:uri="7d66bd8a-2885-48d4-9eab-fb1100da1dd3"/>
    <ds:schemaRef ds:uri="http://purl.org/dc/elements/1.1/"/>
    <ds:schemaRef ds:uri="http://schemas.microsoft.com/office/2006/documentManagement/types"/>
    <ds:schemaRef ds:uri="3862ce5a-794c-4e49-8cb8-46cd7f931d40"/>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PP_Template_Brook_2017_V2 (1)</Template>
  <TotalTime>5783</TotalTime>
  <Words>5106</Words>
  <Application>Microsoft Office PowerPoint</Application>
  <PresentationFormat>On-screen Show (4:3)</PresentationFormat>
  <Paragraphs>318</Paragraphs>
  <Slides>26</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Century Gothic</vt:lpstr>
      <vt:lpstr>Manus</vt:lpstr>
      <vt:lpstr>Setimo</vt:lpstr>
      <vt:lpstr>Times New Roman</vt:lpstr>
      <vt:lpstr>Wingdings</vt:lpstr>
      <vt:lpstr>Blank Presentation</vt:lpstr>
      <vt:lpstr>Office Theme</vt:lpstr>
      <vt:lpstr>1_Blank Presentation</vt:lpstr>
      <vt:lpstr>PowerPoint Presentation</vt:lpstr>
      <vt:lpstr>PowerPoint Presentation</vt:lpstr>
      <vt:lpstr>What is Brook?</vt:lpstr>
      <vt:lpstr>Brook Space </vt:lpstr>
      <vt:lpstr>Session outcomes</vt:lpstr>
      <vt:lpstr>PowerPoint Presentation</vt:lpstr>
      <vt:lpstr>What is puberty?     </vt:lpstr>
      <vt:lpstr>Puberty </vt:lpstr>
      <vt:lpstr>Puberty myth or fact?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Menstruation (periods)    </vt:lpstr>
      <vt:lpstr>What do we think about…?</vt:lpstr>
      <vt:lpstr>What affects how you experience and view periods?</vt:lpstr>
      <vt:lpstr>Wellbeing    </vt:lpstr>
      <vt:lpstr>Advise a Friend</vt:lpstr>
      <vt:lpstr>Summary</vt:lpstr>
      <vt:lpstr>Where to go for support </vt:lpstr>
      <vt:lpstr>PowerPoint Presentation</vt:lpstr>
      <vt:lpstr>PowerPoint Presentation</vt:lpstr>
    </vt:vector>
  </TitlesOfParts>
  <Company>Brook Young People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Ebanks</dc:creator>
  <cp:lastModifiedBy>Lucy Anson</cp:lastModifiedBy>
  <cp:revision>286</cp:revision>
  <cp:lastPrinted>2019-05-09T09:18:20Z</cp:lastPrinted>
  <dcterms:created xsi:type="dcterms:W3CDTF">2019-03-07T10:45:09Z</dcterms:created>
  <dcterms:modified xsi:type="dcterms:W3CDTF">2021-07-12T10:58:50Z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0x010100140FF314171425468ACE2B9C2C4F65AD</vt:lpwstr>
  </property>
  <property fmtid="{D5CDD505-2E9C-101B-9397-08002B2CF9AE}" pid="3" name="_dlc_DocIdItemGuid">
    <vt:lpwstr>9bd4cd19-939a-4e87-bd65-d29fa7aa19cf</vt:lpwstr>
  </property>
</Properties>
</file>