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30.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35"/>
  </p:notesMasterIdLst>
  <p:handoutMasterIdLst>
    <p:handoutMasterId r:id="rId36"/>
  </p:handoutMasterIdLst>
  <p:sldIdLst>
    <p:sldId id="443" r:id="rId5"/>
    <p:sldId id="444" r:id="rId6"/>
    <p:sldId id="445" r:id="rId7"/>
    <p:sldId id="446" r:id="rId8"/>
    <p:sldId id="437" r:id="rId9"/>
    <p:sldId id="440" r:id="rId10"/>
    <p:sldId id="442" r:id="rId11"/>
    <p:sldId id="415" r:id="rId12"/>
    <p:sldId id="402" r:id="rId13"/>
    <p:sldId id="438" r:id="rId14"/>
    <p:sldId id="439" r:id="rId15"/>
    <p:sldId id="421" r:id="rId16"/>
    <p:sldId id="420" r:id="rId17"/>
    <p:sldId id="422" r:id="rId18"/>
    <p:sldId id="408" r:id="rId19"/>
    <p:sldId id="403" r:id="rId20"/>
    <p:sldId id="409" r:id="rId21"/>
    <p:sldId id="393" r:id="rId22"/>
    <p:sldId id="423" r:id="rId23"/>
    <p:sldId id="424" r:id="rId24"/>
    <p:sldId id="425" r:id="rId25"/>
    <p:sldId id="426" r:id="rId26"/>
    <p:sldId id="427" r:id="rId27"/>
    <p:sldId id="428" r:id="rId28"/>
    <p:sldId id="429" r:id="rId29"/>
    <p:sldId id="430" r:id="rId30"/>
    <p:sldId id="431" r:id="rId31"/>
    <p:sldId id="410" r:id="rId32"/>
    <p:sldId id="447" r:id="rId33"/>
    <p:sldId id="448" r:id="rId3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erine Gabell" initials="" lastIdx="1" clrIdx="0"/>
  <p:cmAuthor id="2" name="Ella Craddock" initials="EC" lastIdx="1" clrIdx="1"/>
  <p:cmAuthor id="3" name="Lucy Anson" initials="LA" lastIdx="3" clrIdx="2">
    <p:extLst>
      <p:ext uri="{19B8F6BF-5375-455C-9EA6-DF929625EA0E}">
        <p15:presenceInfo xmlns:p15="http://schemas.microsoft.com/office/powerpoint/2012/main" userId="S::LAnson@Premierfoods.com::84c10632-736c-4aed-8484-54e572729c54" providerId="AD"/>
      </p:ext>
    </p:extLst>
  </p:cmAuthor>
  <p:cmAuthor id="4" name="Sam Hepworth" initials="SH" lastIdx="1" clrIdx="3">
    <p:extLst>
      <p:ext uri="{19B8F6BF-5375-455C-9EA6-DF929625EA0E}">
        <p15:presenceInfo xmlns:p15="http://schemas.microsoft.com/office/powerpoint/2012/main" userId="S::sam.hepworth@brook.org.uk::50cf503a-ea25-4e0d-b111-d87aaf801f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4498"/>
    <a:srgbClr val="3CB9BF"/>
    <a:srgbClr val="8CC63F"/>
    <a:srgbClr val="FCE222"/>
    <a:srgbClr val="00A2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1FD708-BEF6-F620-4D80-E717246AC15D}" v="11" dt="2021-06-23T13:39:58.741"/>
    <p1510:client id="{B305EF30-7565-44B6-9D99-567EC28E42A9}" v="4" dt="2021-06-23T09:04:01.2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93" autoAdjust="0"/>
    <p:restoredTop sz="93792" autoAdjust="0"/>
  </p:normalViewPr>
  <p:slideViewPr>
    <p:cSldViewPr>
      <p:cViewPr varScale="1">
        <p:scale>
          <a:sx n="62" d="100"/>
          <a:sy n="62" d="100"/>
        </p:scale>
        <p:origin x="144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ustomXml" Target="../customXml/item4.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5/10/relationships/revisionInfo" Target="revisionInfo.xml"/><Relationship Id="rId8" Type="http://schemas.openxmlformats.org/officeDocument/2006/relationships/slide" Target="slides/slide4.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Hepworth" userId="S::sam.hepworth@brook.org.uk::50cf503a-ea25-4e0d-b111-d87aaf801f6c" providerId="AD" clId="Web-{481FD708-BEF6-F620-4D80-E717246AC15D}"/>
    <pc:docChg chg="modSld">
      <pc:chgData name="Sam Hepworth" userId="S::sam.hepworth@brook.org.uk::50cf503a-ea25-4e0d-b111-d87aaf801f6c" providerId="AD" clId="Web-{481FD708-BEF6-F620-4D80-E717246AC15D}" dt="2021-06-23T13:39:58.741" v="10"/>
      <pc:docMkLst>
        <pc:docMk/>
      </pc:docMkLst>
      <pc:sldChg chg="modSp addCm">
        <pc:chgData name="Sam Hepworth" userId="S::sam.hepworth@brook.org.uk::50cf503a-ea25-4e0d-b111-d87aaf801f6c" providerId="AD" clId="Web-{481FD708-BEF6-F620-4D80-E717246AC15D}" dt="2021-06-23T13:39:58.741" v="10"/>
        <pc:sldMkLst>
          <pc:docMk/>
          <pc:sldMk cId="0" sldId="422"/>
        </pc:sldMkLst>
        <pc:spChg chg="mod">
          <ac:chgData name="Sam Hepworth" userId="S::sam.hepworth@brook.org.uk::50cf503a-ea25-4e0d-b111-d87aaf801f6c" providerId="AD" clId="Web-{481FD708-BEF6-F620-4D80-E717246AC15D}" dt="2021-06-23T13:39:44.599" v="9" actId="20577"/>
          <ac:spMkLst>
            <pc:docMk/>
            <pc:sldMk cId="0" sldId="422"/>
            <ac:spMk id="2" creationId="{935A528D-8E53-4489-8DD1-EF33FAB6594D}"/>
          </ac:spMkLst>
        </pc:spChg>
        <pc:spChg chg="mod">
          <ac:chgData name="Sam Hepworth" userId="S::sam.hepworth@brook.org.uk::50cf503a-ea25-4e0d-b111-d87aaf801f6c" providerId="AD" clId="Web-{481FD708-BEF6-F620-4D80-E717246AC15D}" dt="2021-06-23T13:39:02.503" v="5" actId="14100"/>
          <ac:spMkLst>
            <pc:docMk/>
            <pc:sldMk cId="0" sldId="422"/>
            <ac:spMk id="30723" creationId="{F1C18F83-9782-4389-8019-B023234B8D82}"/>
          </ac:spMkLst>
        </pc:spChg>
      </pc:sldChg>
      <pc:sldChg chg="delCm">
        <pc:chgData name="Sam Hepworth" userId="S::sam.hepworth@brook.org.uk::50cf503a-ea25-4e0d-b111-d87aaf801f6c" providerId="AD" clId="Web-{481FD708-BEF6-F620-4D80-E717246AC15D}" dt="2021-06-23T13:38:36.001" v="0"/>
        <pc:sldMkLst>
          <pc:docMk/>
          <pc:sldMk cId="3038839278" sldId="446"/>
        </pc:sldMkLst>
      </pc:sldChg>
    </pc:docChg>
  </pc:docChgLst>
  <pc:docChgLst>
    <pc:chgData name="Kelly Harris" userId="S::kelly.harris@brook.org.uk::cc939fe8-d5a0-4636-8799-f6afaa3e47da" providerId="AD" clId="Web-{76069682-435B-1127-C1BD-448192E2EBBD}"/>
    <pc:docChg chg="modSld">
      <pc:chgData name="Kelly Harris" userId="S::kelly.harris@brook.org.uk::cc939fe8-d5a0-4636-8799-f6afaa3e47da" providerId="AD" clId="Web-{76069682-435B-1127-C1BD-448192E2EBBD}" dt="2021-06-04T11:20:50.626" v="30"/>
      <pc:docMkLst>
        <pc:docMk/>
      </pc:docMkLst>
      <pc:sldChg chg="modNotes">
        <pc:chgData name="Kelly Harris" userId="S::kelly.harris@brook.org.uk::cc939fe8-d5a0-4636-8799-f6afaa3e47da" providerId="AD" clId="Web-{76069682-435B-1127-C1BD-448192E2EBBD}" dt="2021-06-04T11:20:50.626" v="30"/>
        <pc:sldMkLst>
          <pc:docMk/>
          <pc:sldMk cId="0" sldId="403"/>
        </pc:sldMkLst>
      </pc:sldChg>
    </pc:docChg>
  </pc:docChgLst>
  <pc:docChgLst>
    <pc:chgData name="Kelly Harris" userId="S::kelly.harris@brook.org.uk::cc939fe8-d5a0-4636-8799-f6afaa3e47da" providerId="AD" clId="Web-{55708316-9B24-95A5-47B7-7A767157E3B0}"/>
    <pc:docChg chg="modSld">
      <pc:chgData name="Kelly Harris" userId="S::kelly.harris@brook.org.uk::cc939fe8-d5a0-4636-8799-f6afaa3e47da" providerId="AD" clId="Web-{55708316-9B24-95A5-47B7-7A767157E3B0}" dt="2021-06-04T11:24:26.514" v="1"/>
      <pc:docMkLst>
        <pc:docMk/>
      </pc:docMkLst>
      <pc:sldChg chg="modNotes">
        <pc:chgData name="Kelly Harris" userId="S::kelly.harris@brook.org.uk::cc939fe8-d5a0-4636-8799-f6afaa3e47da" providerId="AD" clId="Web-{55708316-9B24-95A5-47B7-7A767157E3B0}" dt="2021-06-04T11:24:26.514" v="1"/>
        <pc:sldMkLst>
          <pc:docMk/>
          <pc:sldMk cId="0" sldId="428"/>
        </pc:sldMkLst>
      </pc:sldChg>
    </pc:docChg>
  </pc:docChgLst>
  <pc:docChgLst>
    <pc:chgData name="Lucy Anson" userId="84c10632-736c-4aed-8484-54e572729c54" providerId="ADAL" clId="{B305EF30-7565-44B6-9D99-567EC28E42A9}"/>
    <pc:docChg chg="custSel modSld">
      <pc:chgData name="Lucy Anson" userId="84c10632-736c-4aed-8484-54e572729c54" providerId="ADAL" clId="{B305EF30-7565-44B6-9D99-567EC28E42A9}" dt="2021-06-23T09:04:01.243" v="6"/>
      <pc:docMkLst>
        <pc:docMk/>
      </pc:docMkLst>
      <pc:sldChg chg="addCm modCm">
        <pc:chgData name="Lucy Anson" userId="84c10632-736c-4aed-8484-54e572729c54" providerId="ADAL" clId="{B305EF30-7565-44B6-9D99-567EC28E42A9}" dt="2021-06-23T09:03:47.870" v="4"/>
        <pc:sldMkLst>
          <pc:docMk/>
          <pc:sldMk cId="0" sldId="362"/>
        </pc:sldMkLst>
      </pc:sldChg>
      <pc:sldChg chg="addCm modCm">
        <pc:chgData name="Lucy Anson" userId="84c10632-736c-4aed-8484-54e572729c54" providerId="ADAL" clId="{B305EF30-7565-44B6-9D99-567EC28E42A9}" dt="2021-06-23T09:04:01.243" v="6"/>
        <pc:sldMkLst>
          <pc:docMk/>
          <pc:sldMk cId="0" sldId="403"/>
        </pc:sldMkLst>
      </pc:sldChg>
      <pc:sldChg chg="addCm modCm">
        <pc:chgData name="Lucy Anson" userId="84c10632-736c-4aed-8484-54e572729c54" providerId="ADAL" clId="{B305EF30-7565-44B6-9D99-567EC28E42A9}" dt="2021-06-23T09:03:03.095" v="1"/>
        <pc:sldMkLst>
          <pc:docMk/>
          <pc:sldMk cId="0" sldId="42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B37984D-9CBA-45F8-87FF-16F2E64E29A8}"/>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dirty="0"/>
          </a:p>
        </p:txBody>
      </p:sp>
      <p:sp>
        <p:nvSpPr>
          <p:cNvPr id="7171" name="Rectangle 3">
            <a:extLst>
              <a:ext uri="{FF2B5EF4-FFF2-40B4-BE49-F238E27FC236}">
                <a16:creationId xmlns:a16="http://schemas.microsoft.com/office/drawing/2014/main" id="{749ADA47-8F2E-4063-B80F-0F1AB7FA6C2F}"/>
              </a:ext>
            </a:extLst>
          </p:cNvPr>
          <p:cNvSpPr>
            <a:spLocks noGrp="1" noChangeArrowheads="1"/>
          </p:cNvSpPr>
          <p:nvPr>
            <p:ph type="dt" sz="quarter"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dirty="0"/>
          </a:p>
        </p:txBody>
      </p:sp>
      <p:sp>
        <p:nvSpPr>
          <p:cNvPr id="7172" name="Rectangle 4">
            <a:extLst>
              <a:ext uri="{FF2B5EF4-FFF2-40B4-BE49-F238E27FC236}">
                <a16:creationId xmlns:a16="http://schemas.microsoft.com/office/drawing/2014/main" id="{4BD6F8A5-18D0-4C62-9203-30C1C1E60089}"/>
              </a:ext>
            </a:extLst>
          </p:cNvPr>
          <p:cNvSpPr>
            <a:spLocks noGrp="1" noChangeArrowheads="1"/>
          </p:cNvSpPr>
          <p:nvPr>
            <p:ph type="ftr" sz="quarter" idx="2"/>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dirty="0"/>
          </a:p>
        </p:txBody>
      </p:sp>
      <p:sp>
        <p:nvSpPr>
          <p:cNvPr id="7173" name="Rectangle 5">
            <a:extLst>
              <a:ext uri="{FF2B5EF4-FFF2-40B4-BE49-F238E27FC236}">
                <a16:creationId xmlns:a16="http://schemas.microsoft.com/office/drawing/2014/main" id="{41E7762F-76AE-4A64-92D5-E4A565A65813}"/>
              </a:ext>
            </a:extLst>
          </p:cNvPr>
          <p:cNvSpPr>
            <a:spLocks noGrp="1" noChangeArrowheads="1"/>
          </p:cNvSpPr>
          <p:nvPr>
            <p:ph type="sldNum" sz="quarter" idx="3"/>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smtClean="0"/>
            </a:lvl1pPr>
          </a:lstStyle>
          <a:p>
            <a:pPr>
              <a:defRPr/>
            </a:pPr>
            <a:fld id="{52DFAAC5-1165-4419-AE2E-B0AB2B7F1EB8}"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05B0AED-C9AB-4EF7-97DB-51E03F2BF9EF}"/>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dirty="0"/>
          </a:p>
        </p:txBody>
      </p:sp>
      <p:sp>
        <p:nvSpPr>
          <p:cNvPr id="4099" name="Rectangle 3">
            <a:extLst>
              <a:ext uri="{FF2B5EF4-FFF2-40B4-BE49-F238E27FC236}">
                <a16:creationId xmlns:a16="http://schemas.microsoft.com/office/drawing/2014/main" id="{CC1512C2-AA84-46FE-AC9F-F9BAB6EF9CA1}"/>
              </a:ext>
            </a:extLst>
          </p:cNvPr>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dirty="0"/>
          </a:p>
        </p:txBody>
      </p:sp>
      <p:sp>
        <p:nvSpPr>
          <p:cNvPr id="2052" name="Rectangle 4">
            <a:extLst>
              <a:ext uri="{FF2B5EF4-FFF2-40B4-BE49-F238E27FC236}">
                <a16:creationId xmlns:a16="http://schemas.microsoft.com/office/drawing/2014/main" id="{8D953085-FD3E-424F-A7D4-DFF8BB53F09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89C5E958-F581-4C7A-BEC8-A7027D97391B}"/>
              </a:ext>
            </a:extLst>
          </p:cNvPr>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102" name="Rectangle 6">
            <a:extLst>
              <a:ext uri="{FF2B5EF4-FFF2-40B4-BE49-F238E27FC236}">
                <a16:creationId xmlns:a16="http://schemas.microsoft.com/office/drawing/2014/main" id="{31D45C2D-EAF1-49A3-BED6-A90CEC6B36D8}"/>
              </a:ext>
            </a:extLst>
          </p:cNvPr>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dirty="0"/>
          </a:p>
        </p:txBody>
      </p:sp>
      <p:sp>
        <p:nvSpPr>
          <p:cNvPr id="4103" name="Rectangle 7">
            <a:extLst>
              <a:ext uri="{FF2B5EF4-FFF2-40B4-BE49-F238E27FC236}">
                <a16:creationId xmlns:a16="http://schemas.microsoft.com/office/drawing/2014/main" id="{95CCB2D9-FDCE-41F1-AFA6-B0B666599474}"/>
              </a:ext>
            </a:extLst>
          </p:cNvPr>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smtClean="0"/>
            </a:lvl1pPr>
          </a:lstStyle>
          <a:p>
            <a:pPr>
              <a:defRPr/>
            </a:pPr>
            <a:fld id="{304A4215-4CBE-4BAD-932F-8D2101A5783E}"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kids.britannica.com/kids/article/cell/352933"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kids.britannica.com/kids/article/cell/352933"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ChangeArrowheads="1" noTextEdit="1"/>
          </p:cNvSpPr>
          <p:nvPr>
            <p:ph type="sldImg"/>
          </p:nvPr>
        </p:nvSpPr>
        <p:spPr>
          <a:ln/>
        </p:spPr>
      </p:sp>
      <p:sp>
        <p:nvSpPr>
          <p:cNvPr id="4099"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GB" altLang="en-US" dirty="0">
              <a:latin typeface="Arial" panose="020B0604020202020204" pitchFamily="34" charset="0"/>
            </a:endParaRPr>
          </a:p>
        </p:txBody>
      </p:sp>
      <p:sp>
        <p:nvSpPr>
          <p:cNvPr id="4100"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A2F5FED-D076-4B93-B79E-5861A366563D}" type="slidenum">
              <a:rPr lang="en-US" altLang="en-US" sz="1200">
                <a:solidFill>
                  <a:srgbClr val="000000"/>
                </a:solidFill>
              </a:rPr>
              <a:pPr/>
              <a:t>1</a:t>
            </a:fld>
            <a:endParaRPr lang="en-US" altLang="en-US" sz="1200" dirty="0">
              <a:solidFill>
                <a:srgbClr val="000000"/>
              </a:solidFill>
            </a:endParaRPr>
          </a:p>
        </p:txBody>
      </p:sp>
    </p:spTree>
    <p:extLst>
      <p:ext uri="{BB962C8B-B14F-4D97-AF65-F5344CB8AC3E}">
        <p14:creationId xmlns:p14="http://schemas.microsoft.com/office/powerpoint/2010/main" val="2052945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61BC7C34-B1D2-4DA3-A0C5-F9BE4D4F2478}"/>
              </a:ext>
            </a:extLst>
          </p:cNvPr>
          <p:cNvSpPr>
            <a:spLocks noGrp="1" noRot="1" noChangeAspect="1" noChangeArrowheads="1" noTextEdit="1"/>
          </p:cNvSpPr>
          <p:nvPr>
            <p:ph type="sldImg"/>
          </p:nvPr>
        </p:nvSpPr>
        <p:spPr>
          <a:ln/>
        </p:spPr>
      </p:sp>
      <p:sp>
        <p:nvSpPr>
          <p:cNvPr id="23554" name="Notes Placeholder 2">
            <a:extLst>
              <a:ext uri="{FF2B5EF4-FFF2-40B4-BE49-F238E27FC236}">
                <a16:creationId xmlns:a16="http://schemas.microsoft.com/office/drawing/2014/main" id="{369ACC82-07E2-49CE-A6E9-2E1F09BCC7B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GB" altLang="en-US" dirty="0">
              <a:latin typeface="Arial" panose="020B0604020202020204" pitchFamily="34" charset="0"/>
            </a:endParaRPr>
          </a:p>
        </p:txBody>
      </p:sp>
      <p:sp>
        <p:nvSpPr>
          <p:cNvPr id="23555" name="Slide Number Placeholder 3">
            <a:extLst>
              <a:ext uri="{FF2B5EF4-FFF2-40B4-BE49-F238E27FC236}">
                <a16:creationId xmlns:a16="http://schemas.microsoft.com/office/drawing/2014/main" id="{5494058E-52B5-4CCC-BF0C-60C30ED17BC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375EC17-C315-4811-81C5-A144E5B790B7}" type="slidenum">
              <a:rPr lang="en-US" altLang="en-US" sz="1200">
                <a:solidFill>
                  <a:srgbClr val="000000"/>
                </a:solidFill>
              </a:rPr>
              <a:pPr/>
              <a:t>10</a:t>
            </a:fld>
            <a:endParaRPr lang="en-US" altLang="en-US" sz="1200" dirty="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53E9B095-CE92-44C1-B3A2-957DDC1A7776}"/>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B23A99D8-6E4D-442A-A4E6-5AF89826C8F4}"/>
              </a:ext>
            </a:extLst>
          </p:cNvPr>
          <p:cNvSpPr>
            <a:spLocks noGrp="1"/>
          </p:cNvSpPr>
          <p:nvPr>
            <p:ph type="body" idx="1"/>
          </p:nvPr>
        </p:nvSpPr>
        <p:spPr/>
        <p:txBody>
          <a:bodyPr/>
          <a:lstStyle/>
          <a:p>
            <a:pPr>
              <a:defRPr/>
            </a:pPr>
            <a:r>
              <a:rPr lang="en-US" b="1" dirty="0"/>
              <a:t>Method</a:t>
            </a:r>
          </a:p>
          <a:p>
            <a:pPr marL="171450" indent="-171450">
              <a:buFont typeface="Arial" panose="020B0604020202020204" pitchFamily="34" charset="0"/>
              <a:buChar char="•"/>
              <a:defRPr/>
            </a:pPr>
            <a:r>
              <a:rPr lang="en-US" dirty="0"/>
              <a:t>Keep the definition of the word puberty at the front of the room (where the children can see it)</a:t>
            </a:r>
          </a:p>
          <a:p>
            <a:pPr marL="171450" indent="-171450">
              <a:buFont typeface="Arial" panose="020B0604020202020204" pitchFamily="34" charset="0"/>
              <a:buChar char="•"/>
              <a:defRPr/>
            </a:pPr>
            <a:r>
              <a:rPr lang="en-US" dirty="0"/>
              <a:t>Children can either use the body changes worksheet (body outline) or draw their own person – encourage group to keep this gender non-specific</a:t>
            </a:r>
          </a:p>
          <a:p>
            <a:pPr marL="171450" indent="-171450">
              <a:buFont typeface="Arial" panose="020B0604020202020204" pitchFamily="34" charset="0"/>
              <a:buChar char="•"/>
              <a:defRPr/>
            </a:pPr>
            <a:r>
              <a:rPr lang="en-US" dirty="0"/>
              <a:t>Children can work in pairs to come up with all of the changes that might happen to someone as they experience puberty for any gender </a:t>
            </a:r>
          </a:p>
          <a:p>
            <a:pPr marL="171450" indent="-171450">
              <a:buFont typeface="Arial" panose="020B0604020202020204" pitchFamily="34" charset="0"/>
              <a:buChar char="•"/>
              <a:defRPr/>
            </a:pPr>
            <a:r>
              <a:rPr lang="en-US" dirty="0"/>
              <a:t>Offer children prompts if they are struggling with ideas and encourage children to think about changes that also might happen to emotions </a:t>
            </a:r>
          </a:p>
          <a:p>
            <a:pPr marL="171450" indent="-171450">
              <a:buFont typeface="Arial" panose="020B0604020202020204" pitchFamily="34" charset="0"/>
              <a:buChar char="•"/>
              <a:defRPr/>
            </a:pPr>
            <a:r>
              <a:rPr lang="en-US" dirty="0"/>
              <a:t>Use the slides to discuss the different changes people might experience during puberty</a:t>
            </a:r>
          </a:p>
          <a:p>
            <a:pPr>
              <a:defRPr/>
            </a:pPr>
            <a:endParaRPr lang="en-GB" b="1" dirty="0"/>
          </a:p>
          <a:p>
            <a:pPr>
              <a:defRPr/>
            </a:pPr>
            <a:r>
              <a:rPr lang="en-GB" b="1" dirty="0"/>
              <a:t>Key Questions </a:t>
            </a:r>
            <a:endParaRPr lang="en-GB" dirty="0"/>
          </a:p>
          <a:p>
            <a:pPr>
              <a:defRPr/>
            </a:pPr>
            <a:r>
              <a:rPr lang="en-GB" dirty="0"/>
              <a:t> </a:t>
            </a:r>
          </a:p>
          <a:p>
            <a:pPr marL="171450" indent="-171450">
              <a:buFont typeface="Arial" panose="020B0604020202020204" pitchFamily="34" charset="0"/>
              <a:buChar char="•"/>
              <a:defRPr/>
            </a:pPr>
            <a:r>
              <a:rPr lang="en-GB" dirty="0"/>
              <a:t>Can it feel awkward to talk about these things? Why? </a:t>
            </a:r>
          </a:p>
          <a:p>
            <a:pPr marL="171450" indent="-171450">
              <a:buFont typeface="Arial" panose="020B0604020202020204" pitchFamily="34" charset="0"/>
              <a:buChar char="•"/>
              <a:defRPr/>
            </a:pPr>
            <a:r>
              <a:rPr lang="en-GB" dirty="0"/>
              <a:t>What does puberty mean? </a:t>
            </a:r>
          </a:p>
          <a:p>
            <a:pPr marL="171450" indent="-171450">
              <a:buFont typeface="Arial" panose="020B0604020202020204" pitchFamily="34" charset="0"/>
              <a:buChar char="•"/>
              <a:defRPr/>
            </a:pPr>
            <a:r>
              <a:rPr lang="en-GB" dirty="0"/>
              <a:t>Is puberty the same for everyone? </a:t>
            </a:r>
          </a:p>
          <a:p>
            <a:pPr marL="171450" indent="-171450">
              <a:buFont typeface="Arial" panose="020B0604020202020204" pitchFamily="34" charset="0"/>
              <a:buChar char="•"/>
              <a:defRPr/>
            </a:pPr>
            <a:r>
              <a:rPr lang="en-GB" dirty="0"/>
              <a:t>What age does puberty happen? </a:t>
            </a:r>
          </a:p>
          <a:p>
            <a:pPr marL="171450" indent="-171450">
              <a:buFont typeface="Arial" panose="020B0604020202020204" pitchFamily="34" charset="0"/>
              <a:buChar char="•"/>
              <a:defRPr/>
            </a:pPr>
            <a:r>
              <a:rPr lang="en-GB" dirty="0"/>
              <a:t>What are some changes which happen during puberty? </a:t>
            </a:r>
          </a:p>
          <a:p>
            <a:pPr marL="171450" indent="-171450">
              <a:buFont typeface="Arial" panose="020B0604020202020204" pitchFamily="34" charset="0"/>
              <a:buChar char="•"/>
              <a:defRPr/>
            </a:pPr>
            <a:r>
              <a:rPr lang="en-GB" dirty="0"/>
              <a:t>Are all the changes physical? </a:t>
            </a:r>
          </a:p>
          <a:p>
            <a:pPr marL="171450" indent="-171450">
              <a:buFont typeface="Arial" panose="020B0604020202020204" pitchFamily="34" charset="0"/>
              <a:buChar char="•"/>
              <a:defRPr/>
            </a:pPr>
            <a:r>
              <a:rPr lang="en-GB" dirty="0"/>
              <a:t>Do you need to wash more when puberty starts? Why? </a:t>
            </a:r>
          </a:p>
          <a:p>
            <a:pPr marL="171450" indent="-171450">
              <a:buFont typeface="Arial" panose="020B0604020202020204" pitchFamily="34" charset="0"/>
              <a:buChar char="•"/>
              <a:defRPr/>
            </a:pPr>
            <a:r>
              <a:rPr lang="en-GB" dirty="0"/>
              <a:t>How does puberty make someone feel? What can we do to feel positive?</a:t>
            </a:r>
          </a:p>
          <a:p>
            <a:pPr marL="171450" indent="-171450">
              <a:buFont typeface="Arial" panose="020B0604020202020204" pitchFamily="34" charset="0"/>
              <a:buChar char="•"/>
              <a:defRPr/>
            </a:pPr>
            <a:r>
              <a:rPr lang="en-GB" dirty="0"/>
              <a:t>What is a wet dream? </a:t>
            </a:r>
          </a:p>
          <a:p>
            <a:pPr marL="171450" indent="-171450">
              <a:buFont typeface="Arial" panose="020B0604020202020204" pitchFamily="34" charset="0"/>
              <a:buChar char="•"/>
              <a:defRPr/>
            </a:pPr>
            <a:r>
              <a:rPr lang="en-GB" dirty="0"/>
              <a:t>Why do you think it is important to talk about these changes before they happen? </a:t>
            </a:r>
          </a:p>
          <a:p>
            <a:pPr>
              <a:defRPr/>
            </a:pPr>
            <a:endParaRPr lang="en-GB" dirty="0"/>
          </a:p>
          <a:p>
            <a:pPr>
              <a:buFont typeface="Arial" panose="020B0604020202020204" pitchFamily="34" charset="0"/>
              <a:buNone/>
              <a:defRPr/>
            </a:pPr>
            <a:r>
              <a:rPr lang="en-GB" b="1" dirty="0"/>
              <a:t>Key Messages</a:t>
            </a:r>
          </a:p>
          <a:p>
            <a:pPr marL="171450" indent="-171450">
              <a:buFont typeface="Arial" panose="020B0604020202020204" pitchFamily="34" charset="0"/>
              <a:buChar char="•"/>
              <a:defRPr/>
            </a:pPr>
            <a:r>
              <a:rPr lang="en-GB" dirty="0"/>
              <a:t>Everyone’s bodies, including genitals, are slightly different. We should respect other people – not tease or laugh at those who are different to us. </a:t>
            </a:r>
          </a:p>
          <a:p>
            <a:pPr marL="171450" indent="-171450">
              <a:buFont typeface="Arial" panose="020B0604020202020204" pitchFamily="34" charset="0"/>
              <a:buChar char="•"/>
              <a:defRPr/>
            </a:pPr>
            <a:r>
              <a:rPr lang="en-GB" dirty="0"/>
              <a:t>Genitals are broadly split into two types – girls, and those with a vulva, and boys, and those who have a penis and testicles. </a:t>
            </a:r>
          </a:p>
          <a:p>
            <a:pPr marL="171450" indent="-171450">
              <a:buFont typeface="Arial" panose="020B0604020202020204" pitchFamily="34" charset="0"/>
              <a:buChar char="•"/>
              <a:defRPr/>
            </a:pPr>
            <a:r>
              <a:rPr lang="en-GB" dirty="0"/>
              <a:t>As you get older your body goes through a number of changes, called puberty. </a:t>
            </a:r>
          </a:p>
          <a:p>
            <a:pPr marL="171450" indent="-171450">
              <a:buFont typeface="Arial" panose="020B0604020202020204" pitchFamily="34" charset="0"/>
              <a:buChar char="•"/>
              <a:defRPr/>
            </a:pPr>
            <a:r>
              <a:rPr lang="en-GB" dirty="0"/>
              <a:t>Remember puberty is when people start to change from being a child into a young adult.</a:t>
            </a:r>
          </a:p>
          <a:p>
            <a:pPr marL="171450" indent="-171450">
              <a:buFont typeface="Arial" panose="020B0604020202020204" pitchFamily="34" charset="0"/>
              <a:buChar char="•"/>
              <a:defRPr/>
            </a:pPr>
            <a:r>
              <a:rPr lang="en-GB" dirty="0"/>
              <a:t>The speed of these changes will be different for everyone.</a:t>
            </a:r>
          </a:p>
          <a:p>
            <a:pPr marL="171450" indent="-171450">
              <a:buFont typeface="Arial" panose="020B0604020202020204" pitchFamily="34" charset="0"/>
              <a:buChar char="•"/>
              <a:defRPr/>
            </a:pPr>
            <a:r>
              <a:rPr lang="en-GB" dirty="0"/>
              <a:t>Puberty starts sometime between the ages of 7 and 16 and the process takes several years to complete.</a:t>
            </a:r>
          </a:p>
          <a:p>
            <a:pPr marL="171450" indent="-171450">
              <a:buFont typeface="Arial" panose="020B0604020202020204" pitchFamily="34" charset="0"/>
              <a:buChar char="•"/>
              <a:defRPr/>
            </a:pPr>
            <a:r>
              <a:rPr lang="en-GB" dirty="0"/>
              <a:t>Hormones become very active and are responsible for growth and development during puberty. Hormones are chemicals that tell </a:t>
            </a:r>
            <a:r>
              <a:rPr lang="en-GB" u="sng" dirty="0">
                <a:hlinkClick r:id="rId3"/>
              </a:rPr>
              <a:t>cells</a:t>
            </a:r>
            <a:r>
              <a:rPr lang="en-GB" dirty="0"/>
              <a:t> and body parts to do certain things.</a:t>
            </a:r>
          </a:p>
          <a:p>
            <a:pPr marL="171450" indent="-171450">
              <a:buFont typeface="Arial" panose="020B0604020202020204" pitchFamily="34" charset="0"/>
              <a:buChar char="•"/>
              <a:defRPr/>
            </a:pPr>
            <a:r>
              <a:rPr lang="en-GB" dirty="0"/>
              <a:t>Puberty changes are a normal part of growing up.</a:t>
            </a:r>
          </a:p>
          <a:p>
            <a:pPr marL="171450" indent="-171450">
              <a:buFont typeface="Arial" panose="020B0604020202020204" pitchFamily="34" charset="0"/>
              <a:buChar char="•"/>
              <a:defRPr/>
            </a:pPr>
            <a:r>
              <a:rPr lang="en-GB" dirty="0"/>
              <a:t>People will start puberty at a slightly different time and will develop differently – it’s important to respect that we are all different.</a:t>
            </a:r>
          </a:p>
          <a:p>
            <a:pPr marL="171450" indent="-171450">
              <a:buFont typeface="Arial" panose="020B0604020202020204" pitchFamily="34" charset="0"/>
              <a:buChar char="•"/>
              <a:defRPr/>
            </a:pPr>
            <a:r>
              <a:rPr lang="en-GB" dirty="0"/>
              <a:t>Puberty is a time for new opportunities and feelings. You will have new responsibilities to take care of yourself and you may want more independence.</a:t>
            </a:r>
          </a:p>
          <a:p>
            <a:pPr marL="171450" indent="-171450">
              <a:buFont typeface="Arial" panose="020B0604020202020204" pitchFamily="34" charset="0"/>
              <a:buChar char="•"/>
              <a:defRPr/>
            </a:pPr>
            <a:r>
              <a:rPr lang="en-GB" dirty="0"/>
              <a:t>Some changes happen only to people with a penis, some only to people with a vulva; some happen to both.</a:t>
            </a:r>
          </a:p>
          <a:p>
            <a:pPr marL="171450" indent="-171450">
              <a:buFont typeface="Arial" panose="020B0604020202020204" pitchFamily="34" charset="0"/>
              <a:buChar char="•"/>
              <a:defRPr/>
            </a:pPr>
            <a:r>
              <a:rPr lang="en-GB" dirty="0"/>
              <a:t>During puberty you might start thinking about who you fancy and start thinking about sexual things. But not everyone does. </a:t>
            </a:r>
          </a:p>
          <a:p>
            <a:pPr marL="171450" indent="-171450">
              <a:buFont typeface="Arial" panose="020B0604020202020204" pitchFamily="34" charset="0"/>
              <a:buChar char="•"/>
              <a:defRPr/>
            </a:pPr>
            <a:r>
              <a:rPr lang="en-GB" dirty="0"/>
              <a:t>Wet dreams are when you ejaculate (release fluid containing sperm out of the penis) when you’re asleep. This happens to some people and not to others. It is normal. It’s important to clean up afterwards and change your sheets and pyjamas.</a:t>
            </a:r>
          </a:p>
          <a:p>
            <a:pPr marL="171450" indent="-171450">
              <a:buFont typeface="Arial" panose="020B0604020202020204" pitchFamily="34" charset="0"/>
              <a:buChar char="•"/>
              <a:defRPr/>
            </a:pPr>
            <a:r>
              <a:rPr lang="en-GB" dirty="0"/>
              <a:t>The hormones released in puberty can impact our emotions and feelings. Make sure you are kind to yourself and others. </a:t>
            </a:r>
          </a:p>
          <a:p>
            <a:pPr marL="171450" indent="-171450">
              <a:buFont typeface="Arial" panose="020B0604020202020204" pitchFamily="34" charset="0"/>
              <a:buChar char="•"/>
              <a:defRPr/>
            </a:pPr>
            <a:r>
              <a:rPr lang="en-GB" dirty="0"/>
              <a:t>Do things which help you feel positive. Getting enough sleep, doing some exercise and eating healthily can also help. </a:t>
            </a:r>
            <a:endParaRPr lang="en-US" dirty="0"/>
          </a:p>
          <a:p>
            <a:pPr marL="171450" indent="-171450">
              <a:buFont typeface="Arial" panose="020B0604020202020204" pitchFamily="34" charset="0"/>
              <a:buChar char="•"/>
              <a:defRPr/>
            </a:pPr>
            <a:endParaRPr lang="en-US" dirty="0"/>
          </a:p>
          <a:p>
            <a:pPr>
              <a:defRPr/>
            </a:pPr>
            <a:endParaRPr lang="en-US" dirty="0"/>
          </a:p>
        </p:txBody>
      </p:sp>
      <p:sp>
        <p:nvSpPr>
          <p:cNvPr id="25603" name="Slide Number Placeholder 3">
            <a:extLst>
              <a:ext uri="{FF2B5EF4-FFF2-40B4-BE49-F238E27FC236}">
                <a16:creationId xmlns:a16="http://schemas.microsoft.com/office/drawing/2014/main" id="{15DE0539-C070-46B0-A934-639B9A4FBD5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229CD87-4197-459E-9C28-CD49058D9288}" type="slidenum">
              <a:rPr lang="en-US" altLang="en-US" sz="1200"/>
              <a:pPr/>
              <a:t>11</a:t>
            </a:fld>
            <a:endParaRPr lang="en-US" altLang="en-US" sz="1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0B245FD1-EDF8-4C4C-A19A-548C3401DE76}"/>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16B6F7CC-FB96-448B-AFDE-4B20889BFDA2}"/>
              </a:ext>
            </a:extLst>
          </p:cNvPr>
          <p:cNvSpPr>
            <a:spLocks noGrp="1"/>
          </p:cNvSpPr>
          <p:nvPr>
            <p:ph type="body" idx="1"/>
          </p:nvPr>
        </p:nvSpPr>
        <p:spPr/>
        <p:txBody>
          <a:bodyPr/>
          <a:lstStyle/>
          <a:p>
            <a:pPr>
              <a:defRPr/>
            </a:pPr>
            <a:r>
              <a:rPr lang="en-GB" dirty="0"/>
              <a:t>•Grow Taller (you might feel more achy or tired as a result).</a:t>
            </a:r>
          </a:p>
          <a:p>
            <a:pPr>
              <a:defRPr/>
            </a:pPr>
            <a:r>
              <a:rPr lang="en-GB" dirty="0"/>
              <a:t>•You may get spots. </a:t>
            </a:r>
          </a:p>
          <a:p>
            <a:pPr marL="171450" indent="-171450">
              <a:buFont typeface="Arial" panose="020B0604020202020204" pitchFamily="34" charset="0"/>
              <a:buChar char="•"/>
              <a:defRPr/>
            </a:pPr>
            <a:r>
              <a:rPr lang="en-GB" altLang="en-US" dirty="0"/>
              <a:t>Get more hair – under your arms, on your legs and genitals, sometimes face and chest too</a:t>
            </a:r>
          </a:p>
          <a:p>
            <a:pPr marL="171450" indent="-171450">
              <a:buFont typeface="Arial" panose="020B0604020202020204" pitchFamily="34" charset="0"/>
              <a:buChar char="•"/>
              <a:defRPr/>
            </a:pPr>
            <a:r>
              <a:rPr lang="en-GB" dirty="0"/>
              <a:t>during puberty we get sweatier, especially under our arms and in between our legs. People may choose to use deodorant or antiperspirant under their arms to help reduce their body odour. </a:t>
            </a:r>
          </a:p>
          <a:p>
            <a:pPr marL="171450" indent="-171450">
              <a:buFont typeface="Arial" panose="020B0604020202020204" pitchFamily="34" charset="0"/>
              <a:buChar char="•"/>
              <a:defRPr/>
            </a:pPr>
            <a:r>
              <a:rPr lang="en-GB" dirty="0"/>
              <a:t>during puberty people’s hair gets greasier so it’s important to wash your hair more often. We also get sweatier and smellier, so it’s important to have a wash every day. However, we should not wash our genitals with strong perfumed soap as this can cause them to become itchy or sore. Just warm water and/ or unperfumed soap is fine. If you have a foreskin (skin over the end of the penis), gently pull this back to clean underneath when you wash.</a:t>
            </a:r>
          </a:p>
          <a:p>
            <a:pPr marL="171450" indent="-171450">
              <a:buFont typeface="Arial" panose="020B0604020202020204" pitchFamily="34" charset="0"/>
              <a:buChar char="•"/>
              <a:defRPr/>
            </a:pPr>
            <a:r>
              <a:rPr lang="en-GB" dirty="0"/>
              <a:t>•The hormones released in puberty can impact our emotions and feelings. Make sure you are kind to yourself and others. Do things which help you feel positive.  Getting enough sleep, doing some exercise and eating healthily can also help.</a:t>
            </a:r>
          </a:p>
          <a:p>
            <a:pPr>
              <a:defRPr/>
            </a:pPr>
            <a:r>
              <a:rPr lang="en-GB" dirty="0"/>
              <a:t>•During puberty you might start thinking about who you fancy and start thinking about sexual things.</a:t>
            </a:r>
          </a:p>
          <a:p>
            <a:pPr>
              <a:defRPr/>
            </a:pPr>
            <a:r>
              <a:rPr lang="en-GB" dirty="0"/>
              <a:t>•You may want more independence and to take some more responsibility for yourself.</a:t>
            </a:r>
          </a:p>
          <a:p>
            <a:pPr>
              <a:defRPr/>
            </a:pPr>
            <a:endParaRPr lang="en-GB" dirty="0"/>
          </a:p>
        </p:txBody>
      </p:sp>
      <p:sp>
        <p:nvSpPr>
          <p:cNvPr id="27651" name="Slide Number Placeholder 3">
            <a:extLst>
              <a:ext uri="{FF2B5EF4-FFF2-40B4-BE49-F238E27FC236}">
                <a16:creationId xmlns:a16="http://schemas.microsoft.com/office/drawing/2014/main" id="{EA4E06A9-50A7-4EE7-BEFD-12612F1B81E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E842F10-1202-4E2B-838D-FB49535FD9E6}" type="slidenum">
              <a:rPr lang="en-US" altLang="en-US" sz="1200"/>
              <a:pPr/>
              <a:t>12</a:t>
            </a:fld>
            <a:endParaRPr lang="en-US" altLang="en-US"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30458067-3BFC-49BD-86FF-1F1B339FD9B7}"/>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579C8E82-DB9B-4C01-832B-7749334B5445}"/>
              </a:ext>
            </a:extLst>
          </p:cNvPr>
          <p:cNvSpPr>
            <a:spLocks noGrp="1"/>
          </p:cNvSpPr>
          <p:nvPr>
            <p:ph type="body" idx="1"/>
          </p:nvPr>
        </p:nvSpPr>
        <p:spPr/>
        <p:txBody>
          <a:bodyPr/>
          <a:lstStyle/>
          <a:p>
            <a:pPr>
              <a:defRPr/>
            </a:pPr>
            <a:endParaRPr lang="en-GB" dirty="0"/>
          </a:p>
          <a:p>
            <a:pPr marL="171450" indent="-171450">
              <a:buFont typeface="Arial" panose="020B0604020202020204" pitchFamily="34" charset="0"/>
              <a:buChar char="•"/>
              <a:defRPr/>
            </a:pPr>
            <a:r>
              <a:rPr lang="en-GB" dirty="0"/>
              <a:t>Your nipples and breasts will get bigger (you might wear a bra).</a:t>
            </a:r>
          </a:p>
          <a:p>
            <a:pPr marL="171450" indent="-171450">
              <a:buFont typeface="Arial" panose="020B0604020202020204" pitchFamily="34" charset="0"/>
              <a:buChar char="•"/>
              <a:defRPr/>
            </a:pPr>
            <a:endParaRPr lang="en-GB" dirty="0"/>
          </a:p>
          <a:p>
            <a:pPr marL="171450" indent="-171450">
              <a:buFont typeface="Arial" panose="020B0604020202020204" pitchFamily="34" charset="0"/>
              <a:buChar char="•"/>
              <a:defRPr/>
            </a:pPr>
            <a:r>
              <a:rPr lang="en-GB" dirty="0"/>
              <a:t>Your body shape may grow more curvy and your hips may get wider.</a:t>
            </a:r>
          </a:p>
          <a:p>
            <a:pPr marL="171450" indent="-171450">
              <a:buFont typeface="Arial" panose="020B0604020202020204" pitchFamily="34" charset="0"/>
              <a:buChar char="•"/>
              <a:defRPr/>
            </a:pPr>
            <a:endParaRPr lang="en-GB" dirty="0"/>
          </a:p>
          <a:p>
            <a:pPr marL="171450" indent="-171450">
              <a:buFont typeface="Arial" panose="020B0604020202020204" pitchFamily="34" charset="0"/>
              <a:buChar char="•"/>
              <a:defRPr/>
            </a:pPr>
            <a:r>
              <a:rPr lang="en-GB" dirty="0"/>
              <a:t>You might start to get vaginal discharge - clear/milky liquid in your underwear which keeps the vagina healthy.</a:t>
            </a:r>
          </a:p>
          <a:p>
            <a:pPr marL="171450" indent="-171450">
              <a:buFont typeface="Arial" panose="020B0604020202020204" pitchFamily="34" charset="0"/>
              <a:buChar char="•"/>
              <a:defRPr/>
            </a:pPr>
            <a:endParaRPr lang="en-GB" dirty="0"/>
          </a:p>
          <a:p>
            <a:pPr marL="171450" indent="-171450">
              <a:buFont typeface="Arial" panose="020B0604020202020204" pitchFamily="34" charset="0"/>
              <a:buChar char="•"/>
              <a:defRPr/>
            </a:pPr>
            <a:r>
              <a:rPr lang="en-GB" dirty="0"/>
              <a:t>Your periods will start.</a:t>
            </a:r>
          </a:p>
          <a:p>
            <a:pPr>
              <a:defRPr/>
            </a:pPr>
            <a:endParaRPr lang="en-GB" dirty="0"/>
          </a:p>
        </p:txBody>
      </p:sp>
      <p:sp>
        <p:nvSpPr>
          <p:cNvPr id="29699" name="Slide Number Placeholder 3">
            <a:extLst>
              <a:ext uri="{FF2B5EF4-FFF2-40B4-BE49-F238E27FC236}">
                <a16:creationId xmlns:a16="http://schemas.microsoft.com/office/drawing/2014/main" id="{90146AF7-DA9E-42BD-8BDA-F96D080E6A7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5ACAE5A-BC53-4CD0-A181-CFB757C346D0}" type="slidenum">
              <a:rPr lang="en-US" altLang="en-US" sz="1200"/>
              <a:pPr/>
              <a:t>13</a:t>
            </a:fld>
            <a:endParaRPr lang="en-US" altLang="en-US"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66019A2B-5C98-4EE5-AAB5-27329F38F496}"/>
              </a:ext>
            </a:extLst>
          </p:cNvPr>
          <p:cNvSpPr>
            <a:spLocks noGrp="1" noRot="1" noChangeAspect="1" noChangeArrowheads="1" noTextEdit="1"/>
          </p:cNvSpPr>
          <p:nvPr>
            <p:ph type="sldImg"/>
          </p:nvPr>
        </p:nvSpPr>
        <p:spPr>
          <a:ln/>
        </p:spPr>
      </p:sp>
      <p:sp>
        <p:nvSpPr>
          <p:cNvPr id="31746" name="Notes Placeholder 2">
            <a:extLst>
              <a:ext uri="{FF2B5EF4-FFF2-40B4-BE49-F238E27FC236}">
                <a16:creationId xmlns:a16="http://schemas.microsoft.com/office/drawing/2014/main" id="{B343812C-6AEC-4BD8-8121-4C4677B67AC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dirty="0">
                <a:latin typeface="Arial" panose="020B0604020202020204" pitchFamily="34" charset="0"/>
              </a:rPr>
              <a:t>Your voice deepens (voice changes). </a:t>
            </a:r>
          </a:p>
          <a:p>
            <a:r>
              <a:rPr lang="en-GB" altLang="en-US" dirty="0">
                <a:latin typeface="Arial" panose="020B0604020202020204" pitchFamily="34" charset="0"/>
              </a:rPr>
              <a:t>Your muscles develop and your chest gets broader.</a:t>
            </a:r>
          </a:p>
          <a:p>
            <a:r>
              <a:rPr lang="en-GB" altLang="en-US" dirty="0">
                <a:latin typeface="Arial" panose="020B0604020202020204" pitchFamily="34" charset="0"/>
              </a:rPr>
              <a:t>Your genitals (penis and testicles) grow larger.</a:t>
            </a:r>
          </a:p>
          <a:p>
            <a:r>
              <a:rPr lang="en-GB" altLang="en-US" dirty="0">
                <a:latin typeface="Arial" panose="020B0604020202020204" pitchFamily="34" charset="0"/>
              </a:rPr>
              <a:t>Your nipples can become sensitive for a short time and may swell.</a:t>
            </a:r>
          </a:p>
          <a:p>
            <a:r>
              <a:rPr lang="en-GB" altLang="en-US" dirty="0">
                <a:latin typeface="Arial" panose="020B0604020202020204" pitchFamily="34" charset="0"/>
              </a:rPr>
              <a:t>You will begin to get erections (when the penis grows stiff and sticks out from your body), when you least expect them!!</a:t>
            </a:r>
          </a:p>
          <a:p>
            <a:r>
              <a:rPr lang="en-GB" altLang="en-US" dirty="0">
                <a:latin typeface="Arial" panose="020B0604020202020204" pitchFamily="34" charset="0"/>
              </a:rPr>
              <a:t>Wet dreams are when you ejaculate (release fluid containing sperm out of the penis) when you’re asleep. This happens to some people and not to others. It is normal. It’s important to clean up afterwards and change your sheets and pyjamas.</a:t>
            </a:r>
          </a:p>
          <a:p>
            <a:endParaRPr lang="en-GB" altLang="en-US" dirty="0">
              <a:latin typeface="Arial" panose="020B0604020202020204" pitchFamily="34" charset="0"/>
            </a:endParaRPr>
          </a:p>
          <a:p>
            <a:r>
              <a:rPr lang="en-GB" altLang="en-US" dirty="0">
                <a:latin typeface="Arial" panose="020B0604020202020204" pitchFamily="34" charset="0"/>
              </a:rPr>
              <a:t>**Note to explain if appropriate for the group** girls and people with vulvas can have ‘wet dreams’ in that they can orgasm (pleasurable sexual feeling) when they are asleep but this doesn’t involve an erection or ejaculation of sperm. </a:t>
            </a:r>
          </a:p>
        </p:txBody>
      </p:sp>
      <p:sp>
        <p:nvSpPr>
          <p:cNvPr id="31747" name="Slide Number Placeholder 3">
            <a:extLst>
              <a:ext uri="{FF2B5EF4-FFF2-40B4-BE49-F238E27FC236}">
                <a16:creationId xmlns:a16="http://schemas.microsoft.com/office/drawing/2014/main" id="{C346F76A-1411-4AC2-937E-9CA082B7AAD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4FC2F14-1EEC-4AC3-BBE5-0F8624A855A9}" type="slidenum">
              <a:rPr lang="en-US" altLang="en-US" sz="1200"/>
              <a:pPr/>
              <a:t>14</a:t>
            </a:fld>
            <a:endParaRPr lang="en-US" altLang="en-US" sz="12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6540EFB7-D689-4AE8-B510-A81767742E7D}"/>
              </a:ext>
            </a:extLst>
          </p:cNvPr>
          <p:cNvSpPr>
            <a:spLocks noGrp="1" noRot="1" noChangeAspect="1" noChangeArrowheads="1" noTextEdit="1"/>
          </p:cNvSpPr>
          <p:nvPr>
            <p:ph type="sldImg"/>
          </p:nvPr>
        </p:nvSpPr>
        <p:spPr>
          <a:ln/>
        </p:spPr>
      </p:sp>
      <p:sp>
        <p:nvSpPr>
          <p:cNvPr id="27650" name="Notes Placeholder 2">
            <a:extLst>
              <a:ext uri="{FF2B5EF4-FFF2-40B4-BE49-F238E27FC236}">
                <a16:creationId xmlns:a16="http://schemas.microsoft.com/office/drawing/2014/main" id="{20FA3F79-5A8E-4F17-8EA5-E618DD35DB55}"/>
              </a:ext>
            </a:extLst>
          </p:cNvPr>
          <p:cNvSpPr>
            <a:spLocks noGrp="1" noChangeArrowheads="1"/>
          </p:cNvSpPr>
          <p:nvPr>
            <p:ph type="body" idx="1"/>
          </p:nvPr>
        </p:nvSpPr>
        <p:spPr/>
        <p:txBody>
          <a:bodyPr/>
          <a:lstStyle/>
          <a:p>
            <a:pPr>
              <a:defRPr/>
            </a:pPr>
            <a:r>
              <a:rPr lang="en-GB" altLang="en-US" b="1" dirty="0">
                <a:latin typeface="Arial" panose="020B0604020202020204" pitchFamily="34" charset="0"/>
              </a:rPr>
              <a:t>What is menstruation or a period? </a:t>
            </a:r>
            <a:endParaRPr lang="en-GB" altLang="en-US" dirty="0">
              <a:latin typeface="Arial" panose="020B0604020202020204" pitchFamily="34" charset="0"/>
            </a:endParaRPr>
          </a:p>
          <a:p>
            <a:pPr>
              <a:defRPr/>
            </a:pPr>
            <a:r>
              <a:rPr lang="en-GB" altLang="en-US" dirty="0">
                <a:latin typeface="Arial" panose="020B0604020202020204" pitchFamily="34" charset="0"/>
              </a:rPr>
              <a:t> </a:t>
            </a:r>
          </a:p>
          <a:p>
            <a:pPr>
              <a:defRPr/>
            </a:pPr>
            <a:r>
              <a:rPr lang="en-GB" altLang="en-US" b="1" dirty="0">
                <a:latin typeface="Arial" panose="020B0604020202020204" pitchFamily="34" charset="0"/>
              </a:rPr>
              <a:t>Method </a:t>
            </a:r>
            <a:endParaRPr lang="en-GB" altLang="en-US" dirty="0">
              <a:latin typeface="Arial" panose="020B0604020202020204" pitchFamily="34" charset="0"/>
            </a:endParaRPr>
          </a:p>
          <a:p>
            <a:pPr>
              <a:defRPr/>
            </a:pPr>
            <a:r>
              <a:rPr lang="en-GB" altLang="en-US" dirty="0">
                <a:latin typeface="Arial" panose="020B0604020202020204" pitchFamily="34" charset="0"/>
              </a:rPr>
              <a:t> </a:t>
            </a:r>
          </a:p>
          <a:p>
            <a:pPr>
              <a:defRPr/>
            </a:pPr>
            <a:r>
              <a:rPr lang="en-GB" altLang="en-US" dirty="0">
                <a:latin typeface="Arial" panose="020B0604020202020204" pitchFamily="34" charset="0"/>
              </a:rPr>
              <a:t>Facilitator explains we are going to think a bit more about menstruation or periods. </a:t>
            </a:r>
          </a:p>
          <a:p>
            <a:pPr>
              <a:defRPr/>
            </a:pPr>
            <a:r>
              <a:rPr lang="en-GB" altLang="en-US" dirty="0">
                <a:latin typeface="Arial" panose="020B0604020202020204" pitchFamily="34" charset="0"/>
              </a:rPr>
              <a:t>Facilitator then shows the group an image of a menstrual cycle wheel and reinforces key messages. </a:t>
            </a:r>
          </a:p>
          <a:p>
            <a:pPr>
              <a:defRPr/>
            </a:pPr>
            <a:r>
              <a:rPr lang="en-GB" altLang="en-US" dirty="0">
                <a:latin typeface="Arial" panose="020B0604020202020204" pitchFamily="34" charset="0"/>
              </a:rPr>
              <a:t>Facilitator then asks the group how someone might feel just before and during their period. Use key messages to debrief. </a:t>
            </a:r>
          </a:p>
          <a:p>
            <a:pPr>
              <a:defRPr/>
            </a:pPr>
            <a:r>
              <a:rPr lang="en-GB" altLang="en-US" dirty="0">
                <a:latin typeface="Arial" panose="020B0604020202020204" pitchFamily="34" charset="0"/>
              </a:rPr>
              <a:t>Facilitator can then show period product options - these might have been covered in the puberty changes bag activity.</a:t>
            </a:r>
          </a:p>
          <a:p>
            <a:pPr>
              <a:defRPr/>
            </a:pPr>
            <a:r>
              <a:rPr lang="en-GB" altLang="en-US" dirty="0">
                <a:latin typeface="Arial" panose="020B0604020202020204" pitchFamily="34" charset="0"/>
              </a:rPr>
              <a:t> </a:t>
            </a:r>
          </a:p>
          <a:p>
            <a:pPr>
              <a:defRPr/>
            </a:pPr>
            <a:r>
              <a:rPr lang="en-GB" altLang="en-US" b="1" dirty="0">
                <a:latin typeface="Arial" panose="020B0604020202020204" pitchFamily="34" charset="0"/>
              </a:rPr>
              <a:t>Key Questions </a:t>
            </a:r>
            <a:endParaRPr lang="en-GB" altLang="en-US" dirty="0">
              <a:latin typeface="Arial" panose="020B0604020202020204" pitchFamily="34" charset="0"/>
            </a:endParaRPr>
          </a:p>
          <a:p>
            <a:pPr>
              <a:defRPr/>
            </a:pPr>
            <a:r>
              <a:rPr lang="en-GB" altLang="en-US" dirty="0">
                <a:latin typeface="Arial" panose="020B0604020202020204" pitchFamily="34" charset="0"/>
              </a:rPr>
              <a:t> </a:t>
            </a:r>
          </a:p>
          <a:p>
            <a:pPr>
              <a:defRPr/>
            </a:pPr>
            <a:r>
              <a:rPr lang="en-GB" altLang="en-US" dirty="0">
                <a:latin typeface="Arial" panose="020B0604020202020204" pitchFamily="34" charset="0"/>
              </a:rPr>
              <a:t>What is menstruation or a period? </a:t>
            </a:r>
          </a:p>
          <a:p>
            <a:pPr>
              <a:defRPr/>
            </a:pPr>
            <a:r>
              <a:rPr lang="en-GB" altLang="en-US" dirty="0">
                <a:latin typeface="Arial" panose="020B0604020202020204" pitchFamily="34" charset="0"/>
              </a:rPr>
              <a:t>Who has a period and why? </a:t>
            </a:r>
          </a:p>
          <a:p>
            <a:pPr>
              <a:defRPr/>
            </a:pPr>
            <a:r>
              <a:rPr lang="en-GB" altLang="en-US" dirty="0">
                <a:latin typeface="Arial" panose="020B0604020202020204" pitchFamily="34" charset="0"/>
              </a:rPr>
              <a:t>What can someone use to catch the period blood?</a:t>
            </a:r>
          </a:p>
          <a:p>
            <a:pPr>
              <a:defRPr/>
            </a:pPr>
            <a:r>
              <a:rPr lang="en-GB" altLang="en-US" dirty="0">
                <a:latin typeface="Arial" panose="020B0604020202020204" pitchFamily="34" charset="0"/>
              </a:rPr>
              <a:t>Are periods dirty? </a:t>
            </a:r>
          </a:p>
          <a:p>
            <a:pPr>
              <a:defRPr/>
            </a:pPr>
            <a:r>
              <a:rPr lang="en-GB" altLang="en-US" dirty="0">
                <a:latin typeface="Arial" panose="020B0604020202020204" pitchFamily="34" charset="0"/>
              </a:rPr>
              <a:t>Should we tease people who experience puberty differently to us?</a:t>
            </a:r>
          </a:p>
          <a:p>
            <a:pPr>
              <a:defRPr/>
            </a:pPr>
            <a:r>
              <a:rPr lang="en-GB" altLang="en-US" dirty="0">
                <a:latin typeface="Arial" panose="020B0604020202020204" pitchFamily="34" charset="0"/>
              </a:rPr>
              <a:t> </a:t>
            </a:r>
          </a:p>
          <a:p>
            <a:pPr>
              <a:defRPr/>
            </a:pPr>
            <a:r>
              <a:rPr lang="en-GB" altLang="en-US" b="1" dirty="0">
                <a:latin typeface="Arial" panose="020B0604020202020204" pitchFamily="34" charset="0"/>
              </a:rPr>
              <a:t>Key Messages </a:t>
            </a:r>
          </a:p>
          <a:p>
            <a:pPr>
              <a:defRPr/>
            </a:pPr>
            <a:r>
              <a:rPr lang="en-GB" altLang="en-US" dirty="0">
                <a:latin typeface="Arial" panose="020B0604020202020204" pitchFamily="34" charset="0"/>
              </a:rPr>
              <a:t>Periods start at some point during puberty (girls, and those with a vulva), although some people’s periods don’t start until they are 16 or 17. There’s no right or wrong age to start having periods. If they don’t start by the age of about 16 then it’s good to talk with a doctor.</a:t>
            </a:r>
          </a:p>
          <a:p>
            <a:pPr>
              <a:defRPr/>
            </a:pPr>
            <a:endParaRPr lang="en-GB" altLang="en-US" dirty="0">
              <a:latin typeface="Arial" panose="020B0604020202020204" pitchFamily="34" charset="0"/>
            </a:endParaRPr>
          </a:p>
          <a:p>
            <a:pPr>
              <a:defRPr/>
            </a:pPr>
            <a:r>
              <a:rPr lang="en-GB" altLang="en-US" dirty="0">
                <a:latin typeface="Arial" panose="020B0604020202020204" pitchFamily="34" charset="0"/>
              </a:rPr>
              <a:t> </a:t>
            </a:r>
          </a:p>
          <a:p>
            <a:pPr marL="171450" indent="-171450">
              <a:buFont typeface="Arial" panose="020B0604020202020204" pitchFamily="34" charset="0"/>
              <a:buChar char="•"/>
              <a:defRPr/>
            </a:pPr>
            <a:r>
              <a:rPr lang="en-GB" altLang="en-US" dirty="0">
                <a:latin typeface="Arial" panose="020B0604020202020204" pitchFamily="34" charset="0"/>
              </a:rPr>
              <a:t>Periods are just one part of the menstrual cycle. A menstrual cycle starts on the day that you get your period and lasts until the day before your next one.</a:t>
            </a:r>
          </a:p>
          <a:p>
            <a:pPr marL="171450" indent="-171450">
              <a:buFont typeface="Arial" panose="020B0604020202020204" pitchFamily="34" charset="0"/>
              <a:buChar char="•"/>
              <a:defRPr/>
            </a:pPr>
            <a:r>
              <a:rPr lang="en-GB" altLang="en-US" dirty="0">
                <a:latin typeface="Arial" panose="020B0604020202020204" pitchFamily="34" charset="0"/>
              </a:rPr>
              <a:t>On average people have a period every month (but it can be longer or shorter than this)</a:t>
            </a:r>
          </a:p>
          <a:p>
            <a:pPr marL="171450" indent="-171450">
              <a:buFont typeface="Arial" panose="020B0604020202020204" pitchFamily="34" charset="0"/>
              <a:buChar char="•"/>
              <a:defRPr/>
            </a:pPr>
            <a:r>
              <a:rPr lang="en-GB" altLang="en-US" dirty="0">
                <a:latin typeface="Arial" panose="020B0604020202020204" pitchFamily="34" charset="0"/>
              </a:rPr>
              <a:t>The ovaries release an egg and the womb lining becomes spongy and thick. If the egg isn’t fertilised by sperm, the egg and womb lining is not needed and comes out through the vagina as blood. </a:t>
            </a:r>
          </a:p>
          <a:p>
            <a:pPr marL="171450" indent="-171450">
              <a:buFont typeface="Arial" panose="020B0604020202020204" pitchFamily="34" charset="0"/>
              <a:buChar char="•"/>
              <a:defRPr/>
            </a:pPr>
            <a:r>
              <a:rPr lang="en-GB" altLang="en-US" dirty="0">
                <a:latin typeface="Arial" panose="020B0604020202020204" pitchFamily="34" charset="0"/>
              </a:rPr>
              <a:t>This bleeding is known as a period and lasts 3-8 days. Period blood can be pink, brown or red and have clots in it.</a:t>
            </a:r>
          </a:p>
          <a:p>
            <a:pPr marL="171450" indent="-171450">
              <a:buFont typeface="Arial" panose="020B0604020202020204" pitchFamily="34" charset="0"/>
              <a:buChar char="•"/>
              <a:defRPr/>
            </a:pPr>
            <a:r>
              <a:rPr lang="en-GB" altLang="en-US" dirty="0">
                <a:latin typeface="Arial" panose="020B0604020202020204" pitchFamily="34" charset="0"/>
              </a:rPr>
              <a:t>Sometimes people have some signs their period is on the way, you might feel more tired, have more spots, headaches, sore breasts, upset stomach or feel a bit more emotional than usual. Everyone is different so may have some signs or none. </a:t>
            </a:r>
          </a:p>
          <a:p>
            <a:pPr marL="171450" indent="-171450">
              <a:buFont typeface="Arial" panose="020B0604020202020204" pitchFamily="34" charset="0"/>
              <a:buChar char="•"/>
              <a:defRPr/>
            </a:pPr>
            <a:r>
              <a:rPr lang="en-GB" altLang="en-US" dirty="0">
                <a:latin typeface="Arial" panose="020B0604020202020204" pitchFamily="34" charset="0"/>
              </a:rPr>
              <a:t>During your period some people get cramps which feel like a sore stomach or lower back. Painkillers, a hot water bottle or gentle exercise can help.</a:t>
            </a:r>
          </a:p>
          <a:p>
            <a:pPr marL="171450" indent="-171450">
              <a:buFont typeface="Arial" panose="020B0604020202020204" pitchFamily="34" charset="0"/>
              <a:buChar char="•"/>
              <a:defRPr/>
            </a:pPr>
            <a:r>
              <a:rPr lang="en-GB" altLang="en-US" dirty="0">
                <a:latin typeface="Arial" panose="020B0604020202020204" pitchFamily="34" charset="0"/>
              </a:rPr>
              <a:t>There are different options for catching the period blood, pick what works for you. There are pads, tampons, menstrual cups and period pants. </a:t>
            </a:r>
          </a:p>
          <a:p>
            <a:pPr marL="171450" indent="-171450">
              <a:buFont typeface="Arial" panose="020B0604020202020204" pitchFamily="34" charset="0"/>
              <a:buChar char="•"/>
              <a:defRPr/>
            </a:pPr>
            <a:r>
              <a:rPr lang="en-GB" altLang="en-US" dirty="0">
                <a:latin typeface="Arial" panose="020B0604020202020204" pitchFamily="34" charset="0"/>
              </a:rPr>
              <a:t>Periods are natural and normal. They are not dirty. </a:t>
            </a:r>
          </a:p>
          <a:p>
            <a:pPr>
              <a:defRPr/>
            </a:pPr>
            <a:endParaRPr lang="en-GB" altLang="en-US" dirty="0">
              <a:latin typeface="Arial" panose="020B0604020202020204" pitchFamily="34" charset="0"/>
            </a:endParaRPr>
          </a:p>
        </p:txBody>
      </p:sp>
      <p:sp>
        <p:nvSpPr>
          <p:cNvPr id="33795" name="Slide Number Placeholder 3">
            <a:extLst>
              <a:ext uri="{FF2B5EF4-FFF2-40B4-BE49-F238E27FC236}">
                <a16:creationId xmlns:a16="http://schemas.microsoft.com/office/drawing/2014/main" id="{FC039F1B-F43F-401F-B64C-8A210022E2A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B62A97A-D03B-440B-BA08-F328E1E00B5B}" type="slidenum">
              <a:rPr lang="en-US" altLang="en-US" sz="1200">
                <a:solidFill>
                  <a:srgbClr val="000000"/>
                </a:solidFill>
              </a:rPr>
              <a:pPr/>
              <a:t>15</a:t>
            </a:fld>
            <a:endParaRPr lang="en-US" altLang="en-US" sz="1200" dirty="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C5DBE40D-D52A-4AEF-8AE0-FE32FA906A00}"/>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4DE35648-DF7A-4D1F-B374-6619890B1C30}"/>
              </a:ext>
            </a:extLst>
          </p:cNvPr>
          <p:cNvSpPr>
            <a:spLocks noGrp="1"/>
          </p:cNvSpPr>
          <p:nvPr>
            <p:ph type="body" idx="1"/>
          </p:nvPr>
        </p:nvSpPr>
        <p:spPr/>
        <p:txBody>
          <a:bodyPr/>
          <a:lstStyle/>
          <a:p>
            <a:pPr marL="171450" indent="-171450">
              <a:buFont typeface="Arial" panose="020B0604020202020204" pitchFamily="34" charset="0"/>
              <a:buChar char="•"/>
              <a:defRPr/>
            </a:pPr>
            <a:r>
              <a:rPr lang="en-GB" dirty="0"/>
              <a:t>Facilitator then shows the group an image of a menstrual cycle and reinforces key messages.</a:t>
            </a:r>
          </a:p>
          <a:p>
            <a:pPr marL="171450" indent="-171450">
              <a:buFont typeface="Arial" panose="020B0604020202020204" pitchFamily="34" charset="0"/>
              <a:buChar char="•"/>
              <a:defRPr/>
            </a:pPr>
            <a:r>
              <a:rPr lang="en-GB" dirty="0"/>
              <a:t>Facilitator then asks the group how someone might feel just before and during their period. Use key messages to debrief. </a:t>
            </a:r>
          </a:p>
          <a:p>
            <a:pPr marL="171450" indent="-171450">
              <a:buFont typeface="Arial" panose="020B0604020202020204" pitchFamily="34" charset="0"/>
              <a:buChar char="•"/>
              <a:defRPr/>
            </a:pPr>
            <a:r>
              <a:rPr lang="en-GB" dirty="0"/>
              <a:t>Facilitator can then show period product options - these might have been covered in the puberty changes bag activity.</a:t>
            </a:r>
          </a:p>
          <a:p>
            <a:pPr>
              <a:defRPr/>
            </a:pPr>
            <a:r>
              <a:rPr lang="en-GB" dirty="0"/>
              <a:t> </a:t>
            </a:r>
          </a:p>
          <a:p>
            <a:pPr>
              <a:defRPr/>
            </a:pPr>
            <a:r>
              <a:rPr lang="en-GB" b="1" dirty="0"/>
              <a:t>Key Questions </a:t>
            </a:r>
            <a:endParaRPr lang="en-GB" dirty="0"/>
          </a:p>
          <a:p>
            <a:pPr>
              <a:defRPr/>
            </a:pPr>
            <a:r>
              <a:rPr lang="en-GB" dirty="0"/>
              <a:t> </a:t>
            </a:r>
          </a:p>
          <a:p>
            <a:pPr marL="171450" indent="-171450">
              <a:buFont typeface="Arial" panose="020B0604020202020204" pitchFamily="34" charset="0"/>
              <a:buChar char="•"/>
              <a:defRPr/>
            </a:pPr>
            <a:r>
              <a:rPr lang="en-GB" dirty="0"/>
              <a:t>What is menstruation or a period? </a:t>
            </a:r>
          </a:p>
          <a:p>
            <a:pPr marL="171450" indent="-171450">
              <a:buFont typeface="Arial" panose="020B0604020202020204" pitchFamily="34" charset="0"/>
              <a:buChar char="•"/>
              <a:defRPr/>
            </a:pPr>
            <a:r>
              <a:rPr lang="en-GB" dirty="0"/>
              <a:t>Who has a period and why? </a:t>
            </a:r>
          </a:p>
          <a:p>
            <a:pPr marL="171450" indent="-171450">
              <a:buFont typeface="Arial" panose="020B0604020202020204" pitchFamily="34" charset="0"/>
              <a:buChar char="•"/>
              <a:defRPr/>
            </a:pPr>
            <a:r>
              <a:rPr lang="en-GB" dirty="0"/>
              <a:t>What can someone use to catch the period blood?</a:t>
            </a:r>
          </a:p>
          <a:p>
            <a:pPr marL="171450" indent="-171450">
              <a:buFont typeface="Arial" panose="020B0604020202020204" pitchFamily="34" charset="0"/>
              <a:buChar char="•"/>
              <a:defRPr/>
            </a:pPr>
            <a:r>
              <a:rPr lang="en-GB" dirty="0"/>
              <a:t>Are periods dirty? </a:t>
            </a:r>
          </a:p>
          <a:p>
            <a:pPr marL="171450" indent="-171450">
              <a:buFont typeface="Arial" panose="020B0604020202020204" pitchFamily="34" charset="0"/>
              <a:buChar char="•"/>
              <a:defRPr/>
            </a:pPr>
            <a:r>
              <a:rPr lang="en-GB" dirty="0"/>
              <a:t>Should we tease people who experience puberty differently to us?</a:t>
            </a:r>
          </a:p>
          <a:p>
            <a:pPr>
              <a:defRPr/>
            </a:pPr>
            <a:r>
              <a:rPr lang="en-GB" dirty="0"/>
              <a:t> </a:t>
            </a:r>
          </a:p>
          <a:p>
            <a:pPr>
              <a:defRPr/>
            </a:pPr>
            <a:r>
              <a:rPr lang="en-GB" b="1" dirty="0"/>
              <a:t>Key Messages </a:t>
            </a:r>
            <a:endParaRPr lang="en-GB" dirty="0"/>
          </a:p>
          <a:p>
            <a:pPr>
              <a:defRPr/>
            </a:pPr>
            <a:r>
              <a:rPr lang="en-GB" dirty="0"/>
              <a:t> </a:t>
            </a:r>
          </a:p>
          <a:p>
            <a:pPr marL="171450" indent="-171450">
              <a:buFont typeface="Arial" panose="020B0604020202020204" pitchFamily="34" charset="0"/>
              <a:buChar char="•"/>
              <a:defRPr/>
            </a:pPr>
            <a:r>
              <a:rPr lang="en-GB" dirty="0"/>
              <a:t>Periods are just one part of the menstrual cycle. Day 1 of</a:t>
            </a:r>
            <a:r>
              <a:rPr lang="en-GB" baseline="0" dirty="0"/>
              <a:t> the menstrual cycle is the day that you get your period, </a:t>
            </a:r>
            <a:r>
              <a:rPr lang="en-GB" dirty="0"/>
              <a:t>and the menstrual cycle lasts until the day before your next one.</a:t>
            </a:r>
          </a:p>
          <a:p>
            <a:pPr marL="171450" indent="-171450">
              <a:buFont typeface="Arial" panose="020B0604020202020204" pitchFamily="34" charset="0"/>
              <a:buChar char="•"/>
              <a:defRPr/>
            </a:pPr>
            <a:r>
              <a:rPr lang="en-GB" dirty="0"/>
              <a:t>On average people have a period every month (but it can be longer or shorter than this)</a:t>
            </a:r>
          </a:p>
          <a:p>
            <a:pPr marL="171450" indent="-171450">
              <a:buFont typeface="Arial" panose="020B0604020202020204" pitchFamily="34" charset="0"/>
              <a:buChar char="•"/>
              <a:defRPr/>
            </a:pPr>
            <a:r>
              <a:rPr lang="en-GB" dirty="0"/>
              <a:t>A new egg</a:t>
            </a:r>
            <a:r>
              <a:rPr lang="en-GB" baseline="0" dirty="0"/>
              <a:t> grows and matures between days 6 and 12 of the menstrual cycle</a:t>
            </a:r>
            <a:endParaRPr lang="en-GB" dirty="0"/>
          </a:p>
          <a:p>
            <a:pPr marL="171450" indent="-171450">
              <a:buFont typeface="Arial" panose="020B0604020202020204" pitchFamily="34" charset="0"/>
              <a:buChar char="•"/>
              <a:defRPr/>
            </a:pPr>
            <a:r>
              <a:rPr lang="en-GB" dirty="0">
                <a:latin typeface="Arial"/>
                <a:ea typeface="ＭＳ Ｐゴシック"/>
                <a:cs typeface="Arial"/>
              </a:rPr>
              <a:t>Around day 13 or 14 of the menstrual</a:t>
            </a:r>
            <a:r>
              <a:rPr lang="en-GB" baseline="0" dirty="0">
                <a:latin typeface="Arial"/>
                <a:ea typeface="ＭＳ Ｐゴシック"/>
                <a:cs typeface="Arial"/>
              </a:rPr>
              <a:t> cycle t</a:t>
            </a:r>
            <a:r>
              <a:rPr lang="en-GB" dirty="0">
                <a:latin typeface="Arial"/>
                <a:ea typeface="ＭＳ Ｐゴシック"/>
                <a:cs typeface="Arial"/>
              </a:rPr>
              <a:t>he ovaries release an egg and the womb lining becomes spongy and thick. This is called</a:t>
            </a:r>
            <a:r>
              <a:rPr lang="en-GB" baseline="0" dirty="0">
                <a:latin typeface="Arial"/>
                <a:ea typeface="ＭＳ Ｐゴシック"/>
                <a:cs typeface="Arial"/>
              </a:rPr>
              <a:t> ovulation.</a:t>
            </a:r>
          </a:p>
          <a:p>
            <a:pPr marL="171450" indent="-171450">
              <a:buFont typeface="Arial" panose="020B0604020202020204" pitchFamily="34" charset="0"/>
              <a:buChar char="•"/>
              <a:defRPr/>
            </a:pPr>
            <a:r>
              <a:rPr lang="en-GB" baseline="0" dirty="0">
                <a:latin typeface="Arial"/>
                <a:ea typeface="ＭＳ Ｐゴシック"/>
                <a:cs typeface="Arial"/>
              </a:rPr>
              <a:t>Post ovulation is the time after the egg is released</a:t>
            </a:r>
          </a:p>
          <a:p>
            <a:pPr marL="171450" indent="-171450">
              <a:buFont typeface="Arial" panose="020B0604020202020204" pitchFamily="34" charset="0"/>
              <a:buChar char="•"/>
              <a:defRPr/>
            </a:pPr>
            <a:r>
              <a:rPr lang="en-GB" dirty="0">
                <a:latin typeface="Arial"/>
                <a:ea typeface="ＭＳ Ｐゴシック"/>
                <a:cs typeface="Arial"/>
              </a:rPr>
              <a:t>If the egg isn’t fertilised by sperm, the egg disperses in the uterus and comes out through the vagina as blood.  </a:t>
            </a:r>
          </a:p>
          <a:p>
            <a:pPr marL="171450" indent="-171450">
              <a:buFont typeface="Arial" panose="020B0604020202020204" pitchFamily="34" charset="0"/>
              <a:buChar char="•"/>
              <a:defRPr/>
            </a:pPr>
            <a:r>
              <a:rPr lang="en-GB" dirty="0">
                <a:latin typeface="Arial"/>
                <a:ea typeface="ＭＳ Ｐゴシック"/>
                <a:cs typeface="Arial"/>
              </a:rPr>
              <a:t>This bleeding is known as a period and lasts 2-10 days. Period blood can be pink, brown or red and have clots in it.</a:t>
            </a:r>
          </a:p>
          <a:p>
            <a:pPr marL="171450" indent="-171450">
              <a:buFont typeface="Arial" panose="020B0604020202020204" pitchFamily="34" charset="0"/>
              <a:buChar char="•"/>
              <a:defRPr/>
            </a:pPr>
            <a:r>
              <a:rPr lang="en-GB" dirty="0"/>
              <a:t>Sometimes people have some signs their period is on the way, you might feel more tired, have more spots, headaches, sore breasts, upset stomach or feel a bit more emotional than usual. Everyone is different so may have some signs or none. </a:t>
            </a:r>
          </a:p>
          <a:p>
            <a:pPr marL="171450" indent="-171450">
              <a:buFont typeface="Arial" panose="020B0604020202020204" pitchFamily="34" charset="0"/>
              <a:buChar char="•"/>
              <a:defRPr/>
            </a:pPr>
            <a:r>
              <a:rPr lang="en-GB" dirty="0">
                <a:latin typeface="Arial"/>
                <a:ea typeface="ＭＳ Ｐゴシック"/>
                <a:cs typeface="Arial"/>
              </a:rPr>
              <a:t>During your period some people get cramps which feel like a sore stomach or lower back. During your period some people get cramps which feel like a sore stomach or lower back. A warm bath, hot water bottle and keeping active can help. Any pain relief medication should only be given under adult supervision.</a:t>
            </a:r>
          </a:p>
          <a:p>
            <a:pPr marL="171450" indent="-171450">
              <a:buFont typeface="Arial" panose="020B0604020202020204" pitchFamily="34" charset="0"/>
              <a:buChar char="•"/>
              <a:defRPr/>
            </a:pPr>
            <a:r>
              <a:rPr lang="en-GB" dirty="0">
                <a:latin typeface="Arial"/>
                <a:ea typeface="ＭＳ Ｐゴシック"/>
                <a:cs typeface="Arial"/>
              </a:rPr>
              <a:t>There are different options for catching the period blood, pick what works for you. There are pads, tampons, menstrual cups, liners and period pants. </a:t>
            </a:r>
            <a:endParaRPr lang="en-GB" dirty="0">
              <a:cs typeface="Arial"/>
            </a:endParaRPr>
          </a:p>
          <a:p>
            <a:pPr marL="171450" indent="-171450">
              <a:buFont typeface="Arial" panose="020B0604020202020204" pitchFamily="34" charset="0"/>
              <a:buChar char="•"/>
              <a:defRPr/>
            </a:pPr>
            <a:r>
              <a:rPr lang="en-GB" dirty="0"/>
              <a:t>Periods are natural and normal. They are not dirty. </a:t>
            </a:r>
          </a:p>
          <a:p>
            <a:pPr>
              <a:defRPr/>
            </a:pPr>
            <a:endParaRPr lang="en-GB" altLang="en-US" dirty="0">
              <a:latin typeface="Arial" panose="020B0604020202020204" pitchFamily="34" charset="0"/>
            </a:endParaRPr>
          </a:p>
        </p:txBody>
      </p:sp>
      <p:sp>
        <p:nvSpPr>
          <p:cNvPr id="37891" name="Slide Number Placeholder 3">
            <a:extLst>
              <a:ext uri="{FF2B5EF4-FFF2-40B4-BE49-F238E27FC236}">
                <a16:creationId xmlns:a16="http://schemas.microsoft.com/office/drawing/2014/main" id="{49499B6E-2286-4B19-87FA-5F5DEF24763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5B4B228-D43E-4A6B-A8F9-75496F8B7C7D}" type="slidenum">
              <a:rPr lang="en-US" altLang="en-US" sz="1200"/>
              <a:pPr/>
              <a:t>16</a:t>
            </a:fld>
            <a:endParaRPr lang="en-US" altLang="en-US" sz="12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9B5B3949-C979-4B30-AC5E-19D603EAFC03}"/>
              </a:ext>
            </a:extLst>
          </p:cNvPr>
          <p:cNvSpPr>
            <a:spLocks noGrp="1" noRot="1" noChangeAspect="1" noChangeArrowheads="1" noTextEdit="1"/>
          </p:cNvSpPr>
          <p:nvPr>
            <p:ph type="sldImg"/>
          </p:nvPr>
        </p:nvSpPr>
        <p:spPr>
          <a:ln/>
        </p:spPr>
      </p:sp>
      <p:sp>
        <p:nvSpPr>
          <p:cNvPr id="39938" name="Notes Placeholder 2">
            <a:extLst>
              <a:ext uri="{FF2B5EF4-FFF2-40B4-BE49-F238E27FC236}">
                <a16:creationId xmlns:a16="http://schemas.microsoft.com/office/drawing/2014/main" id="{777C5743-650E-4EC0-B367-19106554B4C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b="1" dirty="0">
                <a:latin typeface="Arial" panose="020B0604020202020204" pitchFamily="34" charset="0"/>
              </a:rPr>
              <a:t>Puberty quiz. </a:t>
            </a:r>
            <a:endParaRPr lang="en-GB" altLang="en-US" dirty="0">
              <a:latin typeface="Arial" panose="020B0604020202020204" pitchFamily="34" charset="0"/>
            </a:endParaRPr>
          </a:p>
          <a:p>
            <a:r>
              <a:rPr lang="en-GB" altLang="en-US" dirty="0">
                <a:latin typeface="Arial" panose="020B0604020202020204" pitchFamily="34" charset="0"/>
              </a:rPr>
              <a:t> </a:t>
            </a:r>
          </a:p>
          <a:p>
            <a:r>
              <a:rPr lang="en-GB" altLang="en-US" b="1" dirty="0">
                <a:latin typeface="Arial" panose="020B0604020202020204" pitchFamily="34" charset="0"/>
              </a:rPr>
              <a:t>Method </a:t>
            </a:r>
            <a:endParaRPr lang="en-GB" altLang="en-US" dirty="0">
              <a:latin typeface="Arial" panose="020B0604020202020204" pitchFamily="34" charset="0"/>
            </a:endParaRPr>
          </a:p>
          <a:p>
            <a:r>
              <a:rPr lang="en-GB" altLang="en-US" dirty="0">
                <a:latin typeface="Arial" panose="020B0604020202020204" pitchFamily="34" charset="0"/>
              </a:rPr>
              <a:t> </a:t>
            </a:r>
          </a:p>
          <a:p>
            <a:r>
              <a:rPr lang="en-GB" altLang="en-US" dirty="0">
                <a:latin typeface="Arial" panose="020B0604020202020204" pitchFamily="34" charset="0"/>
              </a:rPr>
              <a:t>Facilitator asks the group to stand up and explains that they are going to read out a statement. If you think it is true go to one side of the room and if you think it is false go to the other side of the room. </a:t>
            </a:r>
          </a:p>
          <a:p>
            <a:r>
              <a:rPr lang="en-GB" altLang="en-US" dirty="0">
                <a:latin typeface="Arial" panose="020B0604020202020204" pitchFamily="34" charset="0"/>
              </a:rPr>
              <a:t>Facilitator then reads out statements and debriefs each one. </a:t>
            </a:r>
          </a:p>
          <a:p>
            <a:r>
              <a:rPr lang="en-GB" altLang="en-US" dirty="0">
                <a:latin typeface="Arial" panose="020B0604020202020204" pitchFamily="34" charset="0"/>
              </a:rPr>
              <a:t>If movement is not possible thumbs up and down can be used with the group instead</a:t>
            </a:r>
          </a:p>
          <a:p>
            <a:r>
              <a:rPr lang="en-GB" altLang="en-US" dirty="0">
                <a:latin typeface="Arial" panose="020B0604020202020204" pitchFamily="34" charset="0"/>
              </a:rPr>
              <a:t> </a:t>
            </a:r>
          </a:p>
          <a:p>
            <a:r>
              <a:rPr lang="en-GB" altLang="en-US" b="1" dirty="0">
                <a:latin typeface="Arial" panose="020B0604020202020204" pitchFamily="34" charset="0"/>
              </a:rPr>
              <a:t>Key Messages </a:t>
            </a:r>
            <a:endParaRPr lang="en-GB" altLang="en-US" dirty="0">
              <a:latin typeface="Arial" panose="020B0604020202020204" pitchFamily="34" charset="0"/>
            </a:endParaRPr>
          </a:p>
          <a:p>
            <a:r>
              <a:rPr lang="en-GB" altLang="en-US" dirty="0">
                <a:latin typeface="Arial" panose="020B0604020202020204" pitchFamily="34" charset="0"/>
              </a:rPr>
              <a:t> </a:t>
            </a:r>
          </a:p>
          <a:p>
            <a:r>
              <a:rPr lang="en-GB" altLang="en-US" dirty="0">
                <a:latin typeface="Arial" panose="020B0604020202020204" pitchFamily="34" charset="0"/>
              </a:rPr>
              <a:t>Reinforce key messages already discussed in the lesson.</a:t>
            </a:r>
          </a:p>
          <a:p>
            <a:r>
              <a:rPr lang="en-GB" altLang="en-US" dirty="0">
                <a:latin typeface="Arial" panose="020B0604020202020204" pitchFamily="34" charset="0"/>
              </a:rPr>
              <a:t>Please use facilitator debrief sheet for specific points. </a:t>
            </a:r>
            <a:endParaRPr lang="en-GB" altLang="en-US" b="1" dirty="0">
              <a:latin typeface="Arial" panose="020B0604020202020204" pitchFamily="34" charset="0"/>
            </a:endParaRPr>
          </a:p>
        </p:txBody>
      </p:sp>
      <p:sp>
        <p:nvSpPr>
          <p:cNvPr id="39939" name="Slide Number Placeholder 3">
            <a:extLst>
              <a:ext uri="{FF2B5EF4-FFF2-40B4-BE49-F238E27FC236}">
                <a16:creationId xmlns:a16="http://schemas.microsoft.com/office/drawing/2014/main" id="{08E14195-BE59-4370-8400-694C7BB61EB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38AFB7C-5C49-4BCC-8CD8-17688DDC87B1}" type="slidenum">
              <a:rPr lang="en-US" altLang="en-US" sz="1200">
                <a:solidFill>
                  <a:srgbClr val="000000"/>
                </a:solidFill>
              </a:rPr>
              <a:pPr/>
              <a:t>17</a:t>
            </a:fld>
            <a:endParaRPr lang="en-US" altLang="en-US" sz="1200" dirty="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Notes Placeholder 1">
            <a:extLst>
              <a:ext uri="{FF2B5EF4-FFF2-40B4-BE49-F238E27FC236}">
                <a16:creationId xmlns:a16="http://schemas.microsoft.com/office/drawing/2014/main" id="{484C6341-8695-40C2-949E-F308A65C55B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b="1" dirty="0">
                <a:latin typeface="Arial" panose="020B0604020202020204" pitchFamily="34" charset="0"/>
              </a:rPr>
              <a:t>False - </a:t>
            </a:r>
            <a:r>
              <a:rPr lang="en-GB" altLang="en-US" dirty="0">
                <a:latin typeface="Arial" panose="020B0604020202020204" pitchFamily="34" charset="0"/>
              </a:rPr>
              <a:t>people will start puberty at a slightly different time and will develop differently, it’s important to respect that we are all different. </a:t>
            </a:r>
          </a:p>
          <a:p>
            <a:r>
              <a:rPr lang="en-GB" altLang="en-US" dirty="0">
                <a:latin typeface="Arial" panose="020B0604020202020204" pitchFamily="34" charset="0"/>
              </a:rPr>
              <a:t>The biggest difference is whether someone has a penis or a vulva, as this will effect which changes might happen to them during puberty.</a:t>
            </a:r>
          </a:p>
          <a:p>
            <a:endParaRPr lang="en-GB" altLang="en-US" dirty="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Notes Placeholder 1">
            <a:extLst>
              <a:ext uri="{FF2B5EF4-FFF2-40B4-BE49-F238E27FC236}">
                <a16:creationId xmlns:a16="http://schemas.microsoft.com/office/drawing/2014/main" id="{5600E47F-8D41-4096-8C14-B6C1A01517F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b="1" dirty="0">
                <a:latin typeface="Arial" panose="020B0604020202020204" pitchFamily="34" charset="0"/>
              </a:rPr>
              <a:t>False - </a:t>
            </a:r>
            <a:r>
              <a:rPr lang="en-GB" altLang="en-US" dirty="0">
                <a:latin typeface="Arial" panose="020B0604020202020204" pitchFamily="34" charset="0"/>
              </a:rPr>
              <a:t>puberty starts sometime between the ages of 7 and 16 and the process takes several years to complete. Remember is starts at different times, it’s important we try not to compare ourselves to our friends.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ChangeArrowheads="1" noTextEdit="1"/>
          </p:cNvSpPr>
          <p:nvPr>
            <p:ph type="sldImg"/>
          </p:nvPr>
        </p:nvSpPr>
        <p:spPr>
          <a:ln/>
        </p:spPr>
      </p:sp>
      <p:sp>
        <p:nvSpPr>
          <p:cNvPr id="6147"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panose="020B0604020202020204" pitchFamily="34" charset="0"/>
            </a:endParaRPr>
          </a:p>
        </p:txBody>
      </p:sp>
      <p:sp>
        <p:nvSpPr>
          <p:cNvPr id="6148"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307FE21-AB0D-4364-AF04-B380F4325CA2}" type="slidenum">
              <a:rPr lang="en-US" altLang="en-US" sz="1200"/>
              <a:pPr/>
              <a:t>2</a:t>
            </a:fld>
            <a:endParaRPr lang="en-US" altLang="en-US" sz="1200" dirty="0"/>
          </a:p>
        </p:txBody>
      </p:sp>
    </p:spTree>
    <p:extLst>
      <p:ext uri="{BB962C8B-B14F-4D97-AF65-F5344CB8AC3E}">
        <p14:creationId xmlns:p14="http://schemas.microsoft.com/office/powerpoint/2010/main" val="2399916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Notes Placeholder 1">
            <a:extLst>
              <a:ext uri="{FF2B5EF4-FFF2-40B4-BE49-F238E27FC236}">
                <a16:creationId xmlns:a16="http://schemas.microsoft.com/office/drawing/2014/main" id="{E55AC194-BAC4-4374-AEDA-B19216E764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dirty="0">
                <a:latin typeface="Arial" panose="020B0604020202020204" pitchFamily="34" charset="0"/>
              </a:rPr>
              <a:t>True – though it can feel awkward to talk about our bodies it’s very important. It helps us feel more prepared for what might happen during puberty, so it’s less confusing and scary. We can also understand that puberty happens to everyone and where to go if we have questions. Talking about puberty also helps us to learn how to take care of ourselves to keep us healthy, both in our bodies but also with our feelings.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Notes Placeholder 1">
            <a:extLst>
              <a:ext uri="{FF2B5EF4-FFF2-40B4-BE49-F238E27FC236}">
                <a16:creationId xmlns:a16="http://schemas.microsoft.com/office/drawing/2014/main" id="{66DD10FC-91C4-4CA3-959D-5B3F74EC975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dirty="0">
                <a:latin typeface="Arial" panose="020B0604020202020204" pitchFamily="34" charset="0"/>
              </a:rPr>
              <a:t>True – during puberty our bodies get sweatier and smellier. Our hair also gets greasier. It’s important to wash every day and change our clothes regularly. We may choose to use deodorant or antiperspirant to prevent body odour.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Notes Placeholder 1">
            <a:extLst>
              <a:ext uri="{FF2B5EF4-FFF2-40B4-BE49-F238E27FC236}">
                <a16:creationId xmlns:a16="http://schemas.microsoft.com/office/drawing/2014/main" id="{5280239E-8B05-47B8-BB06-E7775D6B1A3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b="1" dirty="0">
                <a:latin typeface="Arial" panose="020B0604020202020204" pitchFamily="34" charset="0"/>
              </a:rPr>
              <a:t>False –</a:t>
            </a:r>
            <a:r>
              <a:rPr lang="en-GB" altLang="en-US" dirty="0">
                <a:latin typeface="Arial" panose="020B0604020202020204" pitchFamily="34" charset="0"/>
              </a:rPr>
              <a:t> getting spots is a common change during puberty (this can be on your face, back or anywhere on your body) but not everyone will get them and you might not have lots. It’s very normal and you can still get spots as an adult. Sometimes the doctor can help too.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Notes Placeholder 1">
            <a:extLst>
              <a:ext uri="{FF2B5EF4-FFF2-40B4-BE49-F238E27FC236}">
                <a16:creationId xmlns:a16="http://schemas.microsoft.com/office/drawing/2014/main" id="{7349FCF1-03C0-4DEB-BEC7-8F60505E07F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b="1" dirty="0">
                <a:latin typeface="Arial" panose="020B0604020202020204" pitchFamily="34" charset="0"/>
              </a:rPr>
              <a:t>True - </a:t>
            </a:r>
            <a:r>
              <a:rPr lang="en-GB" altLang="en-US" dirty="0">
                <a:latin typeface="Arial" panose="020B0604020202020204" pitchFamily="34" charset="0"/>
              </a:rPr>
              <a:t>the hormones released in puberty can impact our emotions and feelings. Make sure you are kind to yourself and others. Do things which help you feel positive. Getting enough sleep, doing some exercise and eating healthily can also help. </a:t>
            </a:r>
          </a:p>
          <a:p>
            <a:endParaRPr lang="en-GB" altLang="en-US" dirty="0">
              <a:latin typeface="Arial" panose="020B0604020202020204" pitchFamily="34" charset="0"/>
            </a:endParaRPr>
          </a:p>
          <a:p>
            <a:r>
              <a:rPr lang="en-GB" altLang="en-US" dirty="0">
                <a:latin typeface="Arial" panose="020B0604020202020204" pitchFamily="34" charset="0"/>
              </a:rPr>
              <a:t>During puberty you might also start thinking about who you fancy, but not everyone does.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Notes Placeholder 1">
            <a:extLst>
              <a:ext uri="{FF2B5EF4-FFF2-40B4-BE49-F238E27FC236}">
                <a16:creationId xmlns:a16="http://schemas.microsoft.com/office/drawing/2014/main" id="{C9072992-A0ED-4F79-8D69-15A54F1CF7E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b="1" dirty="0">
                <a:latin typeface="Arial"/>
                <a:ea typeface="ＭＳ Ｐゴシック"/>
                <a:cs typeface="Arial"/>
              </a:rPr>
              <a:t>False – </a:t>
            </a:r>
            <a:r>
              <a:rPr lang="en-GB" altLang="en-US" dirty="0">
                <a:latin typeface="Arial"/>
                <a:ea typeface="ＭＳ Ｐゴシック"/>
                <a:cs typeface="Arial"/>
              </a:rPr>
              <a:t>only people with vulvas and wombs can get periods. They start during puberty and happen on average about once a month</a:t>
            </a:r>
            <a:r>
              <a:rPr lang="en-GB" altLang="en-US" b="1" dirty="0">
                <a:latin typeface="Arial"/>
                <a:ea typeface="ＭＳ Ｐゴシック"/>
                <a:cs typeface="Arial"/>
              </a:rPr>
              <a:t>. </a:t>
            </a:r>
            <a:endParaRPr lang="en-GB" altLang="en-US" dirty="0">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Notes Placeholder 1">
            <a:extLst>
              <a:ext uri="{FF2B5EF4-FFF2-40B4-BE49-F238E27FC236}">
                <a16:creationId xmlns:a16="http://schemas.microsoft.com/office/drawing/2014/main" id="{0CD441B6-416F-4E11-AB35-43B9B7902F2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b="1" dirty="0">
                <a:latin typeface="Arial" panose="020B0604020202020204" pitchFamily="34" charset="0"/>
              </a:rPr>
              <a:t>True – </a:t>
            </a:r>
            <a:r>
              <a:rPr lang="en-GB" altLang="en-US" dirty="0">
                <a:latin typeface="Arial" panose="020B0604020202020204" pitchFamily="34" charset="0"/>
              </a:rPr>
              <a:t>one of the changes of puberty is getting hairier. People may get more hair on their legs, under their arms and on their genitals. People with penises tend to be more hairy, but not always – hair might grow on their chins and upper lip, chest and backs too.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Notes Placeholder 1">
            <a:extLst>
              <a:ext uri="{FF2B5EF4-FFF2-40B4-BE49-F238E27FC236}">
                <a16:creationId xmlns:a16="http://schemas.microsoft.com/office/drawing/2014/main" id="{26FAB425-A109-47DB-ACA1-30A200CD32E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b="1" dirty="0">
                <a:latin typeface="Arial" panose="020B0604020202020204" pitchFamily="34" charset="0"/>
              </a:rPr>
              <a:t>True - </a:t>
            </a:r>
            <a:r>
              <a:rPr lang="en-GB" altLang="en-US" dirty="0">
                <a:latin typeface="Arial" panose="020B0604020202020204" pitchFamily="34" charset="0"/>
              </a:rPr>
              <a:t>there are different options for catching the period blood, pick what works for you. There are pads, tampons, menstrual cups and period pants. Periods are natural and normal. They are not dirty and it’s fine to talk about them.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Notes Placeholder 1">
            <a:extLst>
              <a:ext uri="{FF2B5EF4-FFF2-40B4-BE49-F238E27FC236}">
                <a16:creationId xmlns:a16="http://schemas.microsoft.com/office/drawing/2014/main" id="{51E0D03D-1821-4BED-A62F-685813E9476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b="1" dirty="0">
                <a:latin typeface="Arial" panose="020B0604020202020204" pitchFamily="34" charset="0"/>
              </a:rPr>
              <a:t>False – </a:t>
            </a:r>
            <a:r>
              <a:rPr lang="en-GB" altLang="en-US" dirty="0">
                <a:latin typeface="Arial" panose="020B0604020202020204" pitchFamily="34" charset="0"/>
              </a:rPr>
              <a:t>If you have questions or problems relating to your body or what we’ve discussed in this lesson please speak to an adult you trust. This is all apart of growing and changing, and it’s great to talk about.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23717B65-41CD-40EF-B791-AFA453BED613}"/>
              </a:ext>
            </a:extLst>
          </p:cNvPr>
          <p:cNvSpPr>
            <a:spLocks noGrp="1" noRot="1" noChangeAspect="1" noChangeArrowheads="1" noTextEdit="1"/>
          </p:cNvSpPr>
          <p:nvPr>
            <p:ph type="sldImg"/>
          </p:nvPr>
        </p:nvSpPr>
        <p:spPr>
          <a:ln/>
        </p:spPr>
      </p:sp>
      <p:sp>
        <p:nvSpPr>
          <p:cNvPr id="62466" name="Notes Placeholder 2">
            <a:extLst>
              <a:ext uri="{FF2B5EF4-FFF2-40B4-BE49-F238E27FC236}">
                <a16:creationId xmlns:a16="http://schemas.microsoft.com/office/drawing/2014/main" id="{345EA4B5-F687-4ED7-8F7F-E1383752317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GB" altLang="en-US" dirty="0">
              <a:latin typeface="Arial" panose="020B0604020202020204" pitchFamily="34" charset="0"/>
            </a:endParaRPr>
          </a:p>
        </p:txBody>
      </p:sp>
      <p:sp>
        <p:nvSpPr>
          <p:cNvPr id="62467" name="Slide Number Placeholder 3">
            <a:extLst>
              <a:ext uri="{FF2B5EF4-FFF2-40B4-BE49-F238E27FC236}">
                <a16:creationId xmlns:a16="http://schemas.microsoft.com/office/drawing/2014/main" id="{1E57B9D4-8574-4D63-9BC0-DCE58B6F330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84F8221-A9EE-4381-A548-E42FB1A4D7B6}" type="slidenum">
              <a:rPr lang="en-US" altLang="en-US" sz="1200"/>
              <a:pPr/>
              <a:t>28</a:t>
            </a:fld>
            <a:endParaRPr lang="en-US" altLang="en-US" sz="120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ChangeArrowheads="1" noTextEdit="1"/>
          </p:cNvSpPr>
          <p:nvPr>
            <p:ph type="sldImg"/>
          </p:nvPr>
        </p:nvSpPr>
        <p:spPr>
          <a:ln/>
        </p:spPr>
      </p:sp>
      <p:sp>
        <p:nvSpPr>
          <p:cNvPr id="63491"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GB" altLang="en-US" dirty="0">
              <a:latin typeface="Arial" panose="020B0604020202020204" pitchFamily="34" charset="0"/>
            </a:endParaRPr>
          </a:p>
        </p:txBody>
      </p:sp>
      <p:sp>
        <p:nvSpPr>
          <p:cNvPr id="63492"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05573D9-359D-4B70-AEEF-1EC2529E18DB}" type="slidenum">
              <a:rPr lang="en-US" altLang="en-US" sz="1200"/>
              <a:pPr/>
              <a:t>29</a:t>
            </a:fld>
            <a:endParaRPr lang="en-US" altLang="en-US" sz="1200" dirty="0"/>
          </a:p>
        </p:txBody>
      </p:sp>
    </p:spTree>
    <p:extLst>
      <p:ext uri="{BB962C8B-B14F-4D97-AF65-F5344CB8AC3E}">
        <p14:creationId xmlns:p14="http://schemas.microsoft.com/office/powerpoint/2010/main" val="4131701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ChangeArrowheads="1" noTextEdit="1"/>
          </p:cNvSpPr>
          <p:nvPr>
            <p:ph type="sldImg"/>
          </p:nvPr>
        </p:nvSpPr>
        <p:spPr>
          <a:ln/>
        </p:spPr>
      </p:sp>
      <p:sp>
        <p:nvSpPr>
          <p:cNvPr id="8195"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b="1" dirty="0">
                <a:latin typeface="Arial" panose="020B0604020202020204" pitchFamily="34" charset="0"/>
              </a:rPr>
              <a:t>TASK - </a:t>
            </a:r>
            <a:r>
              <a:rPr lang="en-GB" altLang="en-US" dirty="0">
                <a:latin typeface="Arial" panose="020B0604020202020204" pitchFamily="34" charset="0"/>
              </a:rPr>
              <a:t>Create a Safe Space – Group agreement/ Group Rules – adapt to be appropriate for the age group</a:t>
            </a:r>
          </a:p>
          <a:p>
            <a:endParaRPr lang="en-GB" altLang="en-US" dirty="0">
              <a:latin typeface="Arial" panose="020B0604020202020204" pitchFamily="34" charset="0"/>
            </a:endParaRPr>
          </a:p>
          <a:p>
            <a:r>
              <a:rPr lang="en-GB" altLang="en-US" dirty="0">
                <a:latin typeface="Arial" panose="020B0604020202020204" pitchFamily="34" charset="0"/>
              </a:rPr>
              <a:t>If time allows ask the group for suggestions for a group agreement </a:t>
            </a:r>
          </a:p>
        </p:txBody>
      </p:sp>
      <p:sp>
        <p:nvSpPr>
          <p:cNvPr id="8196"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F49F743-1DD0-4563-984A-4074E8C0FF4E}" type="slidenum">
              <a:rPr lang="en-US" altLang="en-US" sz="1200"/>
              <a:pPr/>
              <a:t>3</a:t>
            </a:fld>
            <a:endParaRPr lang="en-US" altLang="en-US" sz="1200" dirty="0"/>
          </a:p>
        </p:txBody>
      </p:sp>
    </p:spTree>
    <p:extLst>
      <p:ext uri="{BB962C8B-B14F-4D97-AF65-F5344CB8AC3E}">
        <p14:creationId xmlns:p14="http://schemas.microsoft.com/office/powerpoint/2010/main" val="720642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ChangeArrowheads="1" noTextEdit="1"/>
          </p:cNvSpPr>
          <p:nvPr>
            <p:ph type="sldImg"/>
          </p:nvPr>
        </p:nvSpPr>
        <p:spPr>
          <a:ln/>
        </p:spPr>
      </p:sp>
      <p:sp>
        <p:nvSpPr>
          <p:cNvPr id="65539"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GB" altLang="en-US" dirty="0">
              <a:latin typeface="Arial" panose="020B0604020202020204" pitchFamily="34" charset="0"/>
            </a:endParaRPr>
          </a:p>
        </p:txBody>
      </p:sp>
      <p:sp>
        <p:nvSpPr>
          <p:cNvPr id="65540"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F04A187-3FF6-4DA2-A4B8-F6018A87A046}" type="slidenum">
              <a:rPr lang="en-US" altLang="en-US" sz="1200"/>
              <a:pPr/>
              <a:t>30</a:t>
            </a:fld>
            <a:endParaRPr lang="en-US" altLang="en-US" sz="1200" dirty="0"/>
          </a:p>
        </p:txBody>
      </p:sp>
    </p:spTree>
    <p:extLst>
      <p:ext uri="{BB962C8B-B14F-4D97-AF65-F5344CB8AC3E}">
        <p14:creationId xmlns:p14="http://schemas.microsoft.com/office/powerpoint/2010/main" val="3915456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ChangeArrowheads="1" noTextEdit="1"/>
          </p:cNvSpPr>
          <p:nvPr>
            <p:ph type="sldImg"/>
          </p:nvPr>
        </p:nvSpPr>
        <p:spPr>
          <a:ln/>
        </p:spPr>
      </p:sp>
      <p:sp>
        <p:nvSpPr>
          <p:cNvPr id="10243"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b="1" dirty="0">
                <a:latin typeface="Arial" panose="020B0604020202020204" pitchFamily="34" charset="0"/>
              </a:rPr>
              <a:t>Facilitator runs through </a:t>
            </a:r>
            <a:endParaRPr lang="en-GB" altLang="en-US" dirty="0">
              <a:latin typeface="Arial" panose="020B0604020202020204" pitchFamily="34" charset="0"/>
            </a:endParaRPr>
          </a:p>
          <a:p>
            <a:endParaRPr lang="en-GB" altLang="en-US" dirty="0">
              <a:latin typeface="Arial" panose="020B0604020202020204" pitchFamily="34" charset="0"/>
            </a:endParaRPr>
          </a:p>
          <a:p>
            <a:r>
              <a:rPr lang="en-GB" altLang="en-US" dirty="0">
                <a:latin typeface="Arial" panose="020B0604020202020204" pitchFamily="34" charset="0"/>
              </a:rPr>
              <a:t>Don’t worry if your not sure what some of these words mean – that’s what we are going to talk about today </a:t>
            </a:r>
          </a:p>
          <a:p>
            <a:endParaRPr lang="en-GB" altLang="en-US" dirty="0">
              <a:latin typeface="Arial" panose="020B0604020202020204" pitchFamily="34" charset="0"/>
            </a:endParaRPr>
          </a:p>
          <a:p>
            <a:r>
              <a:rPr lang="en-GB" altLang="en-US" dirty="0">
                <a:latin typeface="Arial" panose="020B0604020202020204" pitchFamily="34" charset="0"/>
              </a:rPr>
              <a:t>Explain that we are going to talk about our bodies</a:t>
            </a:r>
          </a:p>
        </p:txBody>
      </p:sp>
      <p:sp>
        <p:nvSpPr>
          <p:cNvPr id="10244"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7610D67-742B-4DEA-8918-319978889183}" type="slidenum">
              <a:rPr lang="en-US" altLang="en-US" sz="1200"/>
              <a:pPr/>
              <a:t>4</a:t>
            </a:fld>
            <a:endParaRPr lang="en-US" altLang="en-US" sz="1200" dirty="0"/>
          </a:p>
        </p:txBody>
      </p:sp>
    </p:spTree>
    <p:extLst>
      <p:ext uri="{BB962C8B-B14F-4D97-AF65-F5344CB8AC3E}">
        <p14:creationId xmlns:p14="http://schemas.microsoft.com/office/powerpoint/2010/main" val="4056350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033EC945-07BC-402B-B2B9-D1C8999B5AA7}"/>
              </a:ext>
            </a:extLst>
          </p:cNvPr>
          <p:cNvSpPr>
            <a:spLocks noGrp="1" noRot="1" noChangeAspect="1" noChangeArrowheads="1" noTextEdit="1"/>
          </p:cNvSpPr>
          <p:nvPr>
            <p:ph type="sldImg"/>
          </p:nvPr>
        </p:nvSpPr>
        <p:spPr>
          <a:ln/>
        </p:spPr>
      </p:sp>
      <p:sp>
        <p:nvSpPr>
          <p:cNvPr id="13314" name="Notes Placeholder 2">
            <a:extLst>
              <a:ext uri="{FF2B5EF4-FFF2-40B4-BE49-F238E27FC236}">
                <a16:creationId xmlns:a16="http://schemas.microsoft.com/office/drawing/2014/main" id="{64401531-DF20-442D-9C9A-209F0DADD978}"/>
              </a:ext>
            </a:extLst>
          </p:cNvPr>
          <p:cNvSpPr>
            <a:spLocks noGrp="1" noChangeArrowheads="1"/>
          </p:cNvSpPr>
          <p:nvPr>
            <p:ph type="body" idx="1"/>
          </p:nvPr>
        </p:nvSpPr>
        <p:spPr/>
        <p:txBody>
          <a:bodyPr/>
          <a:lstStyle/>
          <a:p>
            <a:pPr>
              <a:defRPr/>
            </a:pPr>
            <a:r>
              <a:rPr lang="en-GB" altLang="en-US" dirty="0">
                <a:latin typeface="Arial" panose="020B0604020202020204" pitchFamily="34" charset="0"/>
              </a:rPr>
              <a:t>Key messages </a:t>
            </a:r>
          </a:p>
          <a:p>
            <a:pPr>
              <a:defRPr/>
            </a:pPr>
            <a:r>
              <a:rPr lang="en-GB" altLang="en-US" dirty="0">
                <a:latin typeface="Arial" panose="020B0604020202020204" pitchFamily="34" charset="0"/>
              </a:rPr>
              <a:t>•Everyone’s bodies, including genitals, are slightly different. We should respect other people not tease or laugh at those who are different to us. </a:t>
            </a:r>
          </a:p>
          <a:p>
            <a:pPr>
              <a:defRPr/>
            </a:pPr>
            <a:r>
              <a:rPr lang="en-GB" altLang="en-US" dirty="0">
                <a:latin typeface="Arial" panose="020B0604020202020204" pitchFamily="34" charset="0"/>
              </a:rPr>
              <a:t>•For some people their biological sex (being male/ female) does not match the gender everyone expected them to be when they were born. This is OK and we should respect how other people feel. </a:t>
            </a:r>
          </a:p>
          <a:p>
            <a:pPr>
              <a:defRPr/>
            </a:pPr>
            <a:r>
              <a:rPr lang="en-GB" altLang="en-US" dirty="0">
                <a:latin typeface="Arial" panose="020B0604020202020204" pitchFamily="34" charset="0"/>
              </a:rPr>
              <a:t>Therefore in this lesson, we are going to talk about people’s bodies, not genders.</a:t>
            </a:r>
          </a:p>
          <a:p>
            <a:pPr marL="171450" indent="-171450">
              <a:buFont typeface="Arial" panose="020B0604020202020204" pitchFamily="34" charset="0"/>
              <a:buChar char="•"/>
              <a:defRPr/>
            </a:pPr>
            <a:r>
              <a:rPr lang="en-GB" altLang="en-US" dirty="0">
                <a:latin typeface="Arial" panose="020B0604020202020204" pitchFamily="34" charset="0"/>
              </a:rPr>
              <a:t>In other words, you may feel female and have a penis, you may feel male and have a vulva or may feel like a mix of the two. We’ll learn more about this during PSHE. </a:t>
            </a:r>
          </a:p>
          <a:p>
            <a:pPr marL="171450" indent="-171450">
              <a:buFont typeface="Arial" panose="020B0604020202020204" pitchFamily="34" charset="0"/>
              <a:buChar char="•"/>
              <a:defRPr/>
            </a:pPr>
            <a:endParaRPr lang="en-GB" altLang="en-US" dirty="0">
              <a:latin typeface="Arial" panose="020B0604020202020204" pitchFamily="34" charset="0"/>
            </a:endParaRPr>
          </a:p>
        </p:txBody>
      </p:sp>
      <p:sp>
        <p:nvSpPr>
          <p:cNvPr id="13315" name="Slide Number Placeholder 3">
            <a:extLst>
              <a:ext uri="{FF2B5EF4-FFF2-40B4-BE49-F238E27FC236}">
                <a16:creationId xmlns:a16="http://schemas.microsoft.com/office/drawing/2014/main" id="{8D212058-7D20-4172-982D-F1F2A290B4E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8BAF823-3001-4279-B17B-AC28914F214C}" type="slidenum">
              <a:rPr lang="en-US" altLang="en-US" sz="1200"/>
              <a:pPr/>
              <a:t>5</a:t>
            </a:fld>
            <a:endParaRPr lang="en-US" altLang="en-US"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F6C41CB0-B775-4B4C-BDB0-6AD219D0302B}"/>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7063C677-EEE3-4CE3-9FCA-8E8ED2004A05}"/>
              </a:ext>
            </a:extLst>
          </p:cNvPr>
          <p:cNvSpPr>
            <a:spLocks noGrp="1"/>
          </p:cNvSpPr>
          <p:nvPr>
            <p:ph type="body" idx="1"/>
          </p:nvPr>
        </p:nvSpPr>
        <p:spPr/>
        <p:txBody>
          <a:bodyPr/>
          <a:lstStyle/>
          <a:p>
            <a:pPr marL="171450" indent="-171450">
              <a:buFont typeface="Arial" panose="020B0604020202020204" pitchFamily="34" charset="0"/>
              <a:buChar char="•"/>
              <a:defRPr/>
            </a:pPr>
            <a:r>
              <a:rPr lang="en-GB" dirty="0"/>
              <a:t>For some people their biological sex (being male/female) does not match the gender everyone expected them to be when they were born. This is okay and we should respect how other people feel. In this lesson, we are going to talk about people’s bodies, not genders. </a:t>
            </a:r>
          </a:p>
          <a:p>
            <a:pPr marL="171450" indent="-171450">
              <a:buFont typeface="Arial" panose="020B0604020202020204" pitchFamily="34" charset="0"/>
              <a:buChar char="•"/>
              <a:defRPr/>
            </a:pPr>
            <a:r>
              <a:rPr lang="en-GB" dirty="0"/>
              <a:t>Everyone has private parts on their bodies. These are the areas covered by our underwear: bottom, vulva, penis (genitals) and breasts. The genitals are in between someone’s legs and everyone has them. Sometimes these are called private parts or other nick names. It is important to know the correct words for these parts of the body to help us to tell someone if we need help, and to understand body changes experienced during puberty. </a:t>
            </a:r>
          </a:p>
          <a:p>
            <a:pPr marL="171450" indent="-171450">
              <a:buFont typeface="Arial" panose="020B0604020202020204" pitchFamily="34" charset="0"/>
              <a:buChar char="•"/>
              <a:defRPr/>
            </a:pPr>
            <a:r>
              <a:rPr lang="en-GB" dirty="0"/>
              <a:t>Genitals are broadly split into two types – girls, and those with a vulva, and boys, and those who have a penis and testicles</a:t>
            </a:r>
          </a:p>
          <a:p>
            <a:pPr marL="171450" indent="-171450">
              <a:buFont typeface="Arial" panose="020B0604020202020204" pitchFamily="34" charset="0"/>
              <a:buChar char="•"/>
              <a:defRPr/>
            </a:pPr>
            <a:r>
              <a:rPr lang="en-GB" dirty="0"/>
              <a:t>Sometimes it can feel a bit awkward to talk about genitals because we are not used to talking about bodies and they are our private parts. However, it is not rude or wrong to understand how our bodies work and know the correct words. </a:t>
            </a:r>
          </a:p>
          <a:p>
            <a:pPr marL="171450" indent="-171450">
              <a:buFont typeface="Arial" panose="020B0604020202020204" pitchFamily="34" charset="0"/>
              <a:buChar char="•"/>
              <a:defRPr/>
            </a:pPr>
            <a:r>
              <a:rPr lang="en-GB" dirty="0"/>
              <a:t>Everyone’s bodies, including genitals, are slightly different. We should respect other people – not tease or laugh at those who are different to us. </a:t>
            </a:r>
          </a:p>
          <a:p>
            <a:pPr>
              <a:defRPr/>
            </a:pPr>
            <a:endParaRPr lang="en-US" dirty="0"/>
          </a:p>
        </p:txBody>
      </p:sp>
      <p:sp>
        <p:nvSpPr>
          <p:cNvPr id="15363" name="Slide Number Placeholder 3">
            <a:extLst>
              <a:ext uri="{FF2B5EF4-FFF2-40B4-BE49-F238E27FC236}">
                <a16:creationId xmlns:a16="http://schemas.microsoft.com/office/drawing/2014/main" id="{F2567CF7-1B8F-4C46-B3EC-11147E6D7C4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F67A066-091B-40E1-BD9E-5A1E7A5F04CE}" type="slidenum">
              <a:rPr lang="en-US" altLang="en-US" sz="1200"/>
              <a:pPr/>
              <a:t>6</a:t>
            </a:fld>
            <a:endParaRPr lang="en-US" alt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6F2159F8-3AB6-4D45-8808-7F85EC5E9E50}"/>
              </a:ext>
            </a:extLst>
          </p:cNvPr>
          <p:cNvSpPr>
            <a:spLocks noGrp="1" noRot="1" noChangeAspect="1" noChangeArrowheads="1" noTextEdit="1"/>
          </p:cNvSpPr>
          <p:nvPr>
            <p:ph type="sldImg"/>
          </p:nvPr>
        </p:nvSpPr>
        <p:spPr>
          <a:ln/>
        </p:spPr>
      </p:sp>
      <p:sp>
        <p:nvSpPr>
          <p:cNvPr id="17410" name="Notes Placeholder 2">
            <a:extLst>
              <a:ext uri="{FF2B5EF4-FFF2-40B4-BE49-F238E27FC236}">
                <a16:creationId xmlns:a16="http://schemas.microsoft.com/office/drawing/2014/main" id="{83CA543C-CA6A-46BF-8DF4-CAB542585D5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dirty="0">
                <a:latin typeface="Arial" panose="020B0604020202020204" pitchFamily="34" charset="0"/>
              </a:rPr>
              <a:t> Explain that this is what is inside someone’s body who has a vulvas and vagina and is part of the internal reproductive system/ organs, they will learn more about this in year 6 too. </a:t>
            </a:r>
          </a:p>
          <a:p>
            <a:endParaRPr lang="en-GB" altLang="en-US" dirty="0">
              <a:latin typeface="Arial" panose="020B0604020202020204" pitchFamily="34" charset="0"/>
            </a:endParaRPr>
          </a:p>
          <a:p>
            <a:r>
              <a:rPr lang="en-GB" altLang="en-US" dirty="0">
                <a:latin typeface="Arial" panose="020B0604020202020204" pitchFamily="34" charset="0"/>
              </a:rPr>
              <a:t>•	Ovary – people have two of these and this is where the eggs are stored inside someone’s body. The eggs are needed to help grow a baby and are so tiny you can’t see them with the naked eye</a:t>
            </a:r>
          </a:p>
          <a:p>
            <a:r>
              <a:rPr lang="en-GB" altLang="en-US" dirty="0">
                <a:latin typeface="Arial" panose="020B0604020202020204" pitchFamily="34" charset="0"/>
              </a:rPr>
              <a:t>•	The fallopian tube- people have two of these. They connect the ovary to the womb. </a:t>
            </a:r>
          </a:p>
          <a:p>
            <a:r>
              <a:rPr lang="en-GB" altLang="en-US" dirty="0">
                <a:latin typeface="Arial" panose="020B0604020202020204" pitchFamily="34" charset="0"/>
              </a:rPr>
              <a:t>•	Womb – sometime this is also called the uterus. This is where a baby might grow if someone was pregnant</a:t>
            </a:r>
          </a:p>
          <a:p>
            <a:r>
              <a:rPr lang="en-GB" altLang="en-US" dirty="0">
                <a:latin typeface="Arial" panose="020B0604020202020204" pitchFamily="34" charset="0"/>
              </a:rPr>
              <a:t>•	Cervix – this acts as a barrier to stop anything getting into the body through the vagina. It has a very small hole in it to allow sperm in or period blood out </a:t>
            </a:r>
          </a:p>
          <a:p>
            <a:r>
              <a:rPr lang="en-GB" altLang="en-US" dirty="0">
                <a:latin typeface="Arial" panose="020B0604020202020204" pitchFamily="34" charset="0"/>
              </a:rPr>
              <a:t>•	Vagina – this is a tube which connects the womb and cervix to the outside of the body. </a:t>
            </a:r>
          </a:p>
          <a:p>
            <a:endParaRPr lang="en-GB" altLang="en-US" dirty="0">
              <a:latin typeface="Arial" panose="020B0604020202020204" pitchFamily="34" charset="0"/>
            </a:endParaRPr>
          </a:p>
        </p:txBody>
      </p:sp>
      <p:sp>
        <p:nvSpPr>
          <p:cNvPr id="17411" name="Slide Number Placeholder 3">
            <a:extLst>
              <a:ext uri="{FF2B5EF4-FFF2-40B4-BE49-F238E27FC236}">
                <a16:creationId xmlns:a16="http://schemas.microsoft.com/office/drawing/2014/main" id="{FF4F6E09-E8BC-4E27-875C-5A172AC7CB1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B1F4159-338E-4BD1-89DB-27D6218E66B2}" type="slidenum">
              <a:rPr lang="en-US" altLang="en-US" sz="1200">
                <a:solidFill>
                  <a:srgbClr val="000000"/>
                </a:solidFill>
              </a:rPr>
              <a:pPr/>
              <a:t>7</a:t>
            </a:fld>
            <a:endParaRPr lang="en-US" altLang="en-US" sz="1200" dirty="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742C8C72-6ED5-4BA2-9305-57955CAF0C58}"/>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515B4451-D446-4D5F-A480-7DF696960DD1}"/>
              </a:ext>
            </a:extLst>
          </p:cNvPr>
          <p:cNvSpPr>
            <a:spLocks noGrp="1"/>
          </p:cNvSpPr>
          <p:nvPr>
            <p:ph type="body" idx="1"/>
          </p:nvPr>
        </p:nvSpPr>
        <p:spPr/>
        <p:txBody>
          <a:bodyPr/>
          <a:lstStyle/>
          <a:p>
            <a:pPr>
              <a:buFont typeface="Arial" panose="020B0604020202020204" pitchFamily="34" charset="0"/>
              <a:buNone/>
              <a:defRPr/>
            </a:pPr>
            <a:r>
              <a:rPr lang="en-GB" dirty="0"/>
              <a:t>This is what it looks like inside someone with a penis, this is their internal reproductive organs/ system </a:t>
            </a:r>
          </a:p>
          <a:p>
            <a:pPr>
              <a:buFont typeface="Arial" panose="020B0604020202020204" pitchFamily="34" charset="0"/>
              <a:buNone/>
              <a:defRPr/>
            </a:pPr>
            <a:endParaRPr lang="en-GB" dirty="0"/>
          </a:p>
          <a:p>
            <a:pPr marL="171450" indent="-171450">
              <a:buFont typeface="Arial" panose="020B0604020202020204" pitchFamily="34" charset="0"/>
              <a:buChar char="•"/>
              <a:defRPr/>
            </a:pPr>
            <a:r>
              <a:rPr lang="en-GB" dirty="0"/>
              <a:t>Penis – is made up of spongy tissue which hangs outside the body between someone’s legs. Some penises have a foreskin over the end of the penis to protect this sensitive area. It is important to gently pull the foreskin back to clean under it when you are having a wash. Some people might have had their foreskin removed during an operation by a doctor.</a:t>
            </a:r>
          </a:p>
          <a:p>
            <a:pPr marL="171450" indent="-171450">
              <a:buFont typeface="Arial" panose="020B0604020202020204" pitchFamily="34" charset="0"/>
              <a:buChar char="•"/>
              <a:defRPr/>
            </a:pPr>
            <a:r>
              <a:rPr lang="en-GB" dirty="0"/>
              <a:t>Urethra – this is a tube running inside a penis, connecting to the bladder and sperm ducts. It carries urine (wee/ pee) out of the body. It can also carry sperm out of the body through the penis. </a:t>
            </a:r>
          </a:p>
          <a:p>
            <a:pPr marL="171450" indent="-171450">
              <a:buFont typeface="Arial" panose="020B0604020202020204" pitchFamily="34" charset="0"/>
              <a:buChar char="•"/>
              <a:defRPr/>
            </a:pPr>
            <a:r>
              <a:rPr lang="en-GB" dirty="0"/>
              <a:t>Testicles – people have two of these and they hang outside of the body beside the penis. This is where sperm is made and stored. Sperm is something which is needed to grow a baby. Like the penis they are very sensitive to being touched. </a:t>
            </a:r>
          </a:p>
          <a:p>
            <a:pPr marL="171450" indent="-171450">
              <a:buFont typeface="Arial" panose="020B0604020202020204" pitchFamily="34" charset="0"/>
              <a:buChar char="•"/>
              <a:defRPr/>
            </a:pPr>
            <a:r>
              <a:rPr lang="en-GB" dirty="0"/>
              <a:t>Sperm Ducts- these help with the transfer of sperm from the testicles out to the penis</a:t>
            </a:r>
          </a:p>
          <a:p>
            <a:pPr marL="171450" indent="-171450">
              <a:buFont typeface="Arial" panose="020B0604020202020204" pitchFamily="34" charset="0"/>
              <a:buChar char="•"/>
              <a:defRPr/>
            </a:pPr>
            <a:r>
              <a:rPr lang="en-GB" dirty="0"/>
              <a:t>Glands –(prostate gland) this makes the fluid which helps the sperm travel to the penis. The fluid is called semen. </a:t>
            </a:r>
          </a:p>
          <a:p>
            <a:pPr>
              <a:defRPr/>
            </a:pPr>
            <a:endParaRPr lang="en-GB" dirty="0"/>
          </a:p>
        </p:txBody>
      </p:sp>
      <p:sp>
        <p:nvSpPr>
          <p:cNvPr id="19459" name="Slide Number Placeholder 3">
            <a:extLst>
              <a:ext uri="{FF2B5EF4-FFF2-40B4-BE49-F238E27FC236}">
                <a16:creationId xmlns:a16="http://schemas.microsoft.com/office/drawing/2014/main" id="{1158C1E7-3C6B-46DF-AB9D-59932A62034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89D84A1-AB6E-4C3C-9B32-24D641F7B276}" type="slidenum">
              <a:rPr lang="en-US" altLang="en-US" sz="1200"/>
              <a:pPr/>
              <a:t>8</a:t>
            </a:fld>
            <a:endParaRPr lang="en-US" altLang="en-US"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95956F5F-80F0-42DE-8B28-56BF6739FB61}"/>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0DB5454A-6B39-4572-A7C4-4957DFB508E8}"/>
              </a:ext>
            </a:extLst>
          </p:cNvPr>
          <p:cNvSpPr>
            <a:spLocks noGrp="1"/>
          </p:cNvSpPr>
          <p:nvPr>
            <p:ph type="body" idx="1"/>
          </p:nvPr>
        </p:nvSpPr>
        <p:spPr/>
        <p:txBody>
          <a:bodyPr/>
          <a:lstStyle/>
          <a:p>
            <a:pPr>
              <a:buFont typeface="Arial" panose="020B0604020202020204" pitchFamily="34" charset="0"/>
              <a:buNone/>
              <a:defRPr/>
            </a:pPr>
            <a:r>
              <a:rPr lang="en-GB" altLang="en-US" dirty="0">
                <a:latin typeface="Arial" panose="020B0604020202020204" pitchFamily="34" charset="0"/>
              </a:rPr>
              <a:t>•Facilitator asks the group what puberty is and gives some key facts (if not covered in the introduction).</a:t>
            </a:r>
          </a:p>
          <a:p>
            <a:pPr>
              <a:buFont typeface="Arial" panose="020B0604020202020204" pitchFamily="34" charset="0"/>
              <a:buNone/>
              <a:defRPr/>
            </a:pPr>
            <a:endParaRPr lang="en-GB" altLang="en-US" dirty="0">
              <a:latin typeface="Arial" panose="020B0604020202020204" pitchFamily="34" charset="0"/>
            </a:endParaRPr>
          </a:p>
          <a:p>
            <a:pPr>
              <a:buFont typeface="Arial" panose="020B0604020202020204" pitchFamily="34" charset="0"/>
              <a:buNone/>
              <a:defRPr/>
            </a:pPr>
            <a:r>
              <a:rPr lang="en-GB" altLang="en-US" dirty="0">
                <a:latin typeface="Arial" panose="020B0604020202020204" pitchFamily="34" charset="0"/>
              </a:rPr>
              <a:t>Key Messages </a:t>
            </a:r>
          </a:p>
          <a:p>
            <a:pPr marL="171450" indent="-171450">
              <a:buFont typeface="Arial" panose="020B0604020202020204" pitchFamily="34" charset="0"/>
              <a:buChar char="•"/>
              <a:defRPr/>
            </a:pPr>
            <a:r>
              <a:rPr lang="en-GB" altLang="en-US" dirty="0">
                <a:latin typeface="Arial" panose="020B0604020202020204" pitchFamily="34" charset="0"/>
              </a:rPr>
              <a:t>Puberty is when people start to change from being a child into a young adult.</a:t>
            </a:r>
          </a:p>
          <a:p>
            <a:pPr marL="171450" indent="-171450">
              <a:buFont typeface="Arial" panose="020B0604020202020204" pitchFamily="34" charset="0"/>
              <a:buChar char="•"/>
              <a:defRPr/>
            </a:pPr>
            <a:r>
              <a:rPr lang="en-GB" altLang="en-US" dirty="0">
                <a:latin typeface="Arial" panose="020B0604020202020204" pitchFamily="34" charset="0"/>
              </a:rPr>
              <a:t>Puberty starts sometime between the ages of 7 and 16 and the process takes several years to complete. The speed in which these changes happen are different for everyone. </a:t>
            </a:r>
          </a:p>
          <a:p>
            <a:pPr marL="171450" indent="-171450">
              <a:buFont typeface="Arial" panose="020B0604020202020204" pitchFamily="34" charset="0"/>
              <a:buChar char="•"/>
              <a:defRPr/>
            </a:pPr>
            <a:r>
              <a:rPr lang="en-GB" altLang="en-US" dirty="0">
                <a:latin typeface="Arial" panose="020B0604020202020204" pitchFamily="34" charset="0"/>
              </a:rPr>
              <a:t>Hormones become very active and are responsible for growth and development during puberty. </a:t>
            </a:r>
            <a:r>
              <a:rPr lang="en-GB" dirty="0"/>
              <a:t>Hormones are chemicals that tell </a:t>
            </a:r>
            <a:r>
              <a:rPr lang="en-GB" dirty="0">
                <a:hlinkClick r:id="rId3"/>
              </a:rPr>
              <a:t>cells</a:t>
            </a:r>
            <a:r>
              <a:rPr lang="en-GB" dirty="0"/>
              <a:t> and body parts to do certain things.</a:t>
            </a:r>
            <a:endParaRPr lang="en-GB" altLang="en-US" dirty="0">
              <a:latin typeface="Arial" panose="020B0604020202020204" pitchFamily="34" charset="0"/>
            </a:endParaRPr>
          </a:p>
          <a:p>
            <a:pPr marL="171450" indent="-171450">
              <a:buFont typeface="Arial" panose="020B0604020202020204" pitchFamily="34" charset="0"/>
              <a:buChar char="•"/>
              <a:defRPr/>
            </a:pPr>
            <a:r>
              <a:rPr lang="en-GB" altLang="en-US" dirty="0">
                <a:latin typeface="Arial" panose="020B0604020202020204" pitchFamily="34" charset="0"/>
              </a:rPr>
              <a:t>Puberty changes are a normal part of growing up.</a:t>
            </a:r>
          </a:p>
          <a:p>
            <a:pPr marL="171450" indent="-171450">
              <a:buFont typeface="Arial" panose="020B0604020202020204" pitchFamily="34" charset="0"/>
              <a:buChar char="•"/>
              <a:defRPr/>
            </a:pPr>
            <a:r>
              <a:rPr lang="en-GB" altLang="en-US" dirty="0">
                <a:latin typeface="Arial" panose="020B0604020202020204" pitchFamily="34" charset="0"/>
              </a:rPr>
              <a:t>People will start puberty at a slightly different time and will develop differently – it’s important to respect that we are all different.</a:t>
            </a:r>
          </a:p>
          <a:p>
            <a:pPr marL="171450" indent="-171450">
              <a:buFont typeface="Arial" panose="020B0604020202020204" pitchFamily="34" charset="0"/>
              <a:buChar char="•"/>
              <a:defRPr/>
            </a:pPr>
            <a:r>
              <a:rPr lang="en-GB" altLang="en-US" dirty="0">
                <a:latin typeface="Arial" panose="020B0604020202020204" pitchFamily="34" charset="0"/>
              </a:rPr>
              <a:t>Puberty is a time for new opportunities and feelings. You will have new responsibilities to take care of yourself and you may want more independence.</a:t>
            </a:r>
          </a:p>
          <a:p>
            <a:pPr marL="171450" indent="-171450">
              <a:buFont typeface="Arial" panose="020B0604020202020204" pitchFamily="34" charset="0"/>
              <a:buChar char="•"/>
              <a:defRPr/>
            </a:pPr>
            <a:r>
              <a:rPr lang="en-GB" altLang="en-US" dirty="0">
                <a:latin typeface="Arial" panose="020B0604020202020204" pitchFamily="34" charset="0"/>
              </a:rPr>
              <a:t>Some changes happen only to people with a penis, some only to people with a vulva; some happen to both.</a:t>
            </a:r>
          </a:p>
          <a:p>
            <a:pPr marL="171450" indent="-171450">
              <a:buFont typeface="Arial" panose="020B0604020202020204" pitchFamily="34" charset="0"/>
              <a:buChar char="•"/>
              <a:defRPr/>
            </a:pPr>
            <a:endParaRPr lang="en-GB" altLang="en-US" dirty="0">
              <a:latin typeface="Arial" panose="020B0604020202020204" pitchFamily="34" charset="0"/>
            </a:endParaRPr>
          </a:p>
          <a:p>
            <a:pPr>
              <a:defRPr/>
            </a:pPr>
            <a:endParaRPr lang="en-GB" altLang="en-US" dirty="0">
              <a:latin typeface="Arial" panose="020B0604020202020204" pitchFamily="34" charset="0"/>
            </a:endParaRPr>
          </a:p>
        </p:txBody>
      </p:sp>
      <p:sp>
        <p:nvSpPr>
          <p:cNvPr id="21507" name="Slide Number Placeholder 3">
            <a:extLst>
              <a:ext uri="{FF2B5EF4-FFF2-40B4-BE49-F238E27FC236}">
                <a16:creationId xmlns:a16="http://schemas.microsoft.com/office/drawing/2014/main" id="{FE48B629-8AB9-4EED-9AEB-8F7CE465E8A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8117AB-3AFF-4E21-A791-DE33C7525752}" type="slidenum">
              <a:rPr lang="en-US" altLang="en-US" sz="1200"/>
              <a:pPr/>
              <a:t>9</a:t>
            </a:fld>
            <a:endParaRPr lang="en-US"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baseline="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25020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0961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7721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5676900" cy="5772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0706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146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07225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30041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5855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19390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2015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290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37062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369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7521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92070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4420401-1CD9-4B15-94F6-CB95D3D4F298}"/>
              </a:ext>
            </a:extLst>
          </p:cNvPr>
          <p:cNvSpPr>
            <a:spLocks noGrp="1" noChangeArrowheads="1"/>
          </p:cNvSpPr>
          <p:nvPr>
            <p:ph type="title"/>
          </p:nvPr>
        </p:nvSpPr>
        <p:spPr bwMode="auto">
          <a:xfrm>
            <a:off x="685800" y="609600"/>
            <a:ext cx="7772400" cy="11430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en-US"/>
              <a:t>WE CAN DO THIS</a:t>
            </a:r>
          </a:p>
        </p:txBody>
      </p:sp>
      <p:sp>
        <p:nvSpPr>
          <p:cNvPr id="1027" name="Rectangle 3">
            <a:extLst>
              <a:ext uri="{FF2B5EF4-FFF2-40B4-BE49-F238E27FC236}">
                <a16:creationId xmlns:a16="http://schemas.microsoft.com/office/drawing/2014/main" id="{ED677C2A-9410-4847-B16D-DD76F1E43D74}"/>
              </a:ext>
            </a:extLst>
          </p:cNvPr>
          <p:cNvSpPr>
            <a:spLocks noGrp="1" noChangeArrowheads="1"/>
          </p:cNvSpPr>
          <p:nvPr>
            <p:ph type="body" idx="1"/>
          </p:nvPr>
        </p:nvSpPr>
        <p:spPr bwMode="auto">
          <a:xfrm>
            <a:off x="685800" y="1981200"/>
            <a:ext cx="640715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5276" r:id="rId1"/>
    <p:sldLayoutId id="2147485277" r:id="rId2"/>
    <p:sldLayoutId id="2147485278" r:id="rId3"/>
    <p:sldLayoutId id="2147485279" r:id="rId4"/>
    <p:sldLayoutId id="2147485280" r:id="rId5"/>
    <p:sldLayoutId id="2147485281" r:id="rId6"/>
    <p:sldLayoutId id="2147485282" r:id="rId7"/>
    <p:sldLayoutId id="2147485283" r:id="rId8"/>
    <p:sldLayoutId id="2147485284" r:id="rId9"/>
    <p:sldLayoutId id="2147485285" r:id="rId10"/>
    <p:sldLayoutId id="2147485286" r:id="rId11"/>
    <p:sldLayoutId id="2147485287" r:id="rId12"/>
    <p:sldLayoutId id="2147485288" r:id="rId13"/>
    <p:sldLayoutId id="2147485289" r:id="rId14"/>
  </p:sldLayoutIdLst>
  <p:txStyles>
    <p:titleStyle>
      <a:lvl1pPr algn="ctr" rtl="0" eaLnBrk="0" fontAlgn="base" hangingPunct="0">
        <a:spcBef>
          <a:spcPct val="0"/>
        </a:spcBef>
        <a:spcAft>
          <a:spcPct val="0"/>
        </a:spcAft>
        <a:defRPr sz="4800" b="1" kern="1200" spc="-150">
          <a:solidFill>
            <a:srgbClr val="663291"/>
          </a:solidFill>
          <a:latin typeface="+mj-lt"/>
          <a:ea typeface="ＭＳ Ｐゴシック" panose="020B0600070205080204" pitchFamily="34" charset="-128"/>
          <a:cs typeface="ＭＳ Ｐゴシック" charset="0"/>
        </a:defRPr>
      </a:lvl1pPr>
      <a:lvl2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2pPr>
      <a:lvl3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3pPr>
      <a:lvl4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4pPr>
      <a:lvl5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5pPr>
      <a:lvl6pPr marL="457200" algn="ctr" rtl="0" fontAlgn="base">
        <a:spcBef>
          <a:spcPct val="0"/>
        </a:spcBef>
        <a:spcAft>
          <a:spcPct val="0"/>
        </a:spcAft>
        <a:defRPr sz="4000">
          <a:solidFill>
            <a:srgbClr val="0093D1"/>
          </a:solidFill>
          <a:latin typeface="Century Gothic" charset="0"/>
          <a:ea typeface="ＭＳ Ｐゴシック" charset="-128"/>
        </a:defRPr>
      </a:lvl6pPr>
      <a:lvl7pPr marL="914400" algn="ctr" rtl="0" fontAlgn="base">
        <a:spcBef>
          <a:spcPct val="0"/>
        </a:spcBef>
        <a:spcAft>
          <a:spcPct val="0"/>
        </a:spcAft>
        <a:defRPr sz="4000">
          <a:solidFill>
            <a:srgbClr val="0093D1"/>
          </a:solidFill>
          <a:latin typeface="Century Gothic" charset="0"/>
          <a:ea typeface="ＭＳ Ｐゴシック" charset="-128"/>
        </a:defRPr>
      </a:lvl7pPr>
      <a:lvl8pPr marL="1371600" algn="ctr" rtl="0" fontAlgn="base">
        <a:spcBef>
          <a:spcPct val="0"/>
        </a:spcBef>
        <a:spcAft>
          <a:spcPct val="0"/>
        </a:spcAft>
        <a:defRPr sz="4000">
          <a:solidFill>
            <a:srgbClr val="0093D1"/>
          </a:solidFill>
          <a:latin typeface="Century Gothic" charset="0"/>
          <a:ea typeface="ＭＳ Ｐゴシック" charset="-128"/>
        </a:defRPr>
      </a:lvl8pPr>
      <a:lvl9pPr marL="1828800" algn="ctr" rtl="0" fontAlgn="base">
        <a:spcBef>
          <a:spcPct val="0"/>
        </a:spcBef>
        <a:spcAft>
          <a:spcPct val="0"/>
        </a:spcAft>
        <a:defRPr sz="4000">
          <a:solidFill>
            <a:srgbClr val="0093D1"/>
          </a:solidFill>
          <a:latin typeface="Century Gothic" charset="0"/>
          <a:ea typeface="ＭＳ Ｐゴシック"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ＭＳ Ｐゴシック"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ＭＳ Ｐゴシック"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www.childline.org.uk/" TargetMode="External"/><Relationship Id="rId4" Type="http://schemas.openxmlformats.org/officeDocument/2006/relationships/hyperlink" Target="https://www.brook.org.uk/your-life/pubert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213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58CBF-E632-4741-BA42-06418B224FF4}"/>
              </a:ext>
            </a:extLst>
          </p:cNvPr>
          <p:cNvSpPr>
            <a:spLocks noGrp="1"/>
          </p:cNvSpPr>
          <p:nvPr>
            <p:ph type="title"/>
          </p:nvPr>
        </p:nvSpPr>
        <p:spPr>
          <a:xfrm>
            <a:off x="250825" y="1414771"/>
            <a:ext cx="8713788" cy="4893647"/>
          </a:xfrm>
        </p:spPr>
        <p:txBody>
          <a:bodyPr/>
          <a:lstStyle/>
          <a:p>
            <a:pPr algn="ctr" eaLnBrk="1" hangingPunct="1">
              <a:defRPr/>
            </a:pPr>
            <a:r>
              <a:rPr lang="en-US" sz="7200" b="0" dirty="0">
                <a:latin typeface="Manus" pitchFamily="50" charset="0"/>
                <a:ea typeface="+mj-ea"/>
                <a:cs typeface="Setimo" panose="020B0603020204030204" pitchFamily="34" charset="0"/>
              </a:rPr>
              <a:t>What changes might we experience when we go through puberty? </a:t>
            </a:r>
            <a:br>
              <a:rPr lang="en-US" dirty="0">
                <a:ea typeface="+mj-ea"/>
                <a:cs typeface="+mj-cs"/>
              </a:rPr>
            </a:br>
            <a:br>
              <a:rPr lang="en-US" dirty="0">
                <a:ea typeface="+mj-ea"/>
                <a:cs typeface="+mj-cs"/>
              </a:rPr>
            </a:br>
            <a:endParaRPr lang="en-US" dirty="0">
              <a:ea typeface="+mj-ea"/>
              <a:cs typeface="+mj-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7A835-1EC5-41B5-A056-FB00F6A24E68}"/>
              </a:ext>
            </a:extLst>
          </p:cNvPr>
          <p:cNvSpPr>
            <a:spLocks noGrp="1"/>
          </p:cNvSpPr>
          <p:nvPr>
            <p:ph type="title"/>
          </p:nvPr>
        </p:nvSpPr>
        <p:spPr>
          <a:xfrm>
            <a:off x="4067944" y="2120900"/>
            <a:ext cx="4970462" cy="1657350"/>
          </a:xfrm>
        </p:spPr>
        <p:txBody>
          <a:bodyPr/>
          <a:lstStyle/>
          <a:p>
            <a:pPr>
              <a:defRPr/>
            </a:pPr>
            <a:r>
              <a:rPr lang="en-US" sz="7200" b="0" dirty="0">
                <a:solidFill>
                  <a:srgbClr val="FCE222"/>
                </a:solidFill>
                <a:latin typeface="Manus" pitchFamily="50" charset="0"/>
              </a:rPr>
              <a:t>Changes we might experience</a:t>
            </a:r>
          </a:p>
        </p:txBody>
      </p:sp>
      <p:pic>
        <p:nvPicPr>
          <p:cNvPr id="24578" name="Picture 3" descr="Free Body Outline Cliparts, Download Free Clip Art, Free Clip Art ...">
            <a:extLst>
              <a:ext uri="{FF2B5EF4-FFF2-40B4-BE49-F238E27FC236}">
                <a16:creationId xmlns:a16="http://schemas.microsoft.com/office/drawing/2014/main" id="{D6074829-3F1F-48C2-AF7B-937128E22E9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576" y="1124744"/>
            <a:ext cx="4105275" cy="530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6625" name="Picture 3">
            <a:extLst>
              <a:ext uri="{FF2B5EF4-FFF2-40B4-BE49-F238E27FC236}">
                <a16:creationId xmlns:a16="http://schemas.microsoft.com/office/drawing/2014/main" id="{8F82BFBE-52C5-44EC-B78D-282FBCECDB94}"/>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876256" y="476672"/>
            <a:ext cx="1871612" cy="179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EF72D26-EEBC-40B0-BB8F-FC63BFC857EF}"/>
              </a:ext>
            </a:extLst>
          </p:cNvPr>
          <p:cNvSpPr>
            <a:spLocks noGrp="1"/>
          </p:cNvSpPr>
          <p:nvPr>
            <p:ph type="title"/>
          </p:nvPr>
        </p:nvSpPr>
        <p:spPr/>
        <p:txBody>
          <a:bodyPr/>
          <a:lstStyle/>
          <a:p>
            <a:pPr algn="l">
              <a:defRPr/>
            </a:pPr>
            <a:r>
              <a:rPr lang="en-GB" sz="7200" b="0" dirty="0">
                <a:solidFill>
                  <a:srgbClr val="FCE222"/>
                </a:solidFill>
                <a:latin typeface="Manus" pitchFamily="50" charset="0"/>
              </a:rPr>
              <a:t>For everyone </a:t>
            </a:r>
          </a:p>
        </p:txBody>
      </p:sp>
      <p:sp>
        <p:nvSpPr>
          <p:cNvPr id="26627" name="Content Placeholder 2">
            <a:extLst>
              <a:ext uri="{FF2B5EF4-FFF2-40B4-BE49-F238E27FC236}">
                <a16:creationId xmlns:a16="http://schemas.microsoft.com/office/drawing/2014/main" id="{C274F284-6C05-4909-B23A-5C76A2EAF8E2}"/>
              </a:ext>
            </a:extLst>
          </p:cNvPr>
          <p:cNvSpPr>
            <a:spLocks noGrp="1" noChangeArrowheads="1"/>
          </p:cNvSpPr>
          <p:nvPr>
            <p:ph idx="1"/>
          </p:nvPr>
        </p:nvSpPr>
        <p:spPr>
          <a:xfrm>
            <a:off x="665163" y="1749425"/>
            <a:ext cx="7793037" cy="4400550"/>
          </a:xfrm>
        </p:spPr>
        <p:txBody>
          <a:bodyPr/>
          <a:lstStyle/>
          <a:p>
            <a:r>
              <a:rPr lang="en-GB" altLang="en-US" sz="2400" dirty="0">
                <a:latin typeface="Setimo" panose="020B0603020204030204" pitchFamily="34" charset="0"/>
                <a:cs typeface="Setimo" panose="020B0603020204030204" pitchFamily="34" charset="0"/>
              </a:rPr>
              <a:t>Grow Taller </a:t>
            </a:r>
          </a:p>
          <a:p>
            <a:r>
              <a:rPr lang="en-GB" altLang="en-US" sz="2400" dirty="0">
                <a:latin typeface="Setimo" panose="020B0603020204030204" pitchFamily="34" charset="0"/>
                <a:cs typeface="Setimo" panose="020B0603020204030204" pitchFamily="34" charset="0"/>
              </a:rPr>
              <a:t>You may get spots. </a:t>
            </a:r>
          </a:p>
          <a:p>
            <a:r>
              <a:rPr lang="en-GB" altLang="en-US" sz="2400" dirty="0">
                <a:latin typeface="Setimo" panose="020B0603020204030204" pitchFamily="34" charset="0"/>
                <a:cs typeface="Setimo" panose="020B0603020204030204" pitchFamily="34" charset="0"/>
              </a:rPr>
              <a:t>Get more hair – under your arms, on your legs and genitals, sometimes face and chest too</a:t>
            </a:r>
          </a:p>
          <a:p>
            <a:r>
              <a:rPr lang="en-GB" altLang="en-US" sz="2400" dirty="0">
                <a:latin typeface="Setimo" panose="020B0603020204030204" pitchFamily="34" charset="0"/>
                <a:cs typeface="Setimo" panose="020B0603020204030204" pitchFamily="34" charset="0"/>
              </a:rPr>
              <a:t>Get sweatier, smellier and greasier hair </a:t>
            </a:r>
          </a:p>
          <a:p>
            <a:r>
              <a:rPr lang="en-GB" altLang="en-US" sz="2400" dirty="0">
                <a:latin typeface="Setimo" panose="020B0603020204030204" pitchFamily="34" charset="0"/>
                <a:cs typeface="Setimo" panose="020B0603020204030204" pitchFamily="34" charset="0"/>
              </a:rPr>
              <a:t>The hormones released in puberty can impact our emotions and feelings</a:t>
            </a:r>
          </a:p>
          <a:p>
            <a:r>
              <a:rPr lang="en-GB" altLang="en-US" sz="2400" dirty="0">
                <a:latin typeface="Setimo" panose="020B0603020204030204" pitchFamily="34" charset="0"/>
                <a:cs typeface="Setimo" panose="020B0603020204030204" pitchFamily="34" charset="0"/>
              </a:rPr>
              <a:t>You might start thinking about who you fancy</a:t>
            </a:r>
          </a:p>
          <a:p>
            <a:r>
              <a:rPr lang="en-GB" altLang="en-US" sz="2400" dirty="0">
                <a:latin typeface="Setimo" panose="020B0603020204030204" pitchFamily="34" charset="0"/>
                <a:cs typeface="Setimo" panose="020B0603020204030204" pitchFamily="34" charset="0"/>
              </a:rPr>
              <a:t>You may want more independence and to take some more responsibility for yourself.</a:t>
            </a:r>
          </a:p>
          <a:p>
            <a:endParaRPr lang="en-GB" altLang="en-US" dirty="0">
              <a:latin typeface="Setimo" panose="020B0603020204030204" pitchFamily="34" charset="0"/>
              <a:cs typeface="Setimo" panose="020B0603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EAFB6-0F61-4BC3-814D-072009DB3011}"/>
              </a:ext>
            </a:extLst>
          </p:cNvPr>
          <p:cNvSpPr>
            <a:spLocks noGrp="1"/>
          </p:cNvSpPr>
          <p:nvPr>
            <p:ph type="title"/>
          </p:nvPr>
        </p:nvSpPr>
        <p:spPr>
          <a:xfrm>
            <a:off x="547808" y="549275"/>
            <a:ext cx="7772400" cy="1143000"/>
          </a:xfrm>
        </p:spPr>
        <p:txBody>
          <a:bodyPr/>
          <a:lstStyle/>
          <a:p>
            <a:pPr algn="l">
              <a:defRPr/>
            </a:pPr>
            <a:r>
              <a:rPr lang="en-GB" sz="5400" b="0" dirty="0">
                <a:solidFill>
                  <a:srgbClr val="FCE222"/>
                </a:solidFill>
                <a:latin typeface="Manus" pitchFamily="50" charset="0"/>
              </a:rPr>
              <a:t>Changes if you are a girl, have a vulva</a:t>
            </a:r>
          </a:p>
        </p:txBody>
      </p:sp>
      <p:pic>
        <p:nvPicPr>
          <p:cNvPr id="28674" name="Picture 4">
            <a:extLst>
              <a:ext uri="{FF2B5EF4-FFF2-40B4-BE49-F238E27FC236}">
                <a16:creationId xmlns:a16="http://schemas.microsoft.com/office/drawing/2014/main" id="{247850AC-B604-4D4B-9860-CF66ADD668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89725" y="1412875"/>
            <a:ext cx="2454275"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Content Placeholder 2">
            <a:extLst>
              <a:ext uri="{FF2B5EF4-FFF2-40B4-BE49-F238E27FC236}">
                <a16:creationId xmlns:a16="http://schemas.microsoft.com/office/drawing/2014/main" id="{C5E9E3F3-675E-45F5-A3F9-D1C958FCFEB4}"/>
              </a:ext>
            </a:extLst>
          </p:cNvPr>
          <p:cNvSpPr>
            <a:spLocks noGrp="1" noChangeArrowheads="1"/>
          </p:cNvSpPr>
          <p:nvPr>
            <p:ph idx="1"/>
          </p:nvPr>
        </p:nvSpPr>
        <p:spPr>
          <a:xfrm>
            <a:off x="576263" y="1692275"/>
            <a:ext cx="6372225" cy="4400550"/>
          </a:xfrm>
        </p:spPr>
        <p:txBody>
          <a:bodyPr/>
          <a:lstStyle/>
          <a:p>
            <a:r>
              <a:rPr lang="en-GB" altLang="en-US" sz="2800" dirty="0">
                <a:latin typeface="Setimo" panose="020B0603020204030204" pitchFamily="34" charset="0"/>
                <a:cs typeface="Setimo" panose="020B0603020204030204" pitchFamily="34" charset="0"/>
              </a:rPr>
              <a:t>Your nipples and breasts will get bigger (you might wear a bra).</a:t>
            </a:r>
          </a:p>
          <a:p>
            <a:r>
              <a:rPr lang="en-GB" altLang="en-US" sz="2800" dirty="0">
                <a:latin typeface="Setimo" panose="020B0603020204030204" pitchFamily="34" charset="0"/>
                <a:cs typeface="Setimo" panose="020B0603020204030204" pitchFamily="34" charset="0"/>
              </a:rPr>
              <a:t>Your body shape may grow more curvy and your hips may get wider.</a:t>
            </a:r>
          </a:p>
          <a:p>
            <a:r>
              <a:rPr lang="en-GB" altLang="en-US" sz="2800" dirty="0">
                <a:latin typeface="Setimo" panose="020B0603020204030204" pitchFamily="34" charset="0"/>
                <a:cs typeface="Setimo" panose="020B0603020204030204" pitchFamily="34" charset="0"/>
              </a:rPr>
              <a:t>You might start to get vaginal discharge - clear/milky liquid in your underwear which keeps the vagina healthy.</a:t>
            </a:r>
          </a:p>
          <a:p>
            <a:r>
              <a:rPr lang="en-GB" altLang="en-US" sz="2800" dirty="0">
                <a:latin typeface="Setimo" panose="020B0603020204030204" pitchFamily="34" charset="0"/>
                <a:cs typeface="Setimo" panose="020B0603020204030204" pitchFamily="34" charset="0"/>
              </a:rPr>
              <a:t>Your periods might start.</a:t>
            </a:r>
          </a:p>
          <a:p>
            <a:endParaRPr lang="en-GB" altLang="en-US" dirty="0">
              <a:latin typeface="Setimo" panose="020B0603020204030204" pitchFamily="34" charset="0"/>
              <a:cs typeface="Setimo" panose="020B0603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A528D-8E53-4489-8DD1-EF33FAB6594D}"/>
              </a:ext>
            </a:extLst>
          </p:cNvPr>
          <p:cNvSpPr>
            <a:spLocks noGrp="1"/>
          </p:cNvSpPr>
          <p:nvPr>
            <p:ph type="title"/>
          </p:nvPr>
        </p:nvSpPr>
        <p:spPr>
          <a:xfrm>
            <a:off x="743618" y="571751"/>
            <a:ext cx="7772400" cy="1143000"/>
          </a:xfrm>
        </p:spPr>
        <p:txBody>
          <a:bodyPr/>
          <a:lstStyle/>
          <a:p>
            <a:pPr algn="l">
              <a:defRPr/>
            </a:pPr>
            <a:r>
              <a:rPr lang="en-GB" sz="5400" b="0" dirty="0">
                <a:solidFill>
                  <a:srgbClr val="FCE222"/>
                </a:solidFill>
                <a:latin typeface="Manus"/>
                <a:ea typeface="ＭＳ Ｐゴシック"/>
                <a:cs typeface="Setimo" panose="020B0603020204030204" pitchFamily="34" charset="0"/>
              </a:rPr>
              <a:t>Changes if you are a boy, have a penis</a:t>
            </a:r>
          </a:p>
        </p:txBody>
      </p:sp>
      <p:pic>
        <p:nvPicPr>
          <p:cNvPr id="30722" name="Picture 4">
            <a:extLst>
              <a:ext uri="{FF2B5EF4-FFF2-40B4-BE49-F238E27FC236}">
                <a16:creationId xmlns:a16="http://schemas.microsoft.com/office/drawing/2014/main" id="{4055CFA9-43D7-44D6-957D-FCC791D8917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1867484"/>
            <a:ext cx="2454275"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Content Placeholder 2">
            <a:extLst>
              <a:ext uri="{FF2B5EF4-FFF2-40B4-BE49-F238E27FC236}">
                <a16:creationId xmlns:a16="http://schemas.microsoft.com/office/drawing/2014/main" id="{F1C18F83-9782-4389-8019-B023234B8D82}"/>
              </a:ext>
            </a:extLst>
          </p:cNvPr>
          <p:cNvSpPr>
            <a:spLocks noGrp="1" noChangeArrowheads="1"/>
          </p:cNvSpPr>
          <p:nvPr>
            <p:ph idx="1"/>
          </p:nvPr>
        </p:nvSpPr>
        <p:spPr>
          <a:xfrm>
            <a:off x="576263" y="1716337"/>
            <a:ext cx="6113462" cy="4376488"/>
          </a:xfrm>
        </p:spPr>
        <p:txBody>
          <a:bodyPr/>
          <a:lstStyle/>
          <a:p>
            <a:r>
              <a:rPr lang="en-GB" altLang="en-US" sz="2800" dirty="0">
                <a:latin typeface="Setimo" panose="020B0603020204030204" pitchFamily="34" charset="0"/>
                <a:cs typeface="Setimo" panose="020B0603020204030204" pitchFamily="34" charset="0"/>
              </a:rPr>
              <a:t>Your voice deepens (voice changes). </a:t>
            </a:r>
          </a:p>
          <a:p>
            <a:r>
              <a:rPr lang="en-GB" altLang="en-US" sz="2800" dirty="0">
                <a:latin typeface="Setimo" panose="020B0603020204030204" pitchFamily="34" charset="0"/>
                <a:cs typeface="Setimo" panose="020B0603020204030204" pitchFamily="34" charset="0"/>
              </a:rPr>
              <a:t>Your muscles develop and your chest gets broader.</a:t>
            </a:r>
          </a:p>
          <a:p>
            <a:r>
              <a:rPr lang="en-GB" altLang="en-US" sz="2800" dirty="0">
                <a:latin typeface="Setimo" panose="020B0603020204030204" pitchFamily="34" charset="0"/>
                <a:cs typeface="Setimo" panose="020B0603020204030204" pitchFamily="34" charset="0"/>
              </a:rPr>
              <a:t>Your genitals (penis and testicles) grow larger.</a:t>
            </a:r>
          </a:p>
          <a:p>
            <a:r>
              <a:rPr lang="en-GB" altLang="en-US" sz="2800" dirty="0">
                <a:latin typeface="Setimo" panose="020B0603020204030204" pitchFamily="34" charset="0"/>
                <a:cs typeface="Setimo" panose="020B0603020204030204" pitchFamily="34" charset="0"/>
              </a:rPr>
              <a:t>Your nipples can become sensitive for a short time and may swell.</a:t>
            </a:r>
          </a:p>
          <a:p>
            <a:r>
              <a:rPr lang="en-GB" altLang="en-US" sz="2800" dirty="0">
                <a:latin typeface="Setimo" panose="020B0603020204030204" pitchFamily="34" charset="0"/>
                <a:cs typeface="Setimo" panose="020B0603020204030204" pitchFamily="34" charset="0"/>
              </a:rPr>
              <a:t>You may get erections &amp; wet dreams </a:t>
            </a:r>
          </a:p>
          <a:p>
            <a:endParaRPr lang="en-GB" altLang="en-US" dirty="0">
              <a:latin typeface="Setimo" panose="020B0603020204030204" pitchFamily="34" charset="0"/>
              <a:cs typeface="Setimo" panose="020B0603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F7B45-8A49-4E59-A75F-65C8E118A8B1}"/>
              </a:ext>
            </a:extLst>
          </p:cNvPr>
          <p:cNvSpPr>
            <a:spLocks noGrp="1"/>
          </p:cNvSpPr>
          <p:nvPr>
            <p:ph type="title"/>
          </p:nvPr>
        </p:nvSpPr>
        <p:spPr>
          <a:xfrm>
            <a:off x="250825" y="1599436"/>
            <a:ext cx="8713788" cy="4524315"/>
          </a:xfrm>
        </p:spPr>
        <p:txBody>
          <a:bodyPr/>
          <a:lstStyle/>
          <a:p>
            <a:pPr algn="ctr" eaLnBrk="1" hangingPunct="1">
              <a:defRPr/>
            </a:pPr>
            <a:r>
              <a:rPr lang="en-US" sz="7200" b="0" dirty="0">
                <a:latin typeface="Manus" pitchFamily="50" charset="0"/>
                <a:ea typeface="+mj-ea"/>
                <a:cs typeface="+mj-cs"/>
              </a:rPr>
              <a:t>What is menstruation or a period?</a:t>
            </a:r>
            <a:br>
              <a:rPr lang="en-US" sz="7200" b="0" dirty="0">
                <a:latin typeface="Manus" pitchFamily="50" charset="0"/>
                <a:ea typeface="+mj-ea"/>
                <a:cs typeface="+mj-cs"/>
              </a:rPr>
            </a:br>
            <a:br>
              <a:rPr lang="en-US" sz="7200" b="0" dirty="0">
                <a:latin typeface="Manus" pitchFamily="50" charset="0"/>
                <a:ea typeface="+mj-ea"/>
                <a:cs typeface="+mj-cs"/>
              </a:rPr>
            </a:br>
            <a:endParaRPr lang="en-US" sz="7200" b="0" dirty="0">
              <a:latin typeface="Manus" pitchFamily="50" charset="0"/>
              <a:ea typeface="+mj-ea"/>
              <a:cs typeface="+mj-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48301-E3C9-4619-8762-032EF89C2E04}"/>
              </a:ext>
            </a:extLst>
          </p:cNvPr>
          <p:cNvSpPr>
            <a:spLocks noGrp="1"/>
          </p:cNvSpPr>
          <p:nvPr>
            <p:ph type="title"/>
          </p:nvPr>
        </p:nvSpPr>
        <p:spPr>
          <a:xfrm>
            <a:off x="682625" y="404813"/>
            <a:ext cx="7772400" cy="1143000"/>
          </a:xfrm>
        </p:spPr>
        <p:txBody>
          <a:bodyPr/>
          <a:lstStyle/>
          <a:p>
            <a:pPr algn="l">
              <a:defRPr/>
            </a:pPr>
            <a:r>
              <a:rPr lang="en-GB" sz="7200" b="0" dirty="0">
                <a:solidFill>
                  <a:srgbClr val="FCE222"/>
                </a:solidFill>
                <a:latin typeface="Manus" pitchFamily="50" charset="0"/>
              </a:rPr>
              <a:t>Menstrual Cycle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6503" y="1391372"/>
            <a:ext cx="4730993" cy="4115011"/>
          </a:xfrm>
          <a:prstGeom prst="rect">
            <a:avLst/>
          </a:prstGeom>
        </p:spPr>
      </p:pic>
      <p:sp>
        <p:nvSpPr>
          <p:cNvPr id="5" name="TextBox 7">
            <a:extLst>
              <a:ext uri="{FF2B5EF4-FFF2-40B4-BE49-F238E27FC236}">
                <a16:creationId xmlns:a16="http://schemas.microsoft.com/office/drawing/2014/main" id="{3820FFFF-6FBC-44BC-AE10-5FBC3A3D99E7}"/>
              </a:ext>
            </a:extLst>
          </p:cNvPr>
          <p:cNvSpPr txBox="1">
            <a:spLocks noChangeArrowheads="1"/>
          </p:cNvSpPr>
          <p:nvPr/>
        </p:nvSpPr>
        <p:spPr bwMode="auto">
          <a:xfrm>
            <a:off x="5436096" y="-87997"/>
            <a:ext cx="1800200" cy="19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GB" altLang="en-US" sz="3600" b="1" dirty="0">
                <a:solidFill>
                  <a:srgbClr val="8CC63F"/>
                </a:solidFill>
                <a:latin typeface="Setimo" panose="020B0603020204030204" pitchFamily="34" charset="0"/>
                <a:ea typeface="Calibri" panose="020F0502020204030204" pitchFamily="34" charset="0"/>
                <a:cs typeface="Setimo" panose="020B0603020204030204" pitchFamily="34" charset="0"/>
              </a:rPr>
              <a:t>Period</a:t>
            </a:r>
          </a:p>
        </p:txBody>
      </p:sp>
      <p:sp>
        <p:nvSpPr>
          <p:cNvPr id="6" name="TextBox 7">
            <a:extLst>
              <a:ext uri="{FF2B5EF4-FFF2-40B4-BE49-F238E27FC236}">
                <a16:creationId xmlns:a16="http://schemas.microsoft.com/office/drawing/2014/main" id="{3820FFFF-6FBC-44BC-AE10-5FBC3A3D99E7}"/>
              </a:ext>
            </a:extLst>
          </p:cNvPr>
          <p:cNvSpPr txBox="1">
            <a:spLocks noChangeArrowheads="1"/>
          </p:cNvSpPr>
          <p:nvPr/>
        </p:nvSpPr>
        <p:spPr bwMode="auto">
          <a:xfrm>
            <a:off x="6594153" y="1391372"/>
            <a:ext cx="4895850" cy="263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GB" altLang="en-US" sz="3600" b="1" dirty="0">
                <a:solidFill>
                  <a:srgbClr val="3CB9BF"/>
                </a:solidFill>
                <a:latin typeface="Setimo" panose="020B0603020204030204" pitchFamily="34" charset="0"/>
                <a:ea typeface="Calibri" panose="020F0502020204030204" pitchFamily="34" charset="0"/>
                <a:cs typeface="Setimo" panose="020B0603020204030204" pitchFamily="34" charset="0"/>
              </a:rPr>
              <a:t>New Egg </a:t>
            </a:r>
          </a:p>
          <a:p>
            <a:pPr>
              <a:lnSpc>
                <a:spcPct val="107000"/>
              </a:lnSpc>
              <a:spcBef>
                <a:spcPct val="0"/>
              </a:spcBef>
              <a:spcAft>
                <a:spcPts val="800"/>
              </a:spcAft>
              <a:buFontTx/>
              <a:buNone/>
            </a:pPr>
            <a:r>
              <a:rPr lang="en-GB" altLang="en-US" sz="3600" b="1" dirty="0">
                <a:solidFill>
                  <a:srgbClr val="3CB9BF"/>
                </a:solidFill>
                <a:latin typeface="Setimo" panose="020B0603020204030204" pitchFamily="34" charset="0"/>
                <a:ea typeface="Calibri" panose="020F0502020204030204" pitchFamily="34" charset="0"/>
                <a:cs typeface="Setimo" panose="020B0603020204030204" pitchFamily="34" charset="0"/>
              </a:rPr>
              <a:t>Matures</a:t>
            </a:r>
          </a:p>
        </p:txBody>
      </p:sp>
      <p:sp>
        <p:nvSpPr>
          <p:cNvPr id="7" name="TextBox 7">
            <a:extLst>
              <a:ext uri="{FF2B5EF4-FFF2-40B4-BE49-F238E27FC236}">
                <a16:creationId xmlns:a16="http://schemas.microsoft.com/office/drawing/2014/main" id="{3820FFFF-6FBC-44BC-AE10-5FBC3A3D99E7}"/>
              </a:ext>
            </a:extLst>
          </p:cNvPr>
          <p:cNvSpPr txBox="1">
            <a:spLocks noChangeArrowheads="1"/>
          </p:cNvSpPr>
          <p:nvPr/>
        </p:nvSpPr>
        <p:spPr bwMode="auto">
          <a:xfrm>
            <a:off x="4932040" y="3861048"/>
            <a:ext cx="2448272" cy="19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GB" altLang="en-US" sz="3600" b="1" dirty="0">
                <a:solidFill>
                  <a:srgbClr val="E44498"/>
                </a:solidFill>
                <a:latin typeface="Setimo" panose="020B0603020204030204" pitchFamily="34" charset="0"/>
                <a:ea typeface="Calibri" panose="020F0502020204030204" pitchFamily="34" charset="0"/>
                <a:cs typeface="Setimo" panose="020B0603020204030204" pitchFamily="34" charset="0"/>
              </a:rPr>
              <a:t>Ovulation</a:t>
            </a:r>
          </a:p>
        </p:txBody>
      </p:sp>
      <p:sp>
        <p:nvSpPr>
          <p:cNvPr id="8" name="TextBox 7">
            <a:extLst>
              <a:ext uri="{FF2B5EF4-FFF2-40B4-BE49-F238E27FC236}">
                <a16:creationId xmlns:a16="http://schemas.microsoft.com/office/drawing/2014/main" id="{3820FFFF-6FBC-44BC-AE10-5FBC3A3D99E7}"/>
              </a:ext>
            </a:extLst>
          </p:cNvPr>
          <p:cNvSpPr txBox="1">
            <a:spLocks noChangeArrowheads="1"/>
          </p:cNvSpPr>
          <p:nvPr/>
        </p:nvSpPr>
        <p:spPr bwMode="auto">
          <a:xfrm>
            <a:off x="410767" y="1493964"/>
            <a:ext cx="2485938" cy="25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GB" altLang="en-US" sz="3600" b="1" dirty="0">
                <a:solidFill>
                  <a:srgbClr val="3CB9BF"/>
                </a:solidFill>
                <a:latin typeface="Setimo" panose="020B0603020204030204" pitchFamily="34" charset="0"/>
                <a:ea typeface="Calibri" panose="020F0502020204030204" pitchFamily="34" charset="0"/>
                <a:cs typeface="Setimo" panose="020B0603020204030204" pitchFamily="34" charset="0"/>
              </a:rPr>
              <a:t>Post Ovulation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40DCD-8E52-41D2-8A27-1104C18FD22A}"/>
              </a:ext>
            </a:extLst>
          </p:cNvPr>
          <p:cNvSpPr>
            <a:spLocks noGrp="1"/>
          </p:cNvSpPr>
          <p:nvPr>
            <p:ph type="title"/>
          </p:nvPr>
        </p:nvSpPr>
        <p:spPr>
          <a:xfrm>
            <a:off x="-16405" y="2132856"/>
            <a:ext cx="9144001" cy="4524315"/>
          </a:xfrm>
        </p:spPr>
        <p:txBody>
          <a:bodyPr/>
          <a:lstStyle/>
          <a:p>
            <a:pPr algn="ctr" eaLnBrk="1" hangingPunct="1">
              <a:defRPr/>
            </a:pPr>
            <a:r>
              <a:rPr lang="en-US" sz="7200" b="0" dirty="0">
                <a:latin typeface="Manus" pitchFamily="50" charset="0"/>
                <a:ea typeface="+mj-ea"/>
                <a:cs typeface="+mj-cs"/>
              </a:rPr>
              <a:t>Puberty Quiz 	</a:t>
            </a:r>
            <a:br>
              <a:rPr lang="en-US" sz="7200" b="0" dirty="0">
                <a:latin typeface="Manus" pitchFamily="50" charset="0"/>
                <a:ea typeface="+mj-ea"/>
                <a:cs typeface="+mj-cs"/>
              </a:rPr>
            </a:br>
            <a:br>
              <a:rPr lang="en-US" sz="7200" b="0" dirty="0">
                <a:latin typeface="Manus" pitchFamily="50" charset="0"/>
                <a:ea typeface="+mj-ea"/>
                <a:cs typeface="+mj-cs"/>
              </a:rPr>
            </a:br>
            <a:br>
              <a:rPr lang="en-US" sz="7200" b="0" dirty="0">
                <a:latin typeface="Manus" pitchFamily="50" charset="0"/>
                <a:ea typeface="+mj-ea"/>
                <a:cs typeface="+mj-cs"/>
              </a:rPr>
            </a:br>
            <a:endParaRPr lang="en-US" sz="7200" b="0" dirty="0">
              <a:latin typeface="Manus" pitchFamily="50" charset="0"/>
              <a:ea typeface="+mj-ea"/>
              <a:cs typeface="+mj-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a:extLst>
              <a:ext uri="{FF2B5EF4-FFF2-40B4-BE49-F238E27FC236}">
                <a16:creationId xmlns:a16="http://schemas.microsoft.com/office/drawing/2014/main" id="{3820FFFF-6FBC-44BC-AE10-5FBC3A3D99E7}"/>
              </a:ext>
            </a:extLst>
          </p:cNvPr>
          <p:cNvSpPr txBox="1">
            <a:spLocks noChangeArrowheads="1"/>
          </p:cNvSpPr>
          <p:nvPr/>
        </p:nvSpPr>
        <p:spPr bwMode="auto">
          <a:xfrm>
            <a:off x="684213" y="2022475"/>
            <a:ext cx="4895850" cy="2339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GB" altLang="en-US" sz="6000" b="1" dirty="0">
                <a:solidFill>
                  <a:srgbClr val="00A2B3"/>
                </a:solidFill>
                <a:latin typeface="Setimo" panose="020B0603020204030204" pitchFamily="34" charset="0"/>
                <a:ea typeface="Calibri" panose="020F0502020204030204" pitchFamily="34" charset="0"/>
                <a:cs typeface="Setimo" panose="020B0603020204030204" pitchFamily="34" charset="0"/>
              </a:rPr>
              <a:t>FALSE</a:t>
            </a:r>
          </a:p>
        </p:txBody>
      </p:sp>
      <p:sp>
        <p:nvSpPr>
          <p:cNvPr id="55299" name="Rectangle 5">
            <a:extLst>
              <a:ext uri="{FF2B5EF4-FFF2-40B4-BE49-F238E27FC236}">
                <a16:creationId xmlns:a16="http://schemas.microsoft.com/office/drawing/2014/main" id="{6C22E8F8-6CB7-4DF2-B360-E18810D22364}"/>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en-GB" altLang="en-US" b="1" dirty="0">
                <a:solidFill>
                  <a:srgbClr val="663291"/>
                </a:solidFill>
                <a:latin typeface="+mj-lt"/>
                <a:cs typeface="Arial" panose="020B0604020202020204" pitchFamily="34" charset="0"/>
              </a:rPr>
              <a:t> </a:t>
            </a:r>
            <a:endParaRPr lang="en-US" altLang="en-US" b="1" dirty="0">
              <a:solidFill>
                <a:srgbClr val="663291"/>
              </a:solidFill>
              <a:latin typeface="+mj-lt"/>
              <a:cs typeface="Arial" panose="020B0604020202020204" pitchFamily="34" charset="0"/>
            </a:endParaRPr>
          </a:p>
        </p:txBody>
      </p:sp>
      <p:sp>
        <p:nvSpPr>
          <p:cNvPr id="40963" name="TextBox 1">
            <a:extLst>
              <a:ext uri="{FF2B5EF4-FFF2-40B4-BE49-F238E27FC236}">
                <a16:creationId xmlns:a16="http://schemas.microsoft.com/office/drawing/2014/main" id="{A2C7ACC2-7910-4DD3-98DD-5C2AECDBA2A1}"/>
              </a:ext>
            </a:extLst>
          </p:cNvPr>
          <p:cNvSpPr txBox="1">
            <a:spLocks noChangeArrowheads="1"/>
          </p:cNvSpPr>
          <p:nvPr/>
        </p:nvSpPr>
        <p:spPr bwMode="auto">
          <a:xfrm>
            <a:off x="676275" y="395288"/>
            <a:ext cx="86328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en-GB" altLang="en-US" sz="7200" dirty="0">
                <a:solidFill>
                  <a:srgbClr val="FCE222"/>
                </a:solidFill>
                <a:latin typeface="Manus" pitchFamily="50" charset="0"/>
              </a:rPr>
              <a:t>1. Puberty is the same for everyone</a:t>
            </a:r>
          </a:p>
        </p:txBody>
      </p:sp>
      <p:pic>
        <p:nvPicPr>
          <p:cNvPr id="40964" name="Picture 1">
            <a:extLst>
              <a:ext uri="{FF2B5EF4-FFF2-40B4-BE49-F238E27FC236}">
                <a16:creationId xmlns:a16="http://schemas.microsoft.com/office/drawing/2014/main" id="{EA1ECD9F-8439-4902-93DB-3CE76FFEF2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a:extLst>
              <a:ext uri="{FF2B5EF4-FFF2-40B4-BE49-F238E27FC236}">
                <a16:creationId xmlns:a16="http://schemas.microsoft.com/office/drawing/2014/main" id="{C7B77373-3C6F-47DB-9847-FDF767FB55DA}"/>
              </a:ext>
            </a:extLst>
          </p:cNvPr>
          <p:cNvSpPr txBox="1">
            <a:spLocks noChangeArrowheads="1"/>
          </p:cNvSpPr>
          <p:nvPr/>
        </p:nvSpPr>
        <p:spPr bwMode="auto">
          <a:xfrm>
            <a:off x="684213" y="2054559"/>
            <a:ext cx="4895850" cy="2339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solidFill>
                <a:srgbClr val="00A2B3"/>
              </a:solidFill>
              <a:latin typeface="Setimo" panose="020B0603020204030204" pitchFamily="34" charset="0"/>
              <a:ea typeface="Calibri" panose="020F0502020204030204" pitchFamily="34" charset="0"/>
              <a:cs typeface="Setimo" panose="020B0603020204030204" pitchFamily="34" charset="0"/>
            </a:endParaRPr>
          </a:p>
          <a:p>
            <a:pPr>
              <a:lnSpc>
                <a:spcPct val="107000"/>
              </a:lnSpc>
              <a:spcBef>
                <a:spcPct val="0"/>
              </a:spcBef>
              <a:spcAft>
                <a:spcPts val="800"/>
              </a:spcAft>
              <a:buFontTx/>
              <a:buNone/>
            </a:pPr>
            <a:endParaRPr lang="en-GB" altLang="en-US" dirty="0">
              <a:solidFill>
                <a:srgbClr val="00A2B3"/>
              </a:solidFill>
              <a:latin typeface="Setimo" panose="020B0603020204030204" pitchFamily="34" charset="0"/>
              <a:ea typeface="Calibri" panose="020F0502020204030204" pitchFamily="34" charset="0"/>
              <a:cs typeface="Setimo" panose="020B0603020204030204" pitchFamily="34" charset="0"/>
            </a:endParaRPr>
          </a:p>
          <a:p>
            <a:pPr>
              <a:lnSpc>
                <a:spcPct val="107000"/>
              </a:lnSpc>
              <a:spcBef>
                <a:spcPct val="0"/>
              </a:spcBef>
              <a:spcAft>
                <a:spcPts val="800"/>
              </a:spcAft>
              <a:buFontTx/>
              <a:buNone/>
            </a:pPr>
            <a:r>
              <a:rPr lang="en-GB" altLang="en-US" sz="6000" b="1" dirty="0">
                <a:solidFill>
                  <a:srgbClr val="00A2B3"/>
                </a:solidFill>
                <a:latin typeface="Setimo" panose="020B0603020204030204" pitchFamily="34" charset="0"/>
                <a:ea typeface="Calibri" panose="020F0502020204030204" pitchFamily="34" charset="0"/>
                <a:cs typeface="Setimo" panose="020B0603020204030204" pitchFamily="34" charset="0"/>
              </a:rPr>
              <a:t>FALSE</a:t>
            </a:r>
          </a:p>
        </p:txBody>
      </p:sp>
      <p:sp>
        <p:nvSpPr>
          <p:cNvPr id="55299" name="Rectangle 5">
            <a:extLst>
              <a:ext uri="{FF2B5EF4-FFF2-40B4-BE49-F238E27FC236}">
                <a16:creationId xmlns:a16="http://schemas.microsoft.com/office/drawing/2014/main" id="{74B2F751-4694-4746-B55E-9CB39E7C117D}"/>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en-GB" altLang="en-US" b="1" dirty="0">
                <a:solidFill>
                  <a:srgbClr val="663291"/>
                </a:solidFill>
                <a:latin typeface="+mj-lt"/>
                <a:cs typeface="Arial" panose="020B0604020202020204" pitchFamily="34" charset="0"/>
              </a:rPr>
              <a:t> </a:t>
            </a:r>
            <a:endParaRPr lang="en-US" altLang="en-US" b="1" dirty="0">
              <a:solidFill>
                <a:srgbClr val="663291"/>
              </a:solidFill>
              <a:latin typeface="+mj-lt"/>
              <a:cs typeface="Arial" panose="020B0604020202020204" pitchFamily="34" charset="0"/>
            </a:endParaRPr>
          </a:p>
        </p:txBody>
      </p:sp>
      <p:sp>
        <p:nvSpPr>
          <p:cNvPr id="43011" name="TextBox 1">
            <a:extLst>
              <a:ext uri="{FF2B5EF4-FFF2-40B4-BE49-F238E27FC236}">
                <a16:creationId xmlns:a16="http://schemas.microsoft.com/office/drawing/2014/main" id="{AA2F6FF5-2CE4-41C3-A273-481F2E60855F}"/>
              </a:ext>
            </a:extLst>
          </p:cNvPr>
          <p:cNvSpPr txBox="1">
            <a:spLocks noChangeArrowheads="1"/>
          </p:cNvSpPr>
          <p:nvPr/>
        </p:nvSpPr>
        <p:spPr bwMode="auto">
          <a:xfrm>
            <a:off x="676275" y="395288"/>
            <a:ext cx="86328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en-GB" altLang="en-US" sz="6600" dirty="0">
                <a:solidFill>
                  <a:srgbClr val="FCE222"/>
                </a:solidFill>
                <a:latin typeface="Manus" pitchFamily="50" charset="0"/>
              </a:rPr>
              <a:t>2. Puberty starts for everyone when they are 21 years old </a:t>
            </a:r>
          </a:p>
        </p:txBody>
      </p:sp>
      <p:pic>
        <p:nvPicPr>
          <p:cNvPr id="43012" name="Picture 1">
            <a:extLst>
              <a:ext uri="{FF2B5EF4-FFF2-40B4-BE49-F238E27FC236}">
                <a16:creationId xmlns:a16="http://schemas.microsoft.com/office/drawing/2014/main" id="{3CC913A7-BA8A-4465-B2A3-761EB9F40B4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defRPr/>
            </a:pPr>
            <a:r>
              <a:rPr lang="en-GB" sz="7200" b="0" dirty="0">
                <a:solidFill>
                  <a:srgbClr val="FCE222"/>
                </a:solidFill>
                <a:latin typeface="Manus" pitchFamily="50" charset="0"/>
              </a:rPr>
              <a:t>What is Brook? </a:t>
            </a:r>
          </a:p>
        </p:txBody>
      </p:sp>
      <p:pic>
        <p:nvPicPr>
          <p:cNvPr id="5123" name="Content Placeholder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011863" y="1989138"/>
            <a:ext cx="2844800" cy="2819400"/>
          </a:xfrm>
        </p:spPr>
      </p:pic>
      <p:sp>
        <p:nvSpPr>
          <p:cNvPr id="5124" name="Rectangle 5"/>
          <p:cNvSpPr>
            <a:spLocks noChangeArrowheads="1"/>
          </p:cNvSpPr>
          <p:nvPr/>
        </p:nvSpPr>
        <p:spPr bwMode="auto">
          <a:xfrm>
            <a:off x="827088" y="1752600"/>
            <a:ext cx="45720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sz="3200" dirty="0">
                <a:latin typeface="Setimo" panose="020B0603020204030204" pitchFamily="34" charset="0"/>
                <a:cs typeface="Setimo" panose="020B0603020204030204" pitchFamily="34" charset="0"/>
              </a:rPr>
              <a:t>Brook supports young people to have healthy lives. We provide help for young people with problems and questions about their bodies and relationships. </a:t>
            </a:r>
          </a:p>
        </p:txBody>
      </p:sp>
    </p:spTree>
    <p:extLst>
      <p:ext uri="{BB962C8B-B14F-4D97-AF65-F5344CB8AC3E}">
        <p14:creationId xmlns:p14="http://schemas.microsoft.com/office/powerpoint/2010/main" val="1474968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a:extLst>
              <a:ext uri="{FF2B5EF4-FFF2-40B4-BE49-F238E27FC236}">
                <a16:creationId xmlns:a16="http://schemas.microsoft.com/office/drawing/2014/main" id="{B238E177-288F-4073-B9FC-ADE8F5288CA0}"/>
              </a:ext>
            </a:extLst>
          </p:cNvPr>
          <p:cNvSpPr txBox="1">
            <a:spLocks noChangeArrowheads="1"/>
          </p:cNvSpPr>
          <p:nvPr/>
        </p:nvSpPr>
        <p:spPr bwMode="auto">
          <a:xfrm>
            <a:off x="684213" y="2022475"/>
            <a:ext cx="48958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GB" altLang="en-US" sz="6000" b="1" dirty="0">
                <a:solidFill>
                  <a:srgbClr val="00A2B3"/>
                </a:solidFill>
                <a:ea typeface="Calibri" panose="020F0502020204030204" pitchFamily="34" charset="0"/>
                <a:cs typeface="Times New Roman" panose="02020603050405020304" pitchFamily="18" charset="0"/>
              </a:rPr>
              <a:t>TRUE</a:t>
            </a:r>
          </a:p>
        </p:txBody>
      </p:sp>
      <p:sp>
        <p:nvSpPr>
          <p:cNvPr id="55299" name="Rectangle 5">
            <a:extLst>
              <a:ext uri="{FF2B5EF4-FFF2-40B4-BE49-F238E27FC236}">
                <a16:creationId xmlns:a16="http://schemas.microsoft.com/office/drawing/2014/main" id="{B333CA4C-60DD-4EC0-8484-7D353DE9E63F}"/>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en-GB" altLang="en-US" b="1" dirty="0">
                <a:solidFill>
                  <a:srgbClr val="663291"/>
                </a:solidFill>
                <a:latin typeface="+mj-lt"/>
                <a:cs typeface="Arial" panose="020B0604020202020204" pitchFamily="34" charset="0"/>
              </a:rPr>
              <a:t> </a:t>
            </a:r>
            <a:endParaRPr lang="en-US" altLang="en-US" b="1" dirty="0">
              <a:solidFill>
                <a:srgbClr val="663291"/>
              </a:solidFill>
              <a:latin typeface="+mj-lt"/>
              <a:cs typeface="Arial" panose="020B0604020202020204" pitchFamily="34" charset="0"/>
            </a:endParaRPr>
          </a:p>
        </p:txBody>
      </p:sp>
      <p:sp>
        <p:nvSpPr>
          <p:cNvPr id="45059" name="TextBox 1">
            <a:extLst>
              <a:ext uri="{FF2B5EF4-FFF2-40B4-BE49-F238E27FC236}">
                <a16:creationId xmlns:a16="http://schemas.microsoft.com/office/drawing/2014/main" id="{A006D2E9-E17C-4A95-A9EF-4A22370B61F6}"/>
              </a:ext>
            </a:extLst>
          </p:cNvPr>
          <p:cNvSpPr txBox="1">
            <a:spLocks noChangeArrowheads="1"/>
          </p:cNvSpPr>
          <p:nvPr/>
        </p:nvSpPr>
        <p:spPr bwMode="auto">
          <a:xfrm>
            <a:off x="676275" y="395288"/>
            <a:ext cx="86328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en-GB" altLang="en-US" sz="6000" dirty="0">
                <a:solidFill>
                  <a:srgbClr val="FCE222"/>
                </a:solidFill>
                <a:latin typeface="Manus" pitchFamily="50" charset="0"/>
                <a:cs typeface="Setimo" panose="020B0603020204030204" pitchFamily="34" charset="0"/>
              </a:rPr>
              <a:t>3. It’s important to learn about these changes, even though it can feel awkward</a:t>
            </a:r>
          </a:p>
        </p:txBody>
      </p:sp>
      <p:pic>
        <p:nvPicPr>
          <p:cNvPr id="45060" name="Picture 1">
            <a:extLst>
              <a:ext uri="{FF2B5EF4-FFF2-40B4-BE49-F238E27FC236}">
                <a16:creationId xmlns:a16="http://schemas.microsoft.com/office/drawing/2014/main" id="{B96F10F2-11C6-4FEF-8F27-E3EC190816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a:extLst>
              <a:ext uri="{FF2B5EF4-FFF2-40B4-BE49-F238E27FC236}">
                <a16:creationId xmlns:a16="http://schemas.microsoft.com/office/drawing/2014/main" id="{5BBF5A0B-ED2A-4F03-A8E6-879D773003D2}"/>
              </a:ext>
            </a:extLst>
          </p:cNvPr>
          <p:cNvSpPr txBox="1">
            <a:spLocks noChangeArrowheads="1"/>
          </p:cNvSpPr>
          <p:nvPr/>
        </p:nvSpPr>
        <p:spPr bwMode="auto">
          <a:xfrm>
            <a:off x="684213" y="2054559"/>
            <a:ext cx="48958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solidFill>
                <a:srgbClr val="00A2B3"/>
              </a:solidFill>
              <a:latin typeface="Setimo" panose="020B0603020204030204" pitchFamily="34" charset="0"/>
              <a:ea typeface="Calibri" panose="020F0502020204030204" pitchFamily="34" charset="0"/>
              <a:cs typeface="Setimo" panose="020B0603020204030204" pitchFamily="34" charset="0"/>
            </a:endParaRPr>
          </a:p>
          <a:p>
            <a:pPr>
              <a:lnSpc>
                <a:spcPct val="107000"/>
              </a:lnSpc>
              <a:spcBef>
                <a:spcPct val="0"/>
              </a:spcBef>
              <a:spcAft>
                <a:spcPts val="800"/>
              </a:spcAft>
              <a:buFontTx/>
              <a:buNone/>
            </a:pPr>
            <a:endParaRPr lang="en-GB" altLang="en-US" dirty="0">
              <a:solidFill>
                <a:srgbClr val="00A2B3"/>
              </a:solidFill>
              <a:latin typeface="Setimo" panose="020B0603020204030204" pitchFamily="34" charset="0"/>
              <a:ea typeface="Calibri" panose="020F0502020204030204" pitchFamily="34" charset="0"/>
              <a:cs typeface="Setimo" panose="020B0603020204030204" pitchFamily="34" charset="0"/>
            </a:endParaRPr>
          </a:p>
          <a:p>
            <a:pPr>
              <a:lnSpc>
                <a:spcPct val="107000"/>
              </a:lnSpc>
              <a:spcBef>
                <a:spcPct val="0"/>
              </a:spcBef>
              <a:spcAft>
                <a:spcPts val="800"/>
              </a:spcAft>
              <a:buFontTx/>
              <a:buNone/>
            </a:pPr>
            <a:r>
              <a:rPr lang="en-GB" altLang="en-US" sz="6000" b="1" dirty="0">
                <a:solidFill>
                  <a:srgbClr val="00A2B3"/>
                </a:solidFill>
                <a:latin typeface="Setimo" panose="020B0603020204030204" pitchFamily="34" charset="0"/>
                <a:ea typeface="Calibri" panose="020F0502020204030204" pitchFamily="34" charset="0"/>
                <a:cs typeface="Setimo" panose="020B0603020204030204" pitchFamily="34" charset="0"/>
              </a:rPr>
              <a:t>TRUE</a:t>
            </a:r>
          </a:p>
        </p:txBody>
      </p:sp>
      <p:sp>
        <p:nvSpPr>
          <p:cNvPr id="55299" name="Rectangle 5">
            <a:extLst>
              <a:ext uri="{FF2B5EF4-FFF2-40B4-BE49-F238E27FC236}">
                <a16:creationId xmlns:a16="http://schemas.microsoft.com/office/drawing/2014/main" id="{F5CD43D0-EFF7-4DB1-A5E4-197386650E40}"/>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en-GB" altLang="en-US" b="1" dirty="0">
                <a:solidFill>
                  <a:srgbClr val="663291"/>
                </a:solidFill>
                <a:latin typeface="+mj-lt"/>
                <a:cs typeface="Arial" panose="020B0604020202020204" pitchFamily="34" charset="0"/>
              </a:rPr>
              <a:t> </a:t>
            </a:r>
            <a:endParaRPr lang="en-US" altLang="en-US" b="1" dirty="0">
              <a:solidFill>
                <a:srgbClr val="663291"/>
              </a:solidFill>
              <a:latin typeface="+mj-lt"/>
              <a:cs typeface="Arial" panose="020B0604020202020204" pitchFamily="34" charset="0"/>
            </a:endParaRPr>
          </a:p>
        </p:txBody>
      </p:sp>
      <p:sp>
        <p:nvSpPr>
          <p:cNvPr id="47107" name="TextBox 1">
            <a:extLst>
              <a:ext uri="{FF2B5EF4-FFF2-40B4-BE49-F238E27FC236}">
                <a16:creationId xmlns:a16="http://schemas.microsoft.com/office/drawing/2014/main" id="{B5C4627C-97C6-411E-A4A1-ABDF0F1C6275}"/>
              </a:ext>
            </a:extLst>
          </p:cNvPr>
          <p:cNvSpPr txBox="1">
            <a:spLocks noChangeArrowheads="1"/>
          </p:cNvSpPr>
          <p:nvPr/>
        </p:nvSpPr>
        <p:spPr bwMode="auto">
          <a:xfrm>
            <a:off x="684213" y="404664"/>
            <a:ext cx="86328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en-GB" altLang="en-US" sz="6600" dirty="0">
                <a:solidFill>
                  <a:srgbClr val="FCE222"/>
                </a:solidFill>
                <a:latin typeface="Manus" pitchFamily="50" charset="0"/>
              </a:rPr>
              <a:t>4. It’s important to wash more often once we reach puberty </a:t>
            </a:r>
          </a:p>
        </p:txBody>
      </p:sp>
      <p:pic>
        <p:nvPicPr>
          <p:cNvPr id="47108" name="Picture 1">
            <a:extLst>
              <a:ext uri="{FF2B5EF4-FFF2-40B4-BE49-F238E27FC236}">
                <a16:creationId xmlns:a16="http://schemas.microsoft.com/office/drawing/2014/main" id="{94BA5923-78A7-41FE-A24F-F9C84847552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a:extLst>
              <a:ext uri="{FF2B5EF4-FFF2-40B4-BE49-F238E27FC236}">
                <a16:creationId xmlns:a16="http://schemas.microsoft.com/office/drawing/2014/main" id="{22E25E13-C126-4214-A49B-6C9081D64883}"/>
              </a:ext>
            </a:extLst>
          </p:cNvPr>
          <p:cNvSpPr txBox="1">
            <a:spLocks noChangeArrowheads="1"/>
          </p:cNvSpPr>
          <p:nvPr/>
        </p:nvSpPr>
        <p:spPr bwMode="auto">
          <a:xfrm>
            <a:off x="676275" y="1973262"/>
            <a:ext cx="48958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solidFill>
                <a:srgbClr val="00A2B3"/>
              </a:solidFill>
              <a:latin typeface="Setimo" panose="020B0603020204030204" pitchFamily="34" charset="0"/>
              <a:ea typeface="Calibri" panose="020F0502020204030204" pitchFamily="34" charset="0"/>
              <a:cs typeface="Setimo" panose="020B0603020204030204" pitchFamily="34" charset="0"/>
            </a:endParaRPr>
          </a:p>
          <a:p>
            <a:pPr>
              <a:lnSpc>
                <a:spcPct val="107000"/>
              </a:lnSpc>
              <a:spcBef>
                <a:spcPct val="0"/>
              </a:spcBef>
              <a:spcAft>
                <a:spcPts val="800"/>
              </a:spcAft>
              <a:buFontTx/>
              <a:buNone/>
            </a:pPr>
            <a:endParaRPr lang="en-GB" altLang="en-US" dirty="0">
              <a:solidFill>
                <a:srgbClr val="00A2B3"/>
              </a:solidFill>
              <a:latin typeface="Setimo" panose="020B0603020204030204" pitchFamily="34" charset="0"/>
              <a:ea typeface="Calibri" panose="020F0502020204030204" pitchFamily="34" charset="0"/>
              <a:cs typeface="Setimo" panose="020B0603020204030204" pitchFamily="34" charset="0"/>
            </a:endParaRPr>
          </a:p>
          <a:p>
            <a:pPr>
              <a:lnSpc>
                <a:spcPct val="107000"/>
              </a:lnSpc>
              <a:spcBef>
                <a:spcPct val="0"/>
              </a:spcBef>
              <a:spcAft>
                <a:spcPts val="800"/>
              </a:spcAft>
              <a:buFontTx/>
              <a:buNone/>
            </a:pPr>
            <a:r>
              <a:rPr lang="en-GB" altLang="en-US" sz="6000" b="1" dirty="0">
                <a:solidFill>
                  <a:srgbClr val="00A2B3"/>
                </a:solidFill>
                <a:latin typeface="Setimo" panose="020B0603020204030204" pitchFamily="34" charset="0"/>
                <a:ea typeface="Calibri" panose="020F0502020204030204" pitchFamily="34" charset="0"/>
                <a:cs typeface="Setimo" panose="020B0603020204030204" pitchFamily="34" charset="0"/>
              </a:rPr>
              <a:t>FALSE</a:t>
            </a:r>
          </a:p>
        </p:txBody>
      </p:sp>
      <p:sp>
        <p:nvSpPr>
          <p:cNvPr id="55299" name="Rectangle 5">
            <a:extLst>
              <a:ext uri="{FF2B5EF4-FFF2-40B4-BE49-F238E27FC236}">
                <a16:creationId xmlns:a16="http://schemas.microsoft.com/office/drawing/2014/main" id="{469678B1-710B-45DF-8F46-B8629CAA596B}"/>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en-GB" altLang="en-US" b="1" dirty="0">
                <a:solidFill>
                  <a:srgbClr val="663291"/>
                </a:solidFill>
                <a:latin typeface="+mj-lt"/>
                <a:cs typeface="Arial" panose="020B0604020202020204" pitchFamily="34" charset="0"/>
              </a:rPr>
              <a:t> </a:t>
            </a:r>
            <a:endParaRPr lang="en-US" altLang="en-US" b="1" dirty="0">
              <a:solidFill>
                <a:srgbClr val="663291"/>
              </a:solidFill>
              <a:latin typeface="+mj-lt"/>
              <a:cs typeface="Arial" panose="020B0604020202020204" pitchFamily="34" charset="0"/>
            </a:endParaRPr>
          </a:p>
        </p:txBody>
      </p:sp>
      <p:sp>
        <p:nvSpPr>
          <p:cNvPr id="49155" name="TextBox 1">
            <a:extLst>
              <a:ext uri="{FF2B5EF4-FFF2-40B4-BE49-F238E27FC236}">
                <a16:creationId xmlns:a16="http://schemas.microsoft.com/office/drawing/2014/main" id="{045A0D09-59A9-4BE9-850A-D242517C14A8}"/>
              </a:ext>
            </a:extLst>
          </p:cNvPr>
          <p:cNvSpPr txBox="1">
            <a:spLocks noChangeArrowheads="1"/>
          </p:cNvSpPr>
          <p:nvPr/>
        </p:nvSpPr>
        <p:spPr bwMode="auto">
          <a:xfrm>
            <a:off x="676275" y="395288"/>
            <a:ext cx="86328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en-GB" altLang="en-US" sz="7200" dirty="0">
                <a:solidFill>
                  <a:srgbClr val="FCE222"/>
                </a:solidFill>
                <a:latin typeface="Manus" pitchFamily="50" charset="0"/>
              </a:rPr>
              <a:t>5. Everyone will get lots of spots during puberty </a:t>
            </a:r>
          </a:p>
        </p:txBody>
      </p:sp>
      <p:pic>
        <p:nvPicPr>
          <p:cNvPr id="49156" name="Picture 1">
            <a:extLst>
              <a:ext uri="{FF2B5EF4-FFF2-40B4-BE49-F238E27FC236}">
                <a16:creationId xmlns:a16="http://schemas.microsoft.com/office/drawing/2014/main" id="{9BFB4438-3A15-4B6B-8C79-7355FABDE17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a:extLst>
              <a:ext uri="{FF2B5EF4-FFF2-40B4-BE49-F238E27FC236}">
                <a16:creationId xmlns:a16="http://schemas.microsoft.com/office/drawing/2014/main" id="{0CD3C56A-A164-4463-A234-BD1B58AC66D2}"/>
              </a:ext>
            </a:extLst>
          </p:cNvPr>
          <p:cNvSpPr txBox="1">
            <a:spLocks noChangeArrowheads="1"/>
          </p:cNvSpPr>
          <p:nvPr/>
        </p:nvSpPr>
        <p:spPr bwMode="auto">
          <a:xfrm>
            <a:off x="971550" y="2956259"/>
            <a:ext cx="48958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GB" altLang="en-US" sz="6000" b="1" dirty="0">
                <a:solidFill>
                  <a:srgbClr val="00A2B3"/>
                </a:solidFill>
                <a:ea typeface="Calibri" panose="020F0502020204030204" pitchFamily="34" charset="0"/>
                <a:cs typeface="Times New Roman" panose="02020603050405020304" pitchFamily="18" charset="0"/>
              </a:rPr>
              <a:t>TRUE</a:t>
            </a:r>
            <a:r>
              <a:rPr lang="en-GB" altLang="en-US" sz="6000" b="1" dirty="0">
                <a:ea typeface="Calibri" panose="020F0502020204030204" pitchFamily="34" charset="0"/>
                <a:cs typeface="Times New Roman" panose="02020603050405020304" pitchFamily="18" charset="0"/>
              </a:rPr>
              <a:t> </a:t>
            </a:r>
          </a:p>
        </p:txBody>
      </p:sp>
      <p:sp>
        <p:nvSpPr>
          <p:cNvPr id="55299" name="Rectangle 5">
            <a:extLst>
              <a:ext uri="{FF2B5EF4-FFF2-40B4-BE49-F238E27FC236}">
                <a16:creationId xmlns:a16="http://schemas.microsoft.com/office/drawing/2014/main" id="{5863074C-841A-4E06-A422-F2462919B92F}"/>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en-GB" altLang="en-US" b="1" dirty="0">
                <a:solidFill>
                  <a:srgbClr val="663291"/>
                </a:solidFill>
                <a:latin typeface="+mj-lt"/>
                <a:cs typeface="Arial" panose="020B0604020202020204" pitchFamily="34" charset="0"/>
              </a:rPr>
              <a:t> </a:t>
            </a:r>
            <a:endParaRPr lang="en-US" altLang="en-US" b="1" dirty="0">
              <a:solidFill>
                <a:srgbClr val="663291"/>
              </a:solidFill>
              <a:latin typeface="+mj-lt"/>
              <a:cs typeface="Arial" panose="020B0604020202020204" pitchFamily="34" charset="0"/>
            </a:endParaRPr>
          </a:p>
        </p:txBody>
      </p:sp>
      <p:sp>
        <p:nvSpPr>
          <p:cNvPr id="51203" name="TextBox 1">
            <a:extLst>
              <a:ext uri="{FF2B5EF4-FFF2-40B4-BE49-F238E27FC236}">
                <a16:creationId xmlns:a16="http://schemas.microsoft.com/office/drawing/2014/main" id="{EA2D0230-70E2-4D75-A9C9-F29A02A7696D}"/>
              </a:ext>
            </a:extLst>
          </p:cNvPr>
          <p:cNvSpPr txBox="1">
            <a:spLocks noChangeArrowheads="1"/>
          </p:cNvSpPr>
          <p:nvPr/>
        </p:nvSpPr>
        <p:spPr bwMode="auto">
          <a:xfrm>
            <a:off x="676275" y="395288"/>
            <a:ext cx="86328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en-GB" altLang="en-US" sz="6000" dirty="0">
                <a:solidFill>
                  <a:srgbClr val="FCE222"/>
                </a:solidFill>
                <a:latin typeface="Manus" pitchFamily="50" charset="0"/>
              </a:rPr>
              <a:t>6. The hormones which cause changes during puberty, can also affect how we feel</a:t>
            </a:r>
          </a:p>
        </p:txBody>
      </p:sp>
      <p:pic>
        <p:nvPicPr>
          <p:cNvPr id="51204" name="Picture 1">
            <a:extLst>
              <a:ext uri="{FF2B5EF4-FFF2-40B4-BE49-F238E27FC236}">
                <a16:creationId xmlns:a16="http://schemas.microsoft.com/office/drawing/2014/main" id="{B0EFCC33-817F-422B-9D22-93282498088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a:extLst>
              <a:ext uri="{FF2B5EF4-FFF2-40B4-BE49-F238E27FC236}">
                <a16:creationId xmlns:a16="http://schemas.microsoft.com/office/drawing/2014/main" id="{670BE888-3315-4DAF-990C-FF5A4C5CE12F}"/>
              </a:ext>
            </a:extLst>
          </p:cNvPr>
          <p:cNvSpPr txBox="1">
            <a:spLocks noChangeArrowheads="1"/>
          </p:cNvSpPr>
          <p:nvPr/>
        </p:nvSpPr>
        <p:spPr bwMode="auto">
          <a:xfrm>
            <a:off x="684213" y="2054560"/>
            <a:ext cx="48958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solidFill>
                <a:srgbClr val="00A2B3"/>
              </a:solidFill>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GB" altLang="en-US" sz="6000" b="1" dirty="0">
                <a:solidFill>
                  <a:srgbClr val="00A2B3"/>
                </a:solidFill>
                <a:ea typeface="Calibri" panose="020F0502020204030204" pitchFamily="34" charset="0"/>
                <a:cs typeface="Times New Roman" panose="02020603050405020304" pitchFamily="18" charset="0"/>
              </a:rPr>
              <a:t>FALSE</a:t>
            </a:r>
          </a:p>
        </p:txBody>
      </p:sp>
      <p:sp>
        <p:nvSpPr>
          <p:cNvPr id="55299" name="Rectangle 5">
            <a:extLst>
              <a:ext uri="{FF2B5EF4-FFF2-40B4-BE49-F238E27FC236}">
                <a16:creationId xmlns:a16="http://schemas.microsoft.com/office/drawing/2014/main" id="{8F6BADE1-D359-48E7-A6BC-E31F174EBC0D}"/>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en-GB" altLang="en-US" b="1" dirty="0">
                <a:solidFill>
                  <a:srgbClr val="663291"/>
                </a:solidFill>
                <a:latin typeface="+mj-lt"/>
                <a:cs typeface="Arial" panose="020B0604020202020204" pitchFamily="34" charset="0"/>
              </a:rPr>
              <a:t> </a:t>
            </a:r>
            <a:endParaRPr lang="en-US" altLang="en-US" b="1" dirty="0">
              <a:solidFill>
                <a:srgbClr val="663291"/>
              </a:solidFill>
              <a:latin typeface="+mj-lt"/>
              <a:cs typeface="Arial" panose="020B0604020202020204" pitchFamily="34" charset="0"/>
            </a:endParaRPr>
          </a:p>
        </p:txBody>
      </p:sp>
      <p:sp>
        <p:nvSpPr>
          <p:cNvPr id="53251" name="TextBox 1">
            <a:extLst>
              <a:ext uri="{FF2B5EF4-FFF2-40B4-BE49-F238E27FC236}">
                <a16:creationId xmlns:a16="http://schemas.microsoft.com/office/drawing/2014/main" id="{AACF38D7-186D-47B2-A4DD-437FD1E3185E}"/>
              </a:ext>
            </a:extLst>
          </p:cNvPr>
          <p:cNvSpPr txBox="1">
            <a:spLocks noChangeArrowheads="1"/>
          </p:cNvSpPr>
          <p:nvPr/>
        </p:nvSpPr>
        <p:spPr bwMode="auto">
          <a:xfrm>
            <a:off x="676275" y="395288"/>
            <a:ext cx="86328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en-GB" altLang="en-US" sz="6600" dirty="0">
                <a:solidFill>
                  <a:srgbClr val="FCE222"/>
                </a:solidFill>
                <a:latin typeface="Manus" pitchFamily="50" charset="0"/>
              </a:rPr>
              <a:t>7. Everyone will get their period during puberty</a:t>
            </a:r>
          </a:p>
        </p:txBody>
      </p:sp>
      <p:pic>
        <p:nvPicPr>
          <p:cNvPr id="53252" name="Picture 1">
            <a:extLst>
              <a:ext uri="{FF2B5EF4-FFF2-40B4-BE49-F238E27FC236}">
                <a16:creationId xmlns:a16="http://schemas.microsoft.com/office/drawing/2014/main" id="{19ADC3BC-32E7-4964-AEA7-FFF5055945A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a:extLst>
              <a:ext uri="{FF2B5EF4-FFF2-40B4-BE49-F238E27FC236}">
                <a16:creationId xmlns:a16="http://schemas.microsoft.com/office/drawing/2014/main" id="{52F76508-8844-444A-B8D0-2053A1A70832}"/>
              </a:ext>
            </a:extLst>
          </p:cNvPr>
          <p:cNvSpPr txBox="1">
            <a:spLocks noChangeArrowheads="1"/>
          </p:cNvSpPr>
          <p:nvPr/>
        </p:nvSpPr>
        <p:spPr bwMode="auto">
          <a:xfrm>
            <a:off x="971550" y="2924175"/>
            <a:ext cx="4895850" cy="16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solidFill>
                <a:srgbClr val="00A2B3"/>
              </a:solidFill>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GB" altLang="en-US" sz="6000" b="1" dirty="0">
                <a:solidFill>
                  <a:srgbClr val="00A2B3"/>
                </a:solidFill>
                <a:ea typeface="Calibri" panose="020F0502020204030204" pitchFamily="34" charset="0"/>
                <a:cs typeface="Times New Roman" panose="02020603050405020304" pitchFamily="18" charset="0"/>
              </a:rPr>
              <a:t>TRUE </a:t>
            </a:r>
          </a:p>
        </p:txBody>
      </p:sp>
      <p:sp>
        <p:nvSpPr>
          <p:cNvPr id="55299" name="Rectangle 5">
            <a:extLst>
              <a:ext uri="{FF2B5EF4-FFF2-40B4-BE49-F238E27FC236}">
                <a16:creationId xmlns:a16="http://schemas.microsoft.com/office/drawing/2014/main" id="{F6187017-5DB1-430F-B7F8-37B63E5A1428}"/>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en-GB" altLang="en-US" b="1" dirty="0">
                <a:solidFill>
                  <a:srgbClr val="663291"/>
                </a:solidFill>
                <a:latin typeface="+mj-lt"/>
                <a:cs typeface="Arial" panose="020B0604020202020204" pitchFamily="34" charset="0"/>
              </a:rPr>
              <a:t> </a:t>
            </a:r>
            <a:endParaRPr lang="en-US" altLang="en-US" b="1" dirty="0">
              <a:solidFill>
                <a:srgbClr val="663291"/>
              </a:solidFill>
              <a:latin typeface="+mj-lt"/>
              <a:cs typeface="Arial" panose="020B0604020202020204" pitchFamily="34" charset="0"/>
            </a:endParaRPr>
          </a:p>
        </p:txBody>
      </p:sp>
      <p:sp>
        <p:nvSpPr>
          <p:cNvPr id="2" name="TextBox 1">
            <a:extLst>
              <a:ext uri="{FF2B5EF4-FFF2-40B4-BE49-F238E27FC236}">
                <a16:creationId xmlns:a16="http://schemas.microsoft.com/office/drawing/2014/main" id="{E8839841-D2A4-4F5E-B4B4-BD8638845583}"/>
              </a:ext>
            </a:extLst>
          </p:cNvPr>
          <p:cNvSpPr txBox="1">
            <a:spLocks noChangeArrowheads="1"/>
          </p:cNvSpPr>
          <p:nvPr/>
        </p:nvSpPr>
        <p:spPr bwMode="auto">
          <a:xfrm>
            <a:off x="676275" y="395288"/>
            <a:ext cx="86328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en-GB" altLang="en-US" sz="6600" dirty="0">
                <a:solidFill>
                  <a:srgbClr val="FCE222"/>
                </a:solidFill>
                <a:latin typeface="Manus" pitchFamily="50" charset="0"/>
              </a:rPr>
              <a:t>8. More hair grows on our bodies during puberty</a:t>
            </a:r>
          </a:p>
        </p:txBody>
      </p:sp>
      <p:pic>
        <p:nvPicPr>
          <p:cNvPr id="55300" name="Picture 1">
            <a:extLst>
              <a:ext uri="{FF2B5EF4-FFF2-40B4-BE49-F238E27FC236}">
                <a16:creationId xmlns:a16="http://schemas.microsoft.com/office/drawing/2014/main" id="{F681F72C-A79F-4BA1-9973-8A4875FD767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a:extLst>
              <a:ext uri="{FF2B5EF4-FFF2-40B4-BE49-F238E27FC236}">
                <a16:creationId xmlns:a16="http://schemas.microsoft.com/office/drawing/2014/main" id="{D14AFF39-78AA-48DA-B94E-31B30C6854F3}"/>
              </a:ext>
            </a:extLst>
          </p:cNvPr>
          <p:cNvSpPr txBox="1">
            <a:spLocks noChangeArrowheads="1"/>
          </p:cNvSpPr>
          <p:nvPr/>
        </p:nvSpPr>
        <p:spPr bwMode="auto">
          <a:xfrm>
            <a:off x="971550" y="2924175"/>
            <a:ext cx="4895850" cy="16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GB" altLang="en-US" sz="6000" b="1" dirty="0">
                <a:solidFill>
                  <a:srgbClr val="00A2B3"/>
                </a:solidFill>
                <a:ea typeface="Calibri" panose="020F0502020204030204" pitchFamily="34" charset="0"/>
                <a:cs typeface="Times New Roman" panose="02020603050405020304" pitchFamily="18" charset="0"/>
              </a:rPr>
              <a:t>TRUE</a:t>
            </a:r>
            <a:r>
              <a:rPr lang="en-GB" altLang="en-US" sz="6000" b="1" dirty="0">
                <a:ea typeface="Calibri" panose="020F0502020204030204" pitchFamily="34" charset="0"/>
                <a:cs typeface="Times New Roman" panose="02020603050405020304" pitchFamily="18" charset="0"/>
              </a:rPr>
              <a:t> </a:t>
            </a:r>
          </a:p>
        </p:txBody>
      </p:sp>
      <p:sp>
        <p:nvSpPr>
          <p:cNvPr id="55299" name="Rectangle 5">
            <a:extLst>
              <a:ext uri="{FF2B5EF4-FFF2-40B4-BE49-F238E27FC236}">
                <a16:creationId xmlns:a16="http://schemas.microsoft.com/office/drawing/2014/main" id="{D7E9E09A-5425-44A6-A716-F3AB886CEBC7}"/>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en-GB" altLang="en-US" b="1" dirty="0">
                <a:solidFill>
                  <a:srgbClr val="663291"/>
                </a:solidFill>
                <a:latin typeface="+mj-lt"/>
                <a:cs typeface="Arial" panose="020B0604020202020204" pitchFamily="34" charset="0"/>
              </a:rPr>
              <a:t> </a:t>
            </a:r>
            <a:endParaRPr lang="en-US" altLang="en-US" b="1" dirty="0">
              <a:solidFill>
                <a:srgbClr val="663291"/>
              </a:solidFill>
              <a:latin typeface="+mj-lt"/>
              <a:cs typeface="Arial" panose="020B0604020202020204" pitchFamily="34" charset="0"/>
            </a:endParaRPr>
          </a:p>
        </p:txBody>
      </p:sp>
      <p:sp>
        <p:nvSpPr>
          <p:cNvPr id="57347" name="TextBox 1">
            <a:extLst>
              <a:ext uri="{FF2B5EF4-FFF2-40B4-BE49-F238E27FC236}">
                <a16:creationId xmlns:a16="http://schemas.microsoft.com/office/drawing/2014/main" id="{5611FF04-DC1D-44AB-8255-BDB175D503E5}"/>
              </a:ext>
            </a:extLst>
          </p:cNvPr>
          <p:cNvSpPr txBox="1">
            <a:spLocks noChangeArrowheads="1"/>
          </p:cNvSpPr>
          <p:nvPr/>
        </p:nvSpPr>
        <p:spPr bwMode="auto">
          <a:xfrm>
            <a:off x="676275" y="395288"/>
            <a:ext cx="86328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en-GB" altLang="en-US" sz="6600" dirty="0">
                <a:solidFill>
                  <a:srgbClr val="FCE222"/>
                </a:solidFill>
                <a:latin typeface="Manus" pitchFamily="50" charset="0"/>
              </a:rPr>
              <a:t>9. Period pads and tampons are used to manage period blood</a:t>
            </a:r>
          </a:p>
        </p:txBody>
      </p:sp>
      <p:pic>
        <p:nvPicPr>
          <p:cNvPr id="57348" name="Picture 1">
            <a:extLst>
              <a:ext uri="{FF2B5EF4-FFF2-40B4-BE49-F238E27FC236}">
                <a16:creationId xmlns:a16="http://schemas.microsoft.com/office/drawing/2014/main" id="{CC2EC1FC-13B4-427F-87D1-6DEF87486B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a:extLst>
              <a:ext uri="{FF2B5EF4-FFF2-40B4-BE49-F238E27FC236}">
                <a16:creationId xmlns:a16="http://schemas.microsoft.com/office/drawing/2014/main" id="{AFB04E29-27E9-4B8A-B271-8E4CA8D0E146}"/>
              </a:ext>
            </a:extLst>
          </p:cNvPr>
          <p:cNvSpPr txBox="1">
            <a:spLocks noChangeArrowheads="1"/>
          </p:cNvSpPr>
          <p:nvPr/>
        </p:nvSpPr>
        <p:spPr bwMode="auto">
          <a:xfrm>
            <a:off x="684213" y="2022475"/>
            <a:ext cx="48958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FontTx/>
              <a:buNone/>
            </a:pPr>
            <a:r>
              <a:rPr lang="en-GB" altLang="en-US" sz="6000" b="1" dirty="0">
                <a:solidFill>
                  <a:srgbClr val="00A2B3"/>
                </a:solidFill>
                <a:ea typeface="Calibri" panose="020F0502020204030204" pitchFamily="34" charset="0"/>
                <a:cs typeface="Times New Roman" panose="02020603050405020304" pitchFamily="18" charset="0"/>
              </a:rPr>
              <a:t>FALSE</a:t>
            </a:r>
          </a:p>
        </p:txBody>
      </p:sp>
      <p:sp>
        <p:nvSpPr>
          <p:cNvPr id="55299" name="Rectangle 5">
            <a:extLst>
              <a:ext uri="{FF2B5EF4-FFF2-40B4-BE49-F238E27FC236}">
                <a16:creationId xmlns:a16="http://schemas.microsoft.com/office/drawing/2014/main" id="{DFF9B9FF-09E6-4E31-9C99-0462A8D7ACE8}"/>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en-GB" altLang="en-US" b="1" dirty="0">
                <a:solidFill>
                  <a:srgbClr val="663291"/>
                </a:solidFill>
                <a:latin typeface="+mj-lt"/>
                <a:cs typeface="Arial" panose="020B0604020202020204" pitchFamily="34" charset="0"/>
              </a:rPr>
              <a:t> </a:t>
            </a:r>
            <a:endParaRPr lang="en-US" altLang="en-US" b="1" dirty="0">
              <a:solidFill>
                <a:srgbClr val="663291"/>
              </a:solidFill>
              <a:latin typeface="+mj-lt"/>
              <a:cs typeface="Arial" panose="020B0604020202020204" pitchFamily="34" charset="0"/>
            </a:endParaRPr>
          </a:p>
        </p:txBody>
      </p:sp>
      <p:sp>
        <p:nvSpPr>
          <p:cNvPr id="59395" name="TextBox 1">
            <a:extLst>
              <a:ext uri="{FF2B5EF4-FFF2-40B4-BE49-F238E27FC236}">
                <a16:creationId xmlns:a16="http://schemas.microsoft.com/office/drawing/2014/main" id="{7F3CB10C-2AF8-4327-93DD-C72B98D1C50D}"/>
              </a:ext>
            </a:extLst>
          </p:cNvPr>
          <p:cNvSpPr txBox="1">
            <a:spLocks noChangeArrowheads="1"/>
          </p:cNvSpPr>
          <p:nvPr/>
        </p:nvSpPr>
        <p:spPr bwMode="auto">
          <a:xfrm>
            <a:off x="676275" y="395288"/>
            <a:ext cx="86328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en-GB" altLang="en-US" sz="6000" dirty="0">
                <a:solidFill>
                  <a:srgbClr val="FCE222"/>
                </a:solidFill>
                <a:latin typeface="Manus" pitchFamily="50" charset="0"/>
              </a:rPr>
              <a:t>10. If you have a question about puberty, just keep it to yourself</a:t>
            </a:r>
          </a:p>
        </p:txBody>
      </p:sp>
      <p:pic>
        <p:nvPicPr>
          <p:cNvPr id="59396" name="Picture 1">
            <a:extLst>
              <a:ext uri="{FF2B5EF4-FFF2-40B4-BE49-F238E27FC236}">
                <a16:creationId xmlns:a16="http://schemas.microsoft.com/office/drawing/2014/main" id="{B16A1250-C85C-44B2-A03A-838E660D31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FDAE3-25B7-4DA2-9DD8-001A99E8E818}"/>
              </a:ext>
            </a:extLst>
          </p:cNvPr>
          <p:cNvSpPr>
            <a:spLocks noGrp="1"/>
          </p:cNvSpPr>
          <p:nvPr>
            <p:ph type="title"/>
          </p:nvPr>
        </p:nvSpPr>
        <p:spPr>
          <a:xfrm>
            <a:off x="204788" y="217488"/>
            <a:ext cx="8902700" cy="1916112"/>
          </a:xfrm>
        </p:spPr>
        <p:txBody>
          <a:bodyPr/>
          <a:lstStyle/>
          <a:p>
            <a:pPr algn="l">
              <a:defRPr/>
            </a:pPr>
            <a:r>
              <a:rPr lang="en-GB" sz="7200" b="0" dirty="0">
                <a:solidFill>
                  <a:srgbClr val="FCE222"/>
                </a:solidFill>
                <a:latin typeface="Manus" pitchFamily="50" charset="0"/>
              </a:rPr>
              <a:t>Summary</a:t>
            </a:r>
          </a:p>
        </p:txBody>
      </p:sp>
      <p:sp>
        <p:nvSpPr>
          <p:cNvPr id="61442" name="TextBox 3">
            <a:extLst>
              <a:ext uri="{FF2B5EF4-FFF2-40B4-BE49-F238E27FC236}">
                <a16:creationId xmlns:a16="http://schemas.microsoft.com/office/drawing/2014/main" id="{ADB99CCB-854D-4AC4-941A-ECEC9FF417A3}"/>
              </a:ext>
            </a:extLst>
          </p:cNvPr>
          <p:cNvSpPr txBox="1">
            <a:spLocks noChangeArrowheads="1"/>
          </p:cNvSpPr>
          <p:nvPr/>
        </p:nvSpPr>
        <p:spPr bwMode="auto">
          <a:xfrm>
            <a:off x="4129786" y="980728"/>
            <a:ext cx="4824412"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pPr>
            <a:r>
              <a:rPr lang="en-GB" altLang="en-US" sz="2400" dirty="0">
                <a:latin typeface="Setimo" panose="020B0603020204030204" pitchFamily="34" charset="0"/>
                <a:cs typeface="Setimo" panose="020B0603020204030204" pitchFamily="34" charset="0"/>
              </a:rPr>
              <a:t> Puberty is when people start to </a:t>
            </a:r>
            <a:r>
              <a:rPr lang="en-GB" altLang="en-US" sz="2400" b="1" dirty="0">
                <a:latin typeface="Setimo" panose="020B0603020204030204" pitchFamily="34" charset="0"/>
                <a:cs typeface="Setimo" panose="020B0603020204030204" pitchFamily="34" charset="0"/>
              </a:rPr>
              <a:t>change </a:t>
            </a:r>
            <a:r>
              <a:rPr lang="en-GB" altLang="en-US" sz="2400" dirty="0">
                <a:latin typeface="Setimo" panose="020B0603020204030204" pitchFamily="34" charset="0"/>
                <a:cs typeface="Setimo" panose="020B0603020204030204" pitchFamily="34" charset="0"/>
              </a:rPr>
              <a:t>from being a child into a young adult.</a:t>
            </a:r>
          </a:p>
          <a:p>
            <a:pPr>
              <a:spcBef>
                <a:spcPct val="0"/>
              </a:spcBef>
              <a:buFontTx/>
              <a:buNone/>
            </a:pPr>
            <a:endParaRPr lang="en-GB" altLang="en-US" sz="2400" dirty="0">
              <a:latin typeface="Setimo" panose="020B0603020204030204" pitchFamily="34" charset="0"/>
              <a:cs typeface="Setimo" panose="020B0603020204030204" pitchFamily="34" charset="0"/>
            </a:endParaRPr>
          </a:p>
          <a:p>
            <a:pPr>
              <a:spcBef>
                <a:spcPct val="0"/>
              </a:spcBef>
            </a:pPr>
            <a:r>
              <a:rPr lang="en-GB" altLang="en-US" sz="2400" dirty="0">
                <a:latin typeface="Setimo" panose="020B0603020204030204" pitchFamily="34" charset="0"/>
                <a:cs typeface="Setimo" panose="020B0603020204030204" pitchFamily="34" charset="0"/>
              </a:rPr>
              <a:t>People will start puberty at a </a:t>
            </a:r>
            <a:r>
              <a:rPr lang="en-GB" altLang="en-US" sz="2400" b="1" dirty="0">
                <a:latin typeface="Setimo" panose="020B0603020204030204" pitchFamily="34" charset="0"/>
                <a:cs typeface="Setimo" panose="020B0603020204030204" pitchFamily="34" charset="0"/>
              </a:rPr>
              <a:t>slightly different time </a:t>
            </a:r>
            <a:r>
              <a:rPr lang="en-GB" altLang="en-US" sz="2400" dirty="0">
                <a:latin typeface="Setimo" panose="020B0603020204030204" pitchFamily="34" charset="0"/>
                <a:cs typeface="Setimo" panose="020B0603020204030204" pitchFamily="34" charset="0"/>
              </a:rPr>
              <a:t>and will develop differently – it’s important to respect that we are all different.</a:t>
            </a:r>
          </a:p>
          <a:p>
            <a:pPr>
              <a:spcBef>
                <a:spcPct val="0"/>
              </a:spcBef>
            </a:pPr>
            <a:endParaRPr lang="en-GB" altLang="en-US" sz="2400" dirty="0">
              <a:latin typeface="Setimo" panose="020B0603020204030204" pitchFamily="34" charset="0"/>
              <a:cs typeface="Setimo" panose="020B0603020204030204" pitchFamily="34" charset="0"/>
            </a:endParaRPr>
          </a:p>
          <a:p>
            <a:pPr>
              <a:spcBef>
                <a:spcPct val="0"/>
              </a:spcBef>
            </a:pPr>
            <a:r>
              <a:rPr lang="en-GB" altLang="en-US" sz="2400" dirty="0">
                <a:latin typeface="Setimo" panose="020B0603020204030204" pitchFamily="34" charset="0"/>
                <a:cs typeface="Setimo" panose="020B0603020204030204" pitchFamily="34" charset="0"/>
              </a:rPr>
              <a:t>If you have questions about puberty or your body please speak to an </a:t>
            </a:r>
            <a:r>
              <a:rPr lang="en-GB" altLang="en-US" sz="2400" b="1" dirty="0">
                <a:latin typeface="Setimo" panose="020B0603020204030204" pitchFamily="34" charset="0"/>
                <a:cs typeface="Setimo" panose="020B0603020204030204" pitchFamily="34" charset="0"/>
              </a:rPr>
              <a:t>adult you trust </a:t>
            </a:r>
          </a:p>
          <a:p>
            <a:pPr>
              <a:spcBef>
                <a:spcPct val="0"/>
              </a:spcBef>
              <a:buFontTx/>
              <a:buNone/>
            </a:pPr>
            <a:endParaRPr lang="en-GB" altLang="en-US" sz="2400" dirty="0">
              <a:latin typeface="Setimo" panose="020B0603020204030204" pitchFamily="34" charset="0"/>
              <a:cs typeface="Setimo" panose="020B0603020204030204" pitchFamily="34" charset="0"/>
            </a:endParaRPr>
          </a:p>
        </p:txBody>
      </p:sp>
      <p:pic>
        <p:nvPicPr>
          <p:cNvPr id="61443" name="Picture 2">
            <a:extLst>
              <a:ext uri="{FF2B5EF4-FFF2-40B4-BE49-F238E27FC236}">
                <a16:creationId xmlns:a16="http://schemas.microsoft.com/office/drawing/2014/main" id="{449BBEF8-9C00-4DF7-BD77-81775440EA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0687" y="2133599"/>
            <a:ext cx="2665809" cy="259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defRPr/>
            </a:pPr>
            <a:r>
              <a:rPr lang="en-GB" sz="6000" b="0" dirty="0">
                <a:solidFill>
                  <a:srgbClr val="FCE222"/>
                </a:solidFill>
                <a:latin typeface="Manus" pitchFamily="50" charset="0"/>
              </a:rPr>
              <a:t>Where to go for help and questions </a:t>
            </a:r>
          </a:p>
        </p:txBody>
      </p:sp>
      <p:sp>
        <p:nvSpPr>
          <p:cNvPr id="62467" name="Content Placeholder 2"/>
          <p:cNvSpPr>
            <a:spLocks noGrp="1" noChangeArrowheads="1"/>
          </p:cNvSpPr>
          <p:nvPr>
            <p:ph idx="1"/>
          </p:nvPr>
        </p:nvSpPr>
        <p:spPr>
          <a:xfrm>
            <a:off x="685800" y="1989138"/>
            <a:ext cx="8134350" cy="4392612"/>
          </a:xfrm>
        </p:spPr>
        <p:txBody>
          <a:bodyPr/>
          <a:lstStyle/>
          <a:p>
            <a:pPr marL="0" indent="0">
              <a:buFontTx/>
              <a:buNone/>
            </a:pPr>
            <a:r>
              <a:rPr lang="en-GB" altLang="en-US" sz="2800" b="1" dirty="0">
                <a:latin typeface="Setimo" panose="020B0603020204030204" pitchFamily="34" charset="0"/>
                <a:cs typeface="Setimo" panose="020B0603020204030204" pitchFamily="34" charset="0"/>
              </a:rPr>
              <a:t>An adult you trust at home or school</a:t>
            </a:r>
            <a:br>
              <a:rPr lang="en-GB" altLang="en-US" sz="2800" b="1" dirty="0">
                <a:latin typeface="Setimo" panose="020B0603020204030204" pitchFamily="34" charset="0"/>
                <a:cs typeface="Setimo" panose="020B0603020204030204" pitchFamily="34" charset="0"/>
              </a:rPr>
            </a:br>
            <a:br>
              <a:rPr lang="en-GB" altLang="en-US" sz="2800" b="1" dirty="0">
                <a:latin typeface="Setimo" panose="020B0603020204030204" pitchFamily="34" charset="0"/>
                <a:cs typeface="Setimo" panose="020B0603020204030204" pitchFamily="34" charset="0"/>
              </a:rPr>
            </a:br>
            <a:r>
              <a:rPr lang="en-GB" altLang="en-US" sz="2800" b="1" dirty="0">
                <a:latin typeface="Setimo" panose="020B0603020204030204" pitchFamily="34" charset="0"/>
                <a:cs typeface="Setimo" panose="020B0603020204030204" pitchFamily="34" charset="0"/>
              </a:rPr>
              <a:t>Come and speak to the facilitator after a lesson</a:t>
            </a:r>
            <a:br>
              <a:rPr lang="en-GB" altLang="en-US" sz="2800" dirty="0">
                <a:latin typeface="Setimo" panose="020B0603020204030204" pitchFamily="34" charset="0"/>
                <a:cs typeface="Setimo" panose="020B0603020204030204" pitchFamily="34" charset="0"/>
              </a:rPr>
            </a:br>
            <a:br>
              <a:rPr lang="en-GB" altLang="en-US" sz="2800" dirty="0">
                <a:latin typeface="Setimo" panose="020B0603020204030204" pitchFamily="34" charset="0"/>
                <a:cs typeface="Setimo" panose="020B0603020204030204" pitchFamily="34" charset="0"/>
              </a:rPr>
            </a:br>
            <a:r>
              <a:rPr lang="en-GB" altLang="en-US" sz="2800" b="1" dirty="0">
                <a:latin typeface="Setimo" panose="020B0603020204030204" pitchFamily="34" charset="0"/>
                <a:cs typeface="Setimo" panose="020B0603020204030204" pitchFamily="34" charset="0"/>
              </a:rPr>
              <a:t>Brook’s website </a:t>
            </a:r>
            <a:br>
              <a:rPr lang="en-GB" altLang="en-US" sz="2800" dirty="0">
                <a:latin typeface="Setimo" panose="020B0603020204030204" pitchFamily="34" charset="0"/>
                <a:cs typeface="Setimo" panose="020B0603020204030204" pitchFamily="34" charset="0"/>
              </a:rPr>
            </a:br>
            <a:r>
              <a:rPr lang="en-GB" altLang="en-US" sz="2800" dirty="0">
                <a:latin typeface="Setimo" panose="020B0603020204030204" pitchFamily="34" charset="0"/>
                <a:cs typeface="Setimo" panose="020B0603020204030204" pitchFamily="34" charset="0"/>
                <a:hlinkClick r:id="rId4"/>
              </a:rPr>
              <a:t>https://www.brook.org.uk/your-life/puberty/</a:t>
            </a:r>
            <a:r>
              <a:rPr lang="en-GB" altLang="en-US" sz="2800" dirty="0">
                <a:latin typeface="Setimo" panose="020B0603020204030204" pitchFamily="34" charset="0"/>
                <a:cs typeface="Setimo" panose="020B0603020204030204" pitchFamily="34" charset="0"/>
              </a:rPr>
              <a:t> </a:t>
            </a:r>
            <a:br>
              <a:rPr lang="en-GB" altLang="en-US" sz="2800" dirty="0">
                <a:latin typeface="Setimo" panose="020B0603020204030204" pitchFamily="34" charset="0"/>
                <a:cs typeface="Setimo" panose="020B0603020204030204" pitchFamily="34" charset="0"/>
              </a:rPr>
            </a:br>
            <a:br>
              <a:rPr lang="en-GB" altLang="en-US" sz="2800" dirty="0">
                <a:latin typeface="Setimo" panose="020B0603020204030204" pitchFamily="34" charset="0"/>
                <a:cs typeface="Setimo" panose="020B0603020204030204" pitchFamily="34" charset="0"/>
              </a:rPr>
            </a:br>
            <a:r>
              <a:rPr lang="en-GB" altLang="en-US" sz="2800" b="1" dirty="0">
                <a:latin typeface="Setimo" panose="020B0603020204030204" pitchFamily="34" charset="0"/>
                <a:cs typeface="Setimo" panose="020B0603020204030204" pitchFamily="34" charset="0"/>
              </a:rPr>
              <a:t>ChildLine – 0800 1111</a:t>
            </a:r>
            <a:br>
              <a:rPr lang="en-GB" altLang="en-US" sz="2800" dirty="0">
                <a:latin typeface="Setimo" panose="020B0603020204030204" pitchFamily="34" charset="0"/>
                <a:cs typeface="Setimo" panose="020B0603020204030204" pitchFamily="34" charset="0"/>
              </a:rPr>
            </a:br>
            <a:r>
              <a:rPr lang="en-GB" altLang="en-US" sz="2800" dirty="0">
                <a:latin typeface="Setimo" panose="020B0603020204030204" pitchFamily="34" charset="0"/>
                <a:cs typeface="Setimo" panose="020B0603020204030204" pitchFamily="34" charset="0"/>
                <a:hlinkClick r:id="rId5"/>
              </a:rPr>
              <a:t>https://www.childline.org.uk/</a:t>
            </a:r>
            <a:r>
              <a:rPr lang="en-GB" altLang="en-US" sz="2800" dirty="0">
                <a:latin typeface="Setimo" panose="020B0603020204030204" pitchFamily="34" charset="0"/>
                <a:cs typeface="Setimo" panose="020B0603020204030204" pitchFamily="34" charset="0"/>
              </a:rPr>
              <a:t> </a:t>
            </a:r>
          </a:p>
        </p:txBody>
      </p:sp>
    </p:spTree>
    <p:extLst>
      <p:ext uri="{BB962C8B-B14F-4D97-AF65-F5344CB8AC3E}">
        <p14:creationId xmlns:p14="http://schemas.microsoft.com/office/powerpoint/2010/main" val="972902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398463" y="333375"/>
            <a:ext cx="7772400" cy="1143000"/>
          </a:xfrm>
        </p:spPr>
        <p:txBody>
          <a:bodyPr/>
          <a:lstStyle/>
          <a:p>
            <a:pPr algn="l">
              <a:defRPr/>
            </a:pPr>
            <a:r>
              <a:rPr lang="en-GB" altLang="en-US" sz="7200" b="0" dirty="0">
                <a:solidFill>
                  <a:srgbClr val="FCE222"/>
                </a:solidFill>
                <a:latin typeface="Manus" pitchFamily="50" charset="0"/>
              </a:rPr>
              <a:t>Safe Space </a:t>
            </a:r>
          </a:p>
        </p:txBody>
      </p:sp>
      <p:pic>
        <p:nvPicPr>
          <p:cNvPr id="7171" name="Picture 4"/>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011863" y="333375"/>
            <a:ext cx="2909887"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Content Placeholder 3"/>
          <p:cNvSpPr>
            <a:spLocks noGrp="1" noChangeArrowheads="1"/>
          </p:cNvSpPr>
          <p:nvPr>
            <p:ph idx="1"/>
          </p:nvPr>
        </p:nvSpPr>
        <p:spPr>
          <a:xfrm>
            <a:off x="398463" y="1497013"/>
            <a:ext cx="7197725" cy="4524375"/>
          </a:xfrm>
        </p:spPr>
        <p:txBody>
          <a:bodyPr>
            <a:spAutoFit/>
          </a:bodyPr>
          <a:lstStyle/>
          <a:p>
            <a:r>
              <a:rPr lang="en-GB" altLang="en-US" dirty="0">
                <a:latin typeface="Setimo" panose="020B0603020204030204" pitchFamily="34" charset="0"/>
                <a:cs typeface="Setimo" panose="020B0603020204030204" pitchFamily="34" charset="0"/>
              </a:rPr>
              <a:t>Feel happy to join in </a:t>
            </a:r>
          </a:p>
          <a:p>
            <a:r>
              <a:rPr lang="en-GB" altLang="en-US" dirty="0">
                <a:latin typeface="Setimo" panose="020B0603020204030204" pitchFamily="34" charset="0"/>
                <a:cs typeface="Setimo" panose="020B0603020204030204" pitchFamily="34" charset="0"/>
              </a:rPr>
              <a:t>Kind and respectful to other</a:t>
            </a:r>
          </a:p>
          <a:p>
            <a:r>
              <a:rPr lang="en-GB" altLang="en-US" dirty="0">
                <a:latin typeface="Setimo" panose="020B0603020204030204" pitchFamily="34" charset="0"/>
                <a:cs typeface="Setimo" panose="020B0603020204030204" pitchFamily="34" charset="0"/>
              </a:rPr>
              <a:t>Please no personal questions to the teacher or of each other </a:t>
            </a:r>
          </a:p>
          <a:p>
            <a:r>
              <a:rPr lang="en-GB" altLang="en-US" dirty="0">
                <a:latin typeface="Setimo" panose="020B0603020204030204" pitchFamily="34" charset="0"/>
                <a:cs typeface="Setimo" panose="020B0603020204030204" pitchFamily="34" charset="0"/>
              </a:rPr>
              <a:t>Confidentiality &amp; keeping you safe</a:t>
            </a:r>
          </a:p>
          <a:p>
            <a:r>
              <a:rPr lang="en-GB" altLang="en-US" dirty="0">
                <a:latin typeface="Setimo" panose="020B0603020204030204" pitchFamily="34" charset="0"/>
                <a:cs typeface="Setimo" panose="020B0603020204030204" pitchFamily="34" charset="0"/>
              </a:rPr>
              <a:t>Try to use the correct names for body parts </a:t>
            </a:r>
          </a:p>
          <a:p>
            <a:r>
              <a:rPr lang="en-GB" altLang="en-US" dirty="0">
                <a:latin typeface="Setimo" panose="020B0603020204030204" pitchFamily="34" charset="0"/>
                <a:cs typeface="Setimo" panose="020B0603020204030204" pitchFamily="34" charset="0"/>
              </a:rPr>
              <a:t>Fun </a:t>
            </a:r>
          </a:p>
        </p:txBody>
      </p:sp>
    </p:spTree>
    <p:extLst>
      <p:ext uri="{BB962C8B-B14F-4D97-AF65-F5344CB8AC3E}">
        <p14:creationId xmlns:p14="http://schemas.microsoft.com/office/powerpoint/2010/main" val="2446592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4514" name="Rectangle 5"/>
          <p:cNvSpPr>
            <a:spLocks noChangeArrowheads="1"/>
          </p:cNvSpPr>
          <p:nvPr/>
        </p:nvSpPr>
        <p:spPr bwMode="auto">
          <a:xfrm>
            <a:off x="1331913" y="1844675"/>
            <a:ext cx="64801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en-GB" altLang="en-US" sz="6000" dirty="0">
                <a:solidFill>
                  <a:schemeClr val="bg1"/>
                </a:solidFill>
                <a:latin typeface="Manus" pitchFamily="50" charset="0"/>
                <a:cs typeface="Arial" panose="020B0604020202020204" pitchFamily="34" charset="0"/>
              </a:rPr>
              <a:t>Thank you for listening</a:t>
            </a:r>
          </a:p>
          <a:p>
            <a:pPr algn="ctr">
              <a:spcBef>
                <a:spcPct val="0"/>
              </a:spcBef>
              <a:buFontTx/>
              <a:buNone/>
            </a:pPr>
            <a:r>
              <a:rPr lang="en-GB" altLang="en-US" sz="6000" dirty="0">
                <a:solidFill>
                  <a:schemeClr val="bg1"/>
                </a:solidFill>
                <a:latin typeface="Manus" pitchFamily="50" charset="0"/>
                <a:cs typeface="Arial" panose="020B0604020202020204" pitchFamily="34" charset="0"/>
              </a:rPr>
              <a:t>We hope you enjoyed it! </a:t>
            </a:r>
            <a:endParaRPr lang="en-US" altLang="en-US" sz="6000" dirty="0">
              <a:solidFill>
                <a:schemeClr val="bg1"/>
              </a:solidFill>
              <a:latin typeface="Manus" pitchFamily="50" charset="0"/>
              <a:cs typeface="Arial" panose="020B0604020202020204" pitchFamily="34" charset="0"/>
            </a:endParaRPr>
          </a:p>
        </p:txBody>
      </p:sp>
      <p:sp>
        <p:nvSpPr>
          <p:cNvPr id="64515" name="TextBox 7"/>
          <p:cNvSpPr txBox="1">
            <a:spLocks noChangeArrowheads="1"/>
          </p:cNvSpPr>
          <p:nvPr/>
        </p:nvSpPr>
        <p:spPr bwMode="auto">
          <a:xfrm>
            <a:off x="215900" y="3997325"/>
            <a:ext cx="8712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en-US" altLang="en-US" sz="6000" dirty="0">
                <a:solidFill>
                  <a:schemeClr val="bg1"/>
                </a:solidFill>
                <a:latin typeface="Manus" pitchFamily="50" charset="0"/>
                <a:cs typeface="Narkisim" pitchFamily="34" charset="0"/>
              </a:rPr>
              <a:t>Do you have any questions? </a:t>
            </a:r>
          </a:p>
        </p:txBody>
      </p:sp>
    </p:spTree>
    <p:extLst>
      <p:ext uri="{BB962C8B-B14F-4D97-AF65-F5344CB8AC3E}">
        <p14:creationId xmlns:p14="http://schemas.microsoft.com/office/powerpoint/2010/main" val="3477778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4788" y="217488"/>
            <a:ext cx="8902700" cy="1916112"/>
          </a:xfrm>
        </p:spPr>
        <p:txBody>
          <a:bodyPr/>
          <a:lstStyle/>
          <a:p>
            <a:pPr algn="l">
              <a:defRPr/>
            </a:pPr>
            <a:r>
              <a:rPr lang="en-GB" sz="7200" b="0" dirty="0">
                <a:solidFill>
                  <a:srgbClr val="FCE222"/>
                </a:solidFill>
                <a:latin typeface="Manus" pitchFamily="50" charset="0"/>
              </a:rPr>
              <a:t>Session outcomes</a:t>
            </a:r>
          </a:p>
        </p:txBody>
      </p:sp>
      <p:sp>
        <p:nvSpPr>
          <p:cNvPr id="13315" name="Content Placeholder 2"/>
          <p:cNvSpPr>
            <a:spLocks noGrp="1"/>
          </p:cNvSpPr>
          <p:nvPr>
            <p:ph idx="1"/>
          </p:nvPr>
        </p:nvSpPr>
        <p:spPr>
          <a:xfrm>
            <a:off x="187325" y="1700213"/>
            <a:ext cx="8470900" cy="4508500"/>
          </a:xfrm>
        </p:spPr>
        <p:txBody>
          <a:bodyPr/>
          <a:lstStyle/>
          <a:p>
            <a:pPr>
              <a:defRPr/>
            </a:pPr>
            <a:r>
              <a:rPr lang="en-GB" sz="2800" dirty="0">
                <a:latin typeface="Setimo" panose="020B0603020204030204" pitchFamily="34" charset="0"/>
                <a:cs typeface="Setimo" panose="020B0603020204030204" pitchFamily="34" charset="0"/>
              </a:rPr>
              <a:t>Explain what</a:t>
            </a:r>
            <a:r>
              <a:rPr lang="en-GB" sz="2800" b="1" dirty="0">
                <a:latin typeface="Setimo" panose="020B0603020204030204" pitchFamily="34" charset="0"/>
                <a:cs typeface="Setimo" panose="020B0603020204030204" pitchFamily="34" charset="0"/>
              </a:rPr>
              <a:t> puberty </a:t>
            </a:r>
            <a:r>
              <a:rPr lang="en-GB" sz="2800" dirty="0">
                <a:latin typeface="Setimo" panose="020B0603020204030204" pitchFamily="34" charset="0"/>
                <a:cs typeface="Setimo" panose="020B0603020204030204" pitchFamily="34" charset="0"/>
              </a:rPr>
              <a:t>means </a:t>
            </a:r>
          </a:p>
          <a:p>
            <a:pPr>
              <a:defRPr/>
            </a:pPr>
            <a:r>
              <a:rPr lang="en-GB" sz="2800" dirty="0">
                <a:latin typeface="Setimo" panose="020B0603020204030204" pitchFamily="34" charset="0"/>
                <a:cs typeface="Setimo" panose="020B0603020204030204" pitchFamily="34" charset="0"/>
              </a:rPr>
              <a:t>Understand that everyone will experience puberty </a:t>
            </a:r>
            <a:r>
              <a:rPr lang="en-GB" sz="2800" b="1" dirty="0">
                <a:latin typeface="Setimo" panose="020B0603020204030204" pitchFamily="34" charset="0"/>
                <a:cs typeface="Setimo" panose="020B0603020204030204" pitchFamily="34" charset="0"/>
              </a:rPr>
              <a:t>differently </a:t>
            </a:r>
          </a:p>
          <a:p>
            <a:pPr>
              <a:defRPr/>
            </a:pPr>
            <a:r>
              <a:rPr lang="en-GB" sz="2800" dirty="0">
                <a:latin typeface="Setimo" panose="020B0603020204030204" pitchFamily="34" charset="0"/>
                <a:cs typeface="Setimo" panose="020B0603020204030204" pitchFamily="34" charset="0"/>
              </a:rPr>
              <a:t>Identify </a:t>
            </a:r>
            <a:r>
              <a:rPr lang="en-GB" sz="2800" b="1" dirty="0">
                <a:latin typeface="Setimo" panose="020B0603020204030204" pitchFamily="34" charset="0"/>
                <a:cs typeface="Setimo" panose="020B0603020204030204" pitchFamily="34" charset="0"/>
              </a:rPr>
              <a:t>key changes </a:t>
            </a:r>
            <a:r>
              <a:rPr lang="en-GB" sz="2800" dirty="0">
                <a:latin typeface="Setimo" panose="020B0603020204030204" pitchFamily="34" charset="0"/>
                <a:cs typeface="Setimo" panose="020B0603020204030204" pitchFamily="34" charset="0"/>
              </a:rPr>
              <a:t>which happen during puberty </a:t>
            </a:r>
          </a:p>
          <a:p>
            <a:pPr>
              <a:defRPr/>
            </a:pPr>
            <a:r>
              <a:rPr lang="en-GB" sz="2800" dirty="0">
                <a:latin typeface="Setimo" panose="020B0603020204030204" pitchFamily="34" charset="0"/>
                <a:cs typeface="Setimo" panose="020B0603020204030204" pitchFamily="34" charset="0"/>
              </a:rPr>
              <a:t>Understand key facts about </a:t>
            </a:r>
            <a:r>
              <a:rPr lang="en-GB" sz="2800" b="1" dirty="0">
                <a:latin typeface="Setimo" panose="020B0603020204030204" pitchFamily="34" charset="0"/>
                <a:cs typeface="Setimo" panose="020B0603020204030204" pitchFamily="34" charset="0"/>
              </a:rPr>
              <a:t>menstruation</a:t>
            </a:r>
          </a:p>
          <a:p>
            <a:pPr>
              <a:defRPr/>
            </a:pPr>
            <a:r>
              <a:rPr lang="en-GB" sz="2800" dirty="0">
                <a:latin typeface="Setimo" panose="020B0603020204030204" pitchFamily="34" charset="0"/>
                <a:cs typeface="Setimo" panose="020B0603020204030204" pitchFamily="34" charset="0"/>
              </a:rPr>
              <a:t>Understand where to </a:t>
            </a:r>
            <a:r>
              <a:rPr lang="en-GB" sz="2800" b="1" dirty="0">
                <a:latin typeface="Setimo" panose="020B0603020204030204" pitchFamily="34" charset="0"/>
                <a:cs typeface="Setimo" panose="020B0603020204030204" pitchFamily="34" charset="0"/>
              </a:rPr>
              <a:t>go for help </a:t>
            </a:r>
            <a:r>
              <a:rPr lang="en-GB" sz="2800" dirty="0">
                <a:latin typeface="Setimo" panose="020B0603020204030204" pitchFamily="34" charset="0"/>
                <a:cs typeface="Setimo" panose="020B0603020204030204" pitchFamily="34" charset="0"/>
              </a:rPr>
              <a:t>and support around puberty and their bodies</a:t>
            </a:r>
          </a:p>
          <a:p>
            <a:pPr marL="0" indent="0">
              <a:buFontTx/>
              <a:buNone/>
              <a:defRPr/>
            </a:pPr>
            <a:endParaRPr lang="en-GB" altLang="en-US" dirty="0">
              <a:ea typeface="MS PGothic" panose="020B0600070205080204" pitchFamily="34" charset="-128"/>
            </a:endParaRPr>
          </a:p>
        </p:txBody>
      </p:sp>
    </p:spTree>
    <p:extLst>
      <p:ext uri="{BB962C8B-B14F-4D97-AF65-F5344CB8AC3E}">
        <p14:creationId xmlns:p14="http://schemas.microsoft.com/office/powerpoint/2010/main" val="3038839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500"/>
                                        <p:tgtEl>
                                          <p:spTgt spid="133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fade">
                                      <p:cBhvr>
                                        <p:cTn id="12" dur="500"/>
                                        <p:tgtEl>
                                          <p:spTgt spid="133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fade">
                                      <p:cBhvr>
                                        <p:cTn id="17" dur="500"/>
                                        <p:tgtEl>
                                          <p:spTgt spid="133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3315">
                                            <p:txEl>
                                              <p:pRg st="3" end="3"/>
                                            </p:txEl>
                                          </p:spTgt>
                                        </p:tgtEl>
                                        <p:attrNameLst>
                                          <p:attrName>style.visibility</p:attrName>
                                        </p:attrNameLst>
                                      </p:cBhvr>
                                      <p:to>
                                        <p:strVal val="visible"/>
                                      </p:to>
                                    </p:set>
                                    <p:animEffect transition="in" filter="fade">
                                      <p:cBhvr>
                                        <p:cTn id="22" dur="500"/>
                                        <p:tgtEl>
                                          <p:spTgt spid="1331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3315">
                                            <p:txEl>
                                              <p:pRg st="4" end="4"/>
                                            </p:txEl>
                                          </p:spTgt>
                                        </p:tgtEl>
                                        <p:attrNameLst>
                                          <p:attrName>style.visibility</p:attrName>
                                        </p:attrNameLst>
                                      </p:cBhvr>
                                      <p:to>
                                        <p:strVal val="visible"/>
                                      </p:to>
                                    </p:set>
                                    <p:animEffect transition="in" filter="fade">
                                      <p:cBhvr>
                                        <p:cTn id="27" dur="500"/>
                                        <p:tgtEl>
                                          <p:spTgt spid="133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12289" name="Content Placeholder 3">
            <a:extLst>
              <a:ext uri="{FF2B5EF4-FFF2-40B4-BE49-F238E27FC236}">
                <a16:creationId xmlns:a16="http://schemas.microsoft.com/office/drawing/2014/main" id="{AEB113E4-34FC-4121-9102-71695304F5E8}"/>
              </a:ext>
            </a:extLst>
          </p:cNvPr>
          <p:cNvPicPr>
            <a:picLocks noGrp="1" noChangeAspect="1" noChangeArrowheads="1"/>
          </p:cNvPicPr>
          <p:nvPr>
            <p:ph idx="1"/>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a:xfrm>
            <a:off x="755576" y="1284287"/>
            <a:ext cx="2193925" cy="4400550"/>
          </a:xfrm>
        </p:spPr>
      </p:pic>
      <p:sp>
        <p:nvSpPr>
          <p:cNvPr id="4" name="Content Placeholder 2">
            <a:extLst>
              <a:ext uri="{FF2B5EF4-FFF2-40B4-BE49-F238E27FC236}">
                <a16:creationId xmlns:a16="http://schemas.microsoft.com/office/drawing/2014/main" id="{11DB4A05-3225-434F-A425-975F90C04149}"/>
              </a:ext>
            </a:extLst>
          </p:cNvPr>
          <p:cNvSpPr txBox="1">
            <a:spLocks/>
          </p:cNvSpPr>
          <p:nvPr/>
        </p:nvSpPr>
        <p:spPr bwMode="auto">
          <a:xfrm>
            <a:off x="3203848" y="507999"/>
            <a:ext cx="5400675" cy="1552575"/>
          </a:xfrm>
          <a:prstGeom prst="rect">
            <a:avLst/>
          </a:prstGeom>
          <a:noFill/>
          <a:ln>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ＭＳ Ｐゴシック"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ＭＳ Ｐゴシック"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GB" altLang="en-US" dirty="0">
                <a:latin typeface="Setimo" panose="020B0603020204030204" pitchFamily="34" charset="0"/>
                <a:cs typeface="Setimo" panose="020B0603020204030204" pitchFamily="34" charset="0"/>
              </a:rPr>
              <a:t>Everyone’s bodies are slightly different </a:t>
            </a:r>
          </a:p>
          <a:p>
            <a:pPr marL="0" indent="0">
              <a:buFontTx/>
              <a:buNone/>
              <a:defRPr/>
            </a:pPr>
            <a:endParaRPr lang="en-GB" altLang="en-US" dirty="0">
              <a:latin typeface="Setimo" panose="020B0603020204030204" pitchFamily="34" charset="0"/>
              <a:cs typeface="Setimo" panose="020B0603020204030204" pitchFamily="34" charset="0"/>
            </a:endParaRPr>
          </a:p>
          <a:p>
            <a:pPr>
              <a:defRPr/>
            </a:pPr>
            <a:r>
              <a:rPr lang="en-GB" altLang="en-US" dirty="0">
                <a:latin typeface="Setimo" panose="020B0603020204030204" pitchFamily="34" charset="0"/>
                <a:cs typeface="Setimo" panose="020B0603020204030204" pitchFamily="34" charset="0"/>
              </a:rPr>
              <a:t>For some people their sex (male/female) does not match their gender</a:t>
            </a:r>
          </a:p>
          <a:p>
            <a:pPr>
              <a:defRPr/>
            </a:pPr>
            <a:endParaRPr lang="en-GB" altLang="en-US" dirty="0">
              <a:latin typeface="Setimo" panose="020B0603020204030204" pitchFamily="34" charset="0"/>
              <a:cs typeface="Setimo" panose="020B0603020204030204" pitchFamily="34" charset="0"/>
            </a:endParaRPr>
          </a:p>
          <a:p>
            <a:pPr>
              <a:defRPr/>
            </a:pPr>
            <a:r>
              <a:rPr lang="en-GB" altLang="en-US" dirty="0">
                <a:latin typeface="Setimo" panose="020B0603020204030204" pitchFamily="34" charset="0"/>
                <a:cs typeface="Setimo" panose="020B0603020204030204" pitchFamily="34" charset="0"/>
              </a:rPr>
              <a:t>Today we are talking about bodies and not gender </a:t>
            </a:r>
          </a:p>
          <a:p>
            <a:pPr marL="0" indent="0">
              <a:buFontTx/>
              <a:buNone/>
              <a:defRPr/>
            </a:pPr>
            <a:endParaRPr lang="en-GB" altLang="en-US" sz="2400" dirty="0">
              <a:latin typeface="Setimo" panose="020B0603020204030204" pitchFamily="34" charset="0"/>
              <a:cs typeface="Setimo" panose="020B0603020204030204" pitchFamily="34" charset="0"/>
            </a:endParaRPr>
          </a:p>
          <a:p>
            <a:pPr marL="0" indent="0">
              <a:buFontTx/>
              <a:buNone/>
              <a:defRPr/>
            </a:pPr>
            <a:endParaRPr lang="en-GB" altLang="en-US" sz="2400" dirty="0">
              <a:latin typeface="Setimo" panose="020B0603020204030204" pitchFamily="34" charset="0"/>
              <a:cs typeface="Setimo" panose="020B0603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D6830-ABB4-49FB-A278-35797B92DA6D}"/>
              </a:ext>
            </a:extLst>
          </p:cNvPr>
          <p:cNvSpPr>
            <a:spLocks noGrp="1"/>
          </p:cNvSpPr>
          <p:nvPr>
            <p:ph type="title"/>
          </p:nvPr>
        </p:nvSpPr>
        <p:spPr/>
        <p:txBody>
          <a:bodyPr/>
          <a:lstStyle/>
          <a:p>
            <a:pPr algn="l">
              <a:defRPr/>
            </a:pPr>
            <a:r>
              <a:rPr lang="en-US" sz="7200" b="0" dirty="0">
                <a:solidFill>
                  <a:srgbClr val="FCE222"/>
                </a:solidFill>
                <a:latin typeface="Manus" pitchFamily="50" charset="0"/>
              </a:rPr>
              <a:t>Body Parts</a:t>
            </a:r>
          </a:p>
        </p:txBody>
      </p:sp>
      <p:pic>
        <p:nvPicPr>
          <p:cNvPr id="14338" name="Picture 3" descr="Free Body Outline Cliparts, Download Free Clip Art, Free Clip Art ...">
            <a:extLst>
              <a:ext uri="{FF2B5EF4-FFF2-40B4-BE49-F238E27FC236}">
                <a16:creationId xmlns:a16="http://schemas.microsoft.com/office/drawing/2014/main" id="{33AEE7ED-BD62-46F4-83EE-BFEC7344AC0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5656" y="2169046"/>
            <a:ext cx="2816225"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Free Body Outline Cliparts, Download Free Clip Art, Free Clip Art ...">
            <a:extLst>
              <a:ext uri="{FF2B5EF4-FFF2-40B4-BE49-F238E27FC236}">
                <a16:creationId xmlns:a16="http://schemas.microsoft.com/office/drawing/2014/main" id="{0F8C44B1-85AB-4180-974A-066CEB6141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2492896"/>
            <a:ext cx="2314575" cy="29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3" descr="Free Body Outline Cliparts, Download Free Clip Art, Free Clip Art ...">
            <a:extLst>
              <a:ext uri="{FF2B5EF4-FFF2-40B4-BE49-F238E27FC236}">
                <a16:creationId xmlns:a16="http://schemas.microsoft.com/office/drawing/2014/main" id="{2599514B-382E-4282-86E0-267A33DC15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1383" y="1916832"/>
            <a:ext cx="2970212"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6385" name="TextBox 2">
            <a:extLst>
              <a:ext uri="{FF2B5EF4-FFF2-40B4-BE49-F238E27FC236}">
                <a16:creationId xmlns:a16="http://schemas.microsoft.com/office/drawing/2014/main" id="{A3764075-DB2F-4C61-A18C-E5453A0A2214}"/>
              </a:ext>
            </a:extLst>
          </p:cNvPr>
          <p:cNvSpPr txBox="1">
            <a:spLocks noChangeArrowheads="1"/>
          </p:cNvSpPr>
          <p:nvPr/>
        </p:nvSpPr>
        <p:spPr bwMode="auto">
          <a:xfrm>
            <a:off x="611188" y="337804"/>
            <a:ext cx="79216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en-GB" altLang="en-US" sz="6000" dirty="0">
                <a:solidFill>
                  <a:srgbClr val="FCE222"/>
                </a:solidFill>
                <a:latin typeface="Manus" pitchFamily="50" charset="0"/>
              </a:rPr>
              <a:t>Internal reproductive organs </a:t>
            </a:r>
          </a:p>
        </p:txBody>
      </p:sp>
      <p:grpSp>
        <p:nvGrpSpPr>
          <p:cNvPr id="16386" name="Group 16">
            <a:extLst>
              <a:ext uri="{FF2B5EF4-FFF2-40B4-BE49-F238E27FC236}">
                <a16:creationId xmlns:a16="http://schemas.microsoft.com/office/drawing/2014/main" id="{F3B58C80-496D-46DB-8DF8-5D99EF841E01}"/>
              </a:ext>
            </a:extLst>
          </p:cNvPr>
          <p:cNvGrpSpPr>
            <a:grpSpLocks/>
          </p:cNvGrpSpPr>
          <p:nvPr/>
        </p:nvGrpSpPr>
        <p:grpSpPr bwMode="auto">
          <a:xfrm>
            <a:off x="179388" y="1484313"/>
            <a:ext cx="8713787" cy="4468812"/>
            <a:chOff x="0" y="0"/>
            <a:chExt cx="60751" cy="29929"/>
          </a:xfrm>
        </p:grpSpPr>
        <p:grpSp>
          <p:nvGrpSpPr>
            <p:cNvPr id="16392" name="Group 24">
              <a:extLst>
                <a:ext uri="{FF2B5EF4-FFF2-40B4-BE49-F238E27FC236}">
                  <a16:creationId xmlns:a16="http://schemas.microsoft.com/office/drawing/2014/main" id="{580D137E-9252-4338-A14E-0CB42458E733}"/>
                </a:ext>
              </a:extLst>
            </p:cNvPr>
            <p:cNvGrpSpPr>
              <a:grpSpLocks/>
            </p:cNvGrpSpPr>
            <p:nvPr/>
          </p:nvGrpSpPr>
          <p:grpSpPr bwMode="auto">
            <a:xfrm>
              <a:off x="0" y="0"/>
              <a:ext cx="60751" cy="29929"/>
              <a:chOff x="0" y="0"/>
              <a:chExt cx="62710" cy="30500"/>
            </a:xfrm>
          </p:grpSpPr>
          <p:grpSp>
            <p:nvGrpSpPr>
              <p:cNvPr id="16394" name="Group 25">
                <a:extLst>
                  <a:ext uri="{FF2B5EF4-FFF2-40B4-BE49-F238E27FC236}">
                    <a16:creationId xmlns:a16="http://schemas.microsoft.com/office/drawing/2014/main" id="{F9B5EF88-E6CB-489F-B537-781B610BCCB2}"/>
                  </a:ext>
                </a:extLst>
              </p:cNvPr>
              <p:cNvGrpSpPr>
                <a:grpSpLocks/>
              </p:cNvGrpSpPr>
              <p:nvPr/>
            </p:nvGrpSpPr>
            <p:grpSpPr bwMode="auto">
              <a:xfrm>
                <a:off x="0" y="0"/>
                <a:ext cx="58742" cy="30500"/>
                <a:chOff x="0" y="0"/>
                <a:chExt cx="58742" cy="30500"/>
              </a:xfrm>
            </p:grpSpPr>
            <p:pic>
              <p:nvPicPr>
                <p:cNvPr id="16398" name="Picture 26">
                  <a:extLst>
                    <a:ext uri="{FF2B5EF4-FFF2-40B4-BE49-F238E27FC236}">
                      <a16:creationId xmlns:a16="http://schemas.microsoft.com/office/drawing/2014/main" id="{C1E676EB-1252-43C5-87D4-BE67181DC6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3" y="1166"/>
                  <a:ext cx="55009" cy="2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6399" name="Rounded Rectangle 27">
                  <a:extLst>
                    <a:ext uri="{FF2B5EF4-FFF2-40B4-BE49-F238E27FC236}">
                      <a16:creationId xmlns:a16="http://schemas.microsoft.com/office/drawing/2014/main" id="{3F288419-5F77-48B2-82F7-98F490DEB2AD}"/>
                    </a:ext>
                  </a:extLst>
                </p:cNvPr>
                <p:cNvSpPr>
                  <a:spLocks noChangeArrowheads="1"/>
                </p:cNvSpPr>
                <p:nvPr/>
              </p:nvSpPr>
              <p:spPr bwMode="auto">
                <a:xfrm>
                  <a:off x="0" y="2779"/>
                  <a:ext cx="16836" cy="8512"/>
                </a:xfrm>
                <a:prstGeom prst="roundRect">
                  <a:avLst>
                    <a:gd name="adj" fmla="val 16667"/>
                  </a:avLst>
                </a:prstGeom>
                <a:solidFill>
                  <a:srgbClr val="8CC63F"/>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dirty="0">
                    <a:latin typeface="Arial" panose="020B0604020202020204" pitchFamily="34" charset="0"/>
                  </a:endParaRPr>
                </a:p>
              </p:txBody>
            </p:sp>
            <p:sp>
              <p:nvSpPr>
                <p:cNvPr id="16400" name="Rounded Rectangle 28">
                  <a:extLst>
                    <a:ext uri="{FF2B5EF4-FFF2-40B4-BE49-F238E27FC236}">
                      <a16:creationId xmlns:a16="http://schemas.microsoft.com/office/drawing/2014/main" id="{C6D8D659-1655-48F0-A3EA-3912A12D6608}"/>
                    </a:ext>
                  </a:extLst>
                </p:cNvPr>
                <p:cNvSpPr>
                  <a:spLocks noChangeArrowheads="1"/>
                </p:cNvSpPr>
                <p:nvPr/>
              </p:nvSpPr>
              <p:spPr bwMode="auto">
                <a:xfrm>
                  <a:off x="26917" y="0"/>
                  <a:ext cx="13194" cy="5760"/>
                </a:xfrm>
                <a:prstGeom prst="roundRect">
                  <a:avLst>
                    <a:gd name="adj" fmla="val 16667"/>
                  </a:avLst>
                </a:prstGeom>
                <a:solidFill>
                  <a:srgbClr val="E44498"/>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dirty="0">
                    <a:latin typeface="Arial" panose="020B0604020202020204" pitchFamily="34" charset="0"/>
                  </a:endParaRPr>
                </a:p>
              </p:txBody>
            </p:sp>
          </p:grpSp>
          <p:sp>
            <p:nvSpPr>
              <p:cNvPr id="16395" name="Rounded Rectangle 29">
                <a:extLst>
                  <a:ext uri="{FF2B5EF4-FFF2-40B4-BE49-F238E27FC236}">
                    <a16:creationId xmlns:a16="http://schemas.microsoft.com/office/drawing/2014/main" id="{A10770E5-93FD-4FE7-90A2-60B83D5EC1ED}"/>
                  </a:ext>
                </a:extLst>
              </p:cNvPr>
              <p:cNvSpPr>
                <a:spLocks noChangeArrowheads="1"/>
              </p:cNvSpPr>
              <p:nvPr/>
            </p:nvSpPr>
            <p:spPr bwMode="auto">
              <a:xfrm>
                <a:off x="50679" y="12636"/>
                <a:ext cx="12031" cy="5761"/>
              </a:xfrm>
              <a:prstGeom prst="roundRect">
                <a:avLst>
                  <a:gd name="adj" fmla="val 16667"/>
                </a:avLst>
              </a:prstGeom>
              <a:solidFill>
                <a:srgbClr val="652F91"/>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dirty="0">
                  <a:latin typeface="Arial" panose="020B0604020202020204" pitchFamily="34" charset="0"/>
                </a:endParaRPr>
              </a:p>
            </p:txBody>
          </p:sp>
          <p:sp>
            <p:nvSpPr>
              <p:cNvPr id="16396" name="Rounded Rectangle 30">
                <a:extLst>
                  <a:ext uri="{FF2B5EF4-FFF2-40B4-BE49-F238E27FC236}">
                    <a16:creationId xmlns:a16="http://schemas.microsoft.com/office/drawing/2014/main" id="{27082A61-D292-4280-B8E6-E47C70A4B5B4}"/>
                  </a:ext>
                </a:extLst>
              </p:cNvPr>
              <p:cNvSpPr>
                <a:spLocks noChangeArrowheads="1"/>
              </p:cNvSpPr>
              <p:nvPr/>
            </p:nvSpPr>
            <p:spPr bwMode="auto">
              <a:xfrm>
                <a:off x="41318" y="23386"/>
                <a:ext cx="13682" cy="5760"/>
              </a:xfrm>
              <a:prstGeom prst="roundRect">
                <a:avLst>
                  <a:gd name="adj" fmla="val 16667"/>
                </a:avLst>
              </a:prstGeom>
              <a:solidFill>
                <a:srgbClr val="FF6700"/>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dirty="0">
                  <a:latin typeface="Arial" panose="020B0604020202020204" pitchFamily="34" charset="0"/>
                </a:endParaRPr>
              </a:p>
            </p:txBody>
          </p:sp>
          <p:sp>
            <p:nvSpPr>
              <p:cNvPr id="16397" name="Rounded Rectangle 31">
                <a:extLst>
                  <a:ext uri="{FF2B5EF4-FFF2-40B4-BE49-F238E27FC236}">
                    <a16:creationId xmlns:a16="http://schemas.microsoft.com/office/drawing/2014/main" id="{6B823C90-BC0C-4A29-A86B-ABE3B0EE2D2B}"/>
                  </a:ext>
                </a:extLst>
              </p:cNvPr>
              <p:cNvSpPr>
                <a:spLocks noChangeArrowheads="1"/>
              </p:cNvSpPr>
              <p:nvPr/>
            </p:nvSpPr>
            <p:spPr bwMode="auto">
              <a:xfrm>
                <a:off x="9026" y="18339"/>
                <a:ext cx="13682" cy="5761"/>
              </a:xfrm>
              <a:prstGeom prst="roundRect">
                <a:avLst>
                  <a:gd name="adj" fmla="val 16667"/>
                </a:avLst>
              </a:prstGeom>
              <a:solidFill>
                <a:srgbClr val="F9C40C"/>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dirty="0">
                  <a:latin typeface="Arial" panose="020B0604020202020204" pitchFamily="34" charset="0"/>
                </a:endParaRPr>
              </a:p>
            </p:txBody>
          </p:sp>
        </p:grpSp>
        <p:sp>
          <p:nvSpPr>
            <p:cNvPr id="16393" name="Straight Connector 32">
              <a:extLst>
                <a:ext uri="{FF2B5EF4-FFF2-40B4-BE49-F238E27FC236}">
                  <a16:creationId xmlns:a16="http://schemas.microsoft.com/office/drawing/2014/main" id="{E3364A74-A92E-4009-8481-30D5A7D1AC9C}"/>
                </a:ext>
              </a:extLst>
            </p:cNvPr>
            <p:cNvSpPr>
              <a:spLocks noChangeShapeType="1"/>
            </p:cNvSpPr>
            <p:nvPr/>
          </p:nvSpPr>
          <p:spPr bwMode="auto">
            <a:xfrm flipH="1" flipV="1">
              <a:off x="20067" y="20816"/>
              <a:ext cx="12400" cy="241"/>
            </a:xfrm>
            <a:prstGeom prst="line">
              <a:avLst/>
            </a:prstGeom>
            <a:noFill/>
            <a:ln w="38100">
              <a:solidFill>
                <a:srgbClr val="F9C40C"/>
              </a:solidFill>
              <a:miter lim="800000"/>
              <a:headEnd/>
              <a:tailEnd/>
            </a:ln>
            <a:extLst>
              <a:ext uri="{909E8E84-426E-40DD-AFC4-6F175D3DCCD1}">
                <a14:hiddenFill xmlns:a14="http://schemas.microsoft.com/office/drawing/2010/main">
                  <a:noFill/>
                </a14:hiddenFill>
              </a:ext>
            </a:extLst>
          </p:spPr>
          <p:txBody>
            <a:bodyPr/>
            <a:lstStyle/>
            <a:p>
              <a:endParaRPr lang="en-GB" dirty="0"/>
            </a:p>
          </p:txBody>
        </p:sp>
      </p:grpSp>
      <p:sp>
        <p:nvSpPr>
          <p:cNvPr id="11" name="TextBox 10">
            <a:extLst>
              <a:ext uri="{FF2B5EF4-FFF2-40B4-BE49-F238E27FC236}">
                <a16:creationId xmlns:a16="http://schemas.microsoft.com/office/drawing/2014/main" id="{6BBF9878-BC4E-4FAE-807E-D68AC05D5309}"/>
              </a:ext>
            </a:extLst>
          </p:cNvPr>
          <p:cNvSpPr txBox="1"/>
          <p:nvPr/>
        </p:nvSpPr>
        <p:spPr>
          <a:xfrm>
            <a:off x="3932238" y="1519833"/>
            <a:ext cx="1820862" cy="708025"/>
          </a:xfrm>
          <a:prstGeom prst="rect">
            <a:avLst/>
          </a:prstGeom>
          <a:noFill/>
        </p:spPr>
        <p:txBody>
          <a:bodyPr>
            <a:spAutoFit/>
          </a:bodyPr>
          <a:lstStyle/>
          <a:p>
            <a:pPr algn="ctr">
              <a:defRPr/>
            </a:pPr>
            <a:r>
              <a:rPr lang="en-GB" sz="4000" b="1" dirty="0">
                <a:solidFill>
                  <a:schemeClr val="bg1"/>
                </a:solidFill>
                <a:latin typeface="Setimo" panose="020B0603020204030204" pitchFamily="34" charset="0"/>
                <a:cs typeface="Setimo" panose="020B0603020204030204" pitchFamily="34" charset="0"/>
              </a:rPr>
              <a:t>Womb</a:t>
            </a:r>
          </a:p>
        </p:txBody>
      </p:sp>
      <p:sp>
        <p:nvSpPr>
          <p:cNvPr id="15" name="TextBox 14">
            <a:extLst>
              <a:ext uri="{FF2B5EF4-FFF2-40B4-BE49-F238E27FC236}">
                <a16:creationId xmlns:a16="http://schemas.microsoft.com/office/drawing/2014/main" id="{EEB40C08-C8FB-45C0-A036-04A5A0C4E374}"/>
              </a:ext>
            </a:extLst>
          </p:cNvPr>
          <p:cNvSpPr txBox="1"/>
          <p:nvPr/>
        </p:nvSpPr>
        <p:spPr>
          <a:xfrm>
            <a:off x="179388" y="1979874"/>
            <a:ext cx="2339975" cy="1077912"/>
          </a:xfrm>
          <a:prstGeom prst="rect">
            <a:avLst/>
          </a:prstGeom>
          <a:noFill/>
        </p:spPr>
        <p:txBody>
          <a:bodyPr>
            <a:spAutoFit/>
          </a:bodyPr>
          <a:lstStyle/>
          <a:p>
            <a:pPr algn="ctr">
              <a:defRPr/>
            </a:pPr>
            <a:r>
              <a:rPr lang="en-GB" sz="3200" b="1" dirty="0">
                <a:solidFill>
                  <a:schemeClr val="bg1"/>
                </a:solidFill>
                <a:latin typeface="Setimo" panose="020B0603020204030204" pitchFamily="34" charset="0"/>
                <a:cs typeface="Setimo" panose="020B0603020204030204" pitchFamily="34" charset="0"/>
              </a:rPr>
              <a:t>Fallopian Tubes </a:t>
            </a:r>
          </a:p>
        </p:txBody>
      </p:sp>
      <p:sp>
        <p:nvSpPr>
          <p:cNvPr id="16" name="TextBox 15">
            <a:extLst>
              <a:ext uri="{FF2B5EF4-FFF2-40B4-BE49-F238E27FC236}">
                <a16:creationId xmlns:a16="http://schemas.microsoft.com/office/drawing/2014/main" id="{8244C32C-3A73-4812-8504-B53F1F29654F}"/>
              </a:ext>
            </a:extLst>
          </p:cNvPr>
          <p:cNvSpPr txBox="1"/>
          <p:nvPr/>
        </p:nvSpPr>
        <p:spPr>
          <a:xfrm>
            <a:off x="1214438" y="4256349"/>
            <a:ext cx="2339975" cy="585787"/>
          </a:xfrm>
          <a:prstGeom prst="rect">
            <a:avLst/>
          </a:prstGeom>
          <a:noFill/>
        </p:spPr>
        <p:txBody>
          <a:bodyPr>
            <a:spAutoFit/>
          </a:bodyPr>
          <a:lstStyle/>
          <a:p>
            <a:pPr algn="ctr">
              <a:defRPr/>
            </a:pPr>
            <a:r>
              <a:rPr lang="en-GB" sz="3200" b="1" dirty="0">
                <a:solidFill>
                  <a:schemeClr val="bg1"/>
                </a:solidFill>
                <a:latin typeface="Setimo" panose="020B0603020204030204" pitchFamily="34" charset="0"/>
                <a:cs typeface="Setimo" panose="020B0603020204030204" pitchFamily="34" charset="0"/>
              </a:rPr>
              <a:t>Cervix</a:t>
            </a:r>
          </a:p>
        </p:txBody>
      </p:sp>
      <p:sp>
        <p:nvSpPr>
          <p:cNvPr id="17" name="TextBox 16">
            <a:extLst>
              <a:ext uri="{FF2B5EF4-FFF2-40B4-BE49-F238E27FC236}">
                <a16:creationId xmlns:a16="http://schemas.microsoft.com/office/drawing/2014/main" id="{CFD0FF26-A634-4AC5-B53D-CDE163EA5A4B}"/>
              </a:ext>
            </a:extLst>
          </p:cNvPr>
          <p:cNvSpPr txBox="1"/>
          <p:nvPr/>
        </p:nvSpPr>
        <p:spPr>
          <a:xfrm>
            <a:off x="5700713" y="5045075"/>
            <a:ext cx="2339975" cy="584200"/>
          </a:xfrm>
          <a:prstGeom prst="rect">
            <a:avLst/>
          </a:prstGeom>
          <a:noFill/>
        </p:spPr>
        <p:txBody>
          <a:bodyPr>
            <a:spAutoFit/>
          </a:bodyPr>
          <a:lstStyle/>
          <a:p>
            <a:pPr algn="ctr">
              <a:defRPr/>
            </a:pPr>
            <a:r>
              <a:rPr lang="en-GB" sz="3200" b="1" dirty="0">
                <a:solidFill>
                  <a:schemeClr val="bg1"/>
                </a:solidFill>
                <a:latin typeface="Setimo" panose="020B0603020204030204" pitchFamily="34" charset="0"/>
                <a:cs typeface="Setimo" panose="020B0603020204030204" pitchFamily="34" charset="0"/>
              </a:rPr>
              <a:t>Vagina</a:t>
            </a:r>
          </a:p>
        </p:txBody>
      </p:sp>
      <p:sp>
        <p:nvSpPr>
          <p:cNvPr id="18" name="TextBox 17">
            <a:extLst>
              <a:ext uri="{FF2B5EF4-FFF2-40B4-BE49-F238E27FC236}">
                <a16:creationId xmlns:a16="http://schemas.microsoft.com/office/drawing/2014/main" id="{F97B33D2-D6E3-4C30-B8A0-344D0E790DDD}"/>
              </a:ext>
            </a:extLst>
          </p:cNvPr>
          <p:cNvSpPr txBox="1"/>
          <p:nvPr/>
        </p:nvSpPr>
        <p:spPr>
          <a:xfrm>
            <a:off x="6853238" y="3463925"/>
            <a:ext cx="2339975" cy="585788"/>
          </a:xfrm>
          <a:prstGeom prst="rect">
            <a:avLst/>
          </a:prstGeom>
          <a:noFill/>
        </p:spPr>
        <p:txBody>
          <a:bodyPr>
            <a:spAutoFit/>
          </a:bodyPr>
          <a:lstStyle/>
          <a:p>
            <a:pPr algn="ctr">
              <a:defRPr/>
            </a:pPr>
            <a:r>
              <a:rPr lang="en-GB" sz="3200" b="1" dirty="0">
                <a:solidFill>
                  <a:schemeClr val="bg1"/>
                </a:solidFill>
                <a:latin typeface="Setimo" panose="020B0603020204030204" pitchFamily="34" charset="0"/>
                <a:cs typeface="Setimo" panose="020B0603020204030204" pitchFamily="34" charset="0"/>
              </a:rPr>
              <a:t>Ovary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53AE-CC4C-4B88-8DFE-FFE5AC0C0584}"/>
              </a:ext>
            </a:extLst>
          </p:cNvPr>
          <p:cNvSpPr>
            <a:spLocks noGrp="1"/>
          </p:cNvSpPr>
          <p:nvPr>
            <p:ph type="title"/>
          </p:nvPr>
        </p:nvSpPr>
        <p:spPr>
          <a:xfrm>
            <a:off x="323850" y="609600"/>
            <a:ext cx="8820150" cy="1143000"/>
          </a:xfrm>
        </p:spPr>
        <p:txBody>
          <a:bodyPr/>
          <a:lstStyle/>
          <a:p>
            <a:pPr algn="l">
              <a:defRPr/>
            </a:pPr>
            <a:r>
              <a:rPr lang="en-GB" sz="6000" b="0" dirty="0">
                <a:solidFill>
                  <a:srgbClr val="FCE222"/>
                </a:solidFill>
                <a:latin typeface="Manus" pitchFamily="50" charset="0"/>
              </a:rPr>
              <a:t>Internal reproductive organs </a:t>
            </a:r>
            <a:br>
              <a:rPr lang="en-GB" dirty="0"/>
            </a:br>
            <a:endParaRPr lang="en-GB" dirty="0"/>
          </a:p>
        </p:txBody>
      </p:sp>
      <p:grpSp>
        <p:nvGrpSpPr>
          <p:cNvPr id="18435" name="Group 39">
            <a:extLst>
              <a:ext uri="{FF2B5EF4-FFF2-40B4-BE49-F238E27FC236}">
                <a16:creationId xmlns:a16="http://schemas.microsoft.com/office/drawing/2014/main" id="{16C0C511-638C-45BD-8C27-950FAC184E77}"/>
              </a:ext>
            </a:extLst>
          </p:cNvPr>
          <p:cNvGrpSpPr>
            <a:grpSpLocks/>
          </p:cNvGrpSpPr>
          <p:nvPr/>
        </p:nvGrpSpPr>
        <p:grpSpPr bwMode="auto">
          <a:xfrm>
            <a:off x="615950" y="1301750"/>
            <a:ext cx="7050088" cy="4889500"/>
            <a:chOff x="0" y="0"/>
            <a:chExt cx="60725" cy="49940"/>
          </a:xfrm>
        </p:grpSpPr>
        <p:grpSp>
          <p:nvGrpSpPr>
            <p:cNvPr id="18441" name="Group 6">
              <a:extLst>
                <a:ext uri="{FF2B5EF4-FFF2-40B4-BE49-F238E27FC236}">
                  <a16:creationId xmlns:a16="http://schemas.microsoft.com/office/drawing/2014/main" id="{1B6225D4-0BBD-4E99-8620-B23690B3C507}"/>
                </a:ext>
              </a:extLst>
            </p:cNvPr>
            <p:cNvGrpSpPr>
              <a:grpSpLocks/>
            </p:cNvGrpSpPr>
            <p:nvPr/>
          </p:nvGrpSpPr>
          <p:grpSpPr bwMode="auto">
            <a:xfrm>
              <a:off x="0" y="0"/>
              <a:ext cx="60725" cy="49940"/>
              <a:chOff x="0" y="0"/>
              <a:chExt cx="60725" cy="49940"/>
            </a:xfrm>
          </p:grpSpPr>
          <p:grpSp>
            <p:nvGrpSpPr>
              <p:cNvPr id="18446" name="Group 7">
                <a:extLst>
                  <a:ext uri="{FF2B5EF4-FFF2-40B4-BE49-F238E27FC236}">
                    <a16:creationId xmlns:a16="http://schemas.microsoft.com/office/drawing/2014/main" id="{9274D317-6FAE-4434-A9AF-64D58883615A}"/>
                  </a:ext>
                </a:extLst>
              </p:cNvPr>
              <p:cNvGrpSpPr>
                <a:grpSpLocks/>
              </p:cNvGrpSpPr>
              <p:nvPr/>
            </p:nvGrpSpPr>
            <p:grpSpPr bwMode="auto">
              <a:xfrm>
                <a:off x="0" y="0"/>
                <a:ext cx="60725" cy="49940"/>
                <a:chOff x="0" y="0"/>
                <a:chExt cx="57517" cy="46699"/>
              </a:xfrm>
            </p:grpSpPr>
            <p:pic>
              <p:nvPicPr>
                <p:cNvPr id="18452" name="Picture 8">
                  <a:extLst>
                    <a:ext uri="{FF2B5EF4-FFF2-40B4-BE49-F238E27FC236}">
                      <a16:creationId xmlns:a16="http://schemas.microsoft.com/office/drawing/2014/main" id="{A2391476-7547-4325-9117-E90E07042C97}"/>
                    </a:ext>
                  </a:extLst>
                </p:cNvPr>
                <p:cNvPicPr>
                  <a:picLocks noChangeAspect="1"/>
                </p:cNvPicPr>
                <p:nvPr/>
              </p:nvPicPr>
              <p:blipFill>
                <a:blip r:embed="rId4">
                  <a:extLst>
                    <a:ext uri="{28A0092B-C50C-407E-A947-70E740481C1C}">
                      <a14:useLocalDpi xmlns:a14="http://schemas.microsoft.com/office/drawing/2010/main" val="0"/>
                    </a:ext>
                  </a:extLst>
                </a:blip>
                <a:srcRect l="37634" t="22916" r="22881" b="21439"/>
                <a:stretch>
                  <a:fillRect/>
                </a:stretch>
              </p:blipFill>
              <p:spPr bwMode="auto">
                <a:xfrm>
                  <a:off x="6096" y="3516"/>
                  <a:ext cx="51346" cy="4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3" name="Rounded Rectangle 9">
                  <a:extLst>
                    <a:ext uri="{FF2B5EF4-FFF2-40B4-BE49-F238E27FC236}">
                      <a16:creationId xmlns:a16="http://schemas.microsoft.com/office/drawing/2014/main" id="{66CD7244-847C-4289-9F54-88B149593D26}"/>
                    </a:ext>
                  </a:extLst>
                </p:cNvPr>
                <p:cNvSpPr>
                  <a:spLocks noChangeArrowheads="1"/>
                </p:cNvSpPr>
                <p:nvPr/>
              </p:nvSpPr>
              <p:spPr bwMode="auto">
                <a:xfrm>
                  <a:off x="38334" y="31300"/>
                  <a:ext cx="19183" cy="4965"/>
                </a:xfrm>
                <a:prstGeom prst="roundRect">
                  <a:avLst>
                    <a:gd name="adj" fmla="val 16667"/>
                  </a:avLst>
                </a:prstGeom>
                <a:solidFill>
                  <a:srgbClr val="652F91"/>
                </a:solidFill>
                <a:ln w="50800">
                  <a:solidFill>
                    <a:srgbClr val="652F91"/>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dirty="0">
                    <a:latin typeface="Arial" panose="020B0604020202020204" pitchFamily="34" charset="0"/>
                  </a:endParaRPr>
                </a:p>
              </p:txBody>
            </p:sp>
            <p:sp>
              <p:nvSpPr>
                <p:cNvPr id="18454" name="Rounded Rectangle 10">
                  <a:extLst>
                    <a:ext uri="{FF2B5EF4-FFF2-40B4-BE49-F238E27FC236}">
                      <a16:creationId xmlns:a16="http://schemas.microsoft.com/office/drawing/2014/main" id="{ED44063E-9121-475F-AC95-6F2568CFCFA9}"/>
                    </a:ext>
                  </a:extLst>
                </p:cNvPr>
                <p:cNvSpPr>
                  <a:spLocks noChangeArrowheads="1"/>
                </p:cNvSpPr>
                <p:nvPr/>
              </p:nvSpPr>
              <p:spPr bwMode="auto">
                <a:xfrm>
                  <a:off x="0" y="15591"/>
                  <a:ext cx="19294" cy="4965"/>
                </a:xfrm>
                <a:prstGeom prst="roundRect">
                  <a:avLst>
                    <a:gd name="adj" fmla="val 16667"/>
                  </a:avLst>
                </a:prstGeom>
                <a:solidFill>
                  <a:srgbClr val="44C7EE"/>
                </a:solidFill>
                <a:ln w="50800">
                  <a:solidFill>
                    <a:srgbClr val="44C7EE"/>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dirty="0">
                    <a:latin typeface="Arial" panose="020B0604020202020204" pitchFamily="34" charset="0"/>
                  </a:endParaRPr>
                </a:p>
              </p:txBody>
            </p:sp>
            <p:sp>
              <p:nvSpPr>
                <p:cNvPr id="18455" name="Rounded Rectangle 11">
                  <a:extLst>
                    <a:ext uri="{FF2B5EF4-FFF2-40B4-BE49-F238E27FC236}">
                      <a16:creationId xmlns:a16="http://schemas.microsoft.com/office/drawing/2014/main" id="{4BEDF92C-319A-4B39-A2A0-54FF665A2428}"/>
                    </a:ext>
                  </a:extLst>
                </p:cNvPr>
                <p:cNvSpPr>
                  <a:spLocks noChangeArrowheads="1"/>
                </p:cNvSpPr>
                <p:nvPr/>
              </p:nvSpPr>
              <p:spPr bwMode="auto">
                <a:xfrm>
                  <a:off x="24149" y="39037"/>
                  <a:ext cx="19295" cy="4966"/>
                </a:xfrm>
                <a:prstGeom prst="roundRect">
                  <a:avLst>
                    <a:gd name="adj" fmla="val 16667"/>
                  </a:avLst>
                </a:prstGeom>
                <a:solidFill>
                  <a:srgbClr val="E44498"/>
                </a:solidFill>
                <a:ln w="50800">
                  <a:solidFill>
                    <a:srgbClr val="E44498"/>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dirty="0">
                    <a:latin typeface="Arial" panose="020B0604020202020204" pitchFamily="34" charset="0"/>
                  </a:endParaRPr>
                </a:p>
              </p:txBody>
            </p:sp>
            <p:sp>
              <p:nvSpPr>
                <p:cNvPr id="18456" name="Rounded Rectangle 12">
                  <a:extLst>
                    <a:ext uri="{FF2B5EF4-FFF2-40B4-BE49-F238E27FC236}">
                      <a16:creationId xmlns:a16="http://schemas.microsoft.com/office/drawing/2014/main" id="{9E3D0EA8-78B3-464D-AD99-CFEC0E6EB0F6}"/>
                    </a:ext>
                  </a:extLst>
                </p:cNvPr>
                <p:cNvSpPr>
                  <a:spLocks noChangeArrowheads="1"/>
                </p:cNvSpPr>
                <p:nvPr/>
              </p:nvSpPr>
              <p:spPr bwMode="auto">
                <a:xfrm>
                  <a:off x="1172" y="41734"/>
                  <a:ext cx="19295" cy="4965"/>
                </a:xfrm>
                <a:prstGeom prst="roundRect">
                  <a:avLst>
                    <a:gd name="adj" fmla="val 16667"/>
                  </a:avLst>
                </a:prstGeom>
                <a:solidFill>
                  <a:srgbClr val="FF6700"/>
                </a:solidFill>
                <a:ln w="50800">
                  <a:solidFill>
                    <a:srgbClr val="FF6700"/>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dirty="0">
                    <a:latin typeface="Arial" panose="020B0604020202020204" pitchFamily="34" charset="0"/>
                  </a:endParaRPr>
                </a:p>
              </p:txBody>
            </p:sp>
            <p:sp>
              <p:nvSpPr>
                <p:cNvPr id="18457" name="Rounded Rectangle 13">
                  <a:extLst>
                    <a:ext uri="{FF2B5EF4-FFF2-40B4-BE49-F238E27FC236}">
                      <a16:creationId xmlns:a16="http://schemas.microsoft.com/office/drawing/2014/main" id="{7107E5A7-5F5B-4E80-998D-8644BF3CE61B}"/>
                    </a:ext>
                  </a:extLst>
                </p:cNvPr>
                <p:cNvSpPr>
                  <a:spLocks noChangeArrowheads="1"/>
                </p:cNvSpPr>
                <p:nvPr/>
              </p:nvSpPr>
              <p:spPr bwMode="auto">
                <a:xfrm>
                  <a:off x="27080" y="0"/>
                  <a:ext cx="19295" cy="4965"/>
                </a:xfrm>
                <a:prstGeom prst="roundRect">
                  <a:avLst>
                    <a:gd name="adj" fmla="val 16667"/>
                  </a:avLst>
                </a:prstGeom>
                <a:solidFill>
                  <a:srgbClr val="F9C40C"/>
                </a:solidFill>
                <a:ln w="50800">
                  <a:solidFill>
                    <a:srgbClr val="F9C40C"/>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dirty="0">
                    <a:latin typeface="Arial" panose="020B0604020202020204" pitchFamily="34" charset="0"/>
                  </a:endParaRPr>
                </a:p>
              </p:txBody>
            </p:sp>
          </p:grpSp>
          <p:sp>
            <p:nvSpPr>
              <p:cNvPr id="18447" name="Straight Connector 14">
                <a:extLst>
                  <a:ext uri="{FF2B5EF4-FFF2-40B4-BE49-F238E27FC236}">
                    <a16:creationId xmlns:a16="http://schemas.microsoft.com/office/drawing/2014/main" id="{45B242CD-A7CE-45CB-B92E-D1D40049DA35}"/>
                  </a:ext>
                </a:extLst>
              </p:cNvPr>
              <p:cNvSpPr>
                <a:spLocks noChangeShapeType="1"/>
              </p:cNvSpPr>
              <p:nvPr/>
            </p:nvSpPr>
            <p:spPr bwMode="auto">
              <a:xfrm>
                <a:off x="34583" y="21570"/>
                <a:ext cx="15586" cy="11897"/>
              </a:xfrm>
              <a:prstGeom prst="line">
                <a:avLst/>
              </a:prstGeom>
              <a:noFill/>
              <a:ln w="50800" cap="rnd">
                <a:solidFill>
                  <a:srgbClr val="652F91"/>
                </a:solidFill>
                <a:miter lim="800000"/>
                <a:headEnd/>
                <a:tailEnd/>
              </a:ln>
              <a:extLst>
                <a:ext uri="{909E8E84-426E-40DD-AFC4-6F175D3DCCD1}">
                  <a14:hiddenFill xmlns:a14="http://schemas.microsoft.com/office/drawing/2010/main">
                    <a:noFill/>
                  </a14:hiddenFill>
                </a:ext>
              </a:extLst>
            </p:spPr>
            <p:txBody>
              <a:bodyPr/>
              <a:lstStyle/>
              <a:p>
                <a:endParaRPr lang="en-GB" dirty="0"/>
              </a:p>
            </p:txBody>
          </p:sp>
          <p:sp>
            <p:nvSpPr>
              <p:cNvPr id="18448" name="Straight Connector 15">
                <a:extLst>
                  <a:ext uri="{FF2B5EF4-FFF2-40B4-BE49-F238E27FC236}">
                    <a16:creationId xmlns:a16="http://schemas.microsoft.com/office/drawing/2014/main" id="{B1FD3C61-31FD-4DB3-85DF-8A6213366043}"/>
                  </a:ext>
                </a:extLst>
              </p:cNvPr>
              <p:cNvSpPr>
                <a:spLocks noChangeShapeType="1"/>
              </p:cNvSpPr>
              <p:nvPr/>
            </p:nvSpPr>
            <p:spPr bwMode="auto">
              <a:xfrm flipV="1">
                <a:off x="33528" y="5392"/>
                <a:ext cx="4572" cy="8974"/>
              </a:xfrm>
              <a:prstGeom prst="line">
                <a:avLst/>
              </a:prstGeom>
              <a:noFill/>
              <a:ln w="50800" cap="rnd">
                <a:solidFill>
                  <a:srgbClr val="F9C40C"/>
                </a:solidFill>
                <a:miter lim="800000"/>
                <a:headEnd/>
                <a:tailEnd/>
              </a:ln>
              <a:extLst>
                <a:ext uri="{909E8E84-426E-40DD-AFC4-6F175D3DCCD1}">
                  <a14:hiddenFill xmlns:a14="http://schemas.microsoft.com/office/drawing/2010/main">
                    <a:noFill/>
                  </a14:hiddenFill>
                </a:ext>
              </a:extLst>
            </p:spPr>
            <p:txBody>
              <a:bodyPr/>
              <a:lstStyle/>
              <a:p>
                <a:endParaRPr lang="en-GB" dirty="0"/>
              </a:p>
            </p:txBody>
          </p:sp>
          <p:sp>
            <p:nvSpPr>
              <p:cNvPr id="18449" name="Straight Connector 16">
                <a:extLst>
                  <a:ext uri="{FF2B5EF4-FFF2-40B4-BE49-F238E27FC236}">
                    <a16:creationId xmlns:a16="http://schemas.microsoft.com/office/drawing/2014/main" id="{366495B3-E230-4D19-B3AC-1F5417254CE4}"/>
                  </a:ext>
                </a:extLst>
              </p:cNvPr>
              <p:cNvSpPr>
                <a:spLocks noChangeShapeType="1"/>
              </p:cNvSpPr>
              <p:nvPr/>
            </p:nvSpPr>
            <p:spPr bwMode="auto">
              <a:xfrm>
                <a:off x="18991" y="37396"/>
                <a:ext cx="6505" cy="4572"/>
              </a:xfrm>
              <a:prstGeom prst="line">
                <a:avLst/>
              </a:prstGeom>
              <a:noFill/>
              <a:ln w="50800" cap="rnd">
                <a:solidFill>
                  <a:srgbClr val="E44498"/>
                </a:solidFill>
                <a:miter lim="800000"/>
                <a:headEnd/>
                <a:tailEnd/>
              </a:ln>
              <a:extLst>
                <a:ext uri="{909E8E84-426E-40DD-AFC4-6F175D3DCCD1}">
                  <a14:hiddenFill xmlns:a14="http://schemas.microsoft.com/office/drawing/2010/main">
                    <a:noFill/>
                  </a14:hiddenFill>
                </a:ext>
              </a:extLst>
            </p:spPr>
            <p:txBody>
              <a:bodyPr/>
              <a:lstStyle/>
              <a:p>
                <a:endParaRPr lang="en-GB" dirty="0"/>
              </a:p>
            </p:txBody>
          </p:sp>
          <p:sp>
            <p:nvSpPr>
              <p:cNvPr id="18450" name="Oval 17">
                <a:extLst>
                  <a:ext uri="{FF2B5EF4-FFF2-40B4-BE49-F238E27FC236}">
                    <a16:creationId xmlns:a16="http://schemas.microsoft.com/office/drawing/2014/main" id="{B4B55D2E-72A5-476D-8906-DD0C17E1E40C}"/>
                  </a:ext>
                </a:extLst>
              </p:cNvPr>
              <p:cNvSpPr>
                <a:spLocks noChangeArrowheads="1"/>
              </p:cNvSpPr>
              <p:nvPr/>
            </p:nvSpPr>
            <p:spPr bwMode="auto">
              <a:xfrm>
                <a:off x="32824" y="13833"/>
                <a:ext cx="1172" cy="1289"/>
              </a:xfrm>
              <a:prstGeom prst="ellipse">
                <a:avLst/>
              </a:prstGeom>
              <a:solidFill>
                <a:srgbClr val="F9C40C"/>
              </a:solidFill>
              <a:ln w="12700">
                <a:solidFill>
                  <a:srgbClr val="F9C40C"/>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dirty="0">
                  <a:latin typeface="Arial" panose="020B0604020202020204" pitchFamily="34" charset="0"/>
                </a:endParaRPr>
              </a:p>
            </p:txBody>
          </p:sp>
          <p:sp>
            <p:nvSpPr>
              <p:cNvPr id="18451" name="Oval 18">
                <a:extLst>
                  <a:ext uri="{FF2B5EF4-FFF2-40B4-BE49-F238E27FC236}">
                    <a16:creationId xmlns:a16="http://schemas.microsoft.com/office/drawing/2014/main" id="{FDAE4D08-6D3D-4036-B84A-9C38DA47075A}"/>
                  </a:ext>
                </a:extLst>
              </p:cNvPr>
              <p:cNvSpPr>
                <a:spLocks noChangeArrowheads="1"/>
              </p:cNvSpPr>
              <p:nvPr/>
            </p:nvSpPr>
            <p:spPr bwMode="auto">
              <a:xfrm>
                <a:off x="18405" y="36576"/>
                <a:ext cx="1168" cy="1289"/>
              </a:xfrm>
              <a:prstGeom prst="ellipse">
                <a:avLst/>
              </a:prstGeom>
              <a:solidFill>
                <a:srgbClr val="E44498"/>
              </a:solidFill>
              <a:ln w="12700">
                <a:solidFill>
                  <a:srgbClr val="E44498"/>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dirty="0">
                  <a:latin typeface="Arial" panose="020B0604020202020204" pitchFamily="34" charset="0"/>
                </a:endParaRPr>
              </a:p>
            </p:txBody>
          </p:sp>
        </p:grpSp>
        <p:sp>
          <p:nvSpPr>
            <p:cNvPr id="18442" name="Straight Connector 19">
              <a:extLst>
                <a:ext uri="{FF2B5EF4-FFF2-40B4-BE49-F238E27FC236}">
                  <a16:creationId xmlns:a16="http://schemas.microsoft.com/office/drawing/2014/main" id="{C3DFEAB3-F9B5-4C4E-BDF3-E8BF5763355C}"/>
                </a:ext>
              </a:extLst>
            </p:cNvPr>
            <p:cNvSpPr>
              <a:spLocks noChangeShapeType="1"/>
            </p:cNvSpPr>
            <p:nvPr/>
          </p:nvSpPr>
          <p:spPr bwMode="auto">
            <a:xfrm>
              <a:off x="10550" y="38100"/>
              <a:ext cx="0" cy="6338"/>
            </a:xfrm>
            <a:prstGeom prst="line">
              <a:avLst/>
            </a:prstGeom>
            <a:noFill/>
            <a:ln w="50800" cap="rnd">
              <a:solidFill>
                <a:srgbClr val="FF6700"/>
              </a:solidFill>
              <a:miter lim="800000"/>
              <a:headEnd/>
              <a:tailEnd/>
            </a:ln>
            <a:extLst>
              <a:ext uri="{909E8E84-426E-40DD-AFC4-6F175D3DCCD1}">
                <a14:hiddenFill xmlns:a14="http://schemas.microsoft.com/office/drawing/2010/main">
                  <a:noFill/>
                </a14:hiddenFill>
              </a:ext>
            </a:extLst>
          </p:spPr>
          <p:txBody>
            <a:bodyPr/>
            <a:lstStyle/>
            <a:p>
              <a:endParaRPr lang="en-GB" dirty="0"/>
            </a:p>
          </p:txBody>
        </p:sp>
        <p:sp>
          <p:nvSpPr>
            <p:cNvPr id="18443" name="Oval 20">
              <a:extLst>
                <a:ext uri="{FF2B5EF4-FFF2-40B4-BE49-F238E27FC236}">
                  <a16:creationId xmlns:a16="http://schemas.microsoft.com/office/drawing/2014/main" id="{C486EC2D-F630-4BFF-A3E3-F6BD14E1C927}"/>
                </a:ext>
              </a:extLst>
            </p:cNvPr>
            <p:cNvSpPr>
              <a:spLocks noChangeArrowheads="1"/>
            </p:cNvSpPr>
            <p:nvPr/>
          </p:nvSpPr>
          <p:spPr bwMode="auto">
            <a:xfrm>
              <a:off x="9964" y="37044"/>
              <a:ext cx="1162" cy="1283"/>
            </a:xfrm>
            <a:prstGeom prst="ellipse">
              <a:avLst/>
            </a:prstGeom>
            <a:solidFill>
              <a:srgbClr val="FF6700"/>
            </a:solidFill>
            <a:ln w="12700">
              <a:solidFill>
                <a:srgbClr val="FF6700"/>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dirty="0">
                <a:latin typeface="Arial" panose="020B0604020202020204" pitchFamily="34" charset="0"/>
              </a:endParaRPr>
            </a:p>
          </p:txBody>
        </p:sp>
        <p:sp>
          <p:nvSpPr>
            <p:cNvPr id="18444" name="Straight Connector 21">
              <a:extLst>
                <a:ext uri="{FF2B5EF4-FFF2-40B4-BE49-F238E27FC236}">
                  <a16:creationId xmlns:a16="http://schemas.microsoft.com/office/drawing/2014/main" id="{0240AFA5-46E6-4819-99B1-CEDA433C4BDD}"/>
                </a:ext>
              </a:extLst>
            </p:cNvPr>
            <p:cNvSpPr>
              <a:spLocks noChangeShapeType="1"/>
            </p:cNvSpPr>
            <p:nvPr/>
          </p:nvSpPr>
          <p:spPr bwMode="auto">
            <a:xfrm>
              <a:off x="9026" y="22039"/>
              <a:ext cx="1935" cy="6622"/>
            </a:xfrm>
            <a:prstGeom prst="line">
              <a:avLst/>
            </a:prstGeom>
            <a:noFill/>
            <a:ln w="50800" cap="rnd">
              <a:solidFill>
                <a:srgbClr val="44C7EE"/>
              </a:solidFill>
              <a:miter lim="800000"/>
              <a:headEnd/>
              <a:tailEnd/>
            </a:ln>
            <a:extLst>
              <a:ext uri="{909E8E84-426E-40DD-AFC4-6F175D3DCCD1}">
                <a14:hiddenFill xmlns:a14="http://schemas.microsoft.com/office/drawing/2010/main">
                  <a:noFill/>
                </a14:hiddenFill>
              </a:ext>
            </a:extLst>
          </p:spPr>
          <p:txBody>
            <a:bodyPr/>
            <a:lstStyle/>
            <a:p>
              <a:endParaRPr lang="en-GB" dirty="0"/>
            </a:p>
          </p:txBody>
        </p:sp>
        <p:sp>
          <p:nvSpPr>
            <p:cNvPr id="18445" name="Oval 22">
              <a:extLst>
                <a:ext uri="{FF2B5EF4-FFF2-40B4-BE49-F238E27FC236}">
                  <a16:creationId xmlns:a16="http://schemas.microsoft.com/office/drawing/2014/main" id="{CD7C1371-6AB9-43C7-AC77-9BF4C6907B3B}"/>
                </a:ext>
              </a:extLst>
            </p:cNvPr>
            <p:cNvSpPr>
              <a:spLocks noChangeArrowheads="1"/>
            </p:cNvSpPr>
            <p:nvPr/>
          </p:nvSpPr>
          <p:spPr bwMode="auto">
            <a:xfrm>
              <a:off x="10199" y="27783"/>
              <a:ext cx="1168" cy="1289"/>
            </a:xfrm>
            <a:prstGeom prst="ellipse">
              <a:avLst/>
            </a:prstGeom>
            <a:solidFill>
              <a:srgbClr val="44C7EE"/>
            </a:solidFill>
            <a:ln w="12700">
              <a:solidFill>
                <a:srgbClr val="44C7EE"/>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dirty="0">
                <a:latin typeface="Arial" panose="020B0604020202020204" pitchFamily="34" charset="0"/>
              </a:endParaRPr>
            </a:p>
          </p:txBody>
        </p:sp>
      </p:grpSp>
      <p:sp>
        <p:nvSpPr>
          <p:cNvPr id="22" name="TextBox 21">
            <a:extLst>
              <a:ext uri="{FF2B5EF4-FFF2-40B4-BE49-F238E27FC236}">
                <a16:creationId xmlns:a16="http://schemas.microsoft.com/office/drawing/2014/main" id="{3532C6D7-D62B-4891-920F-A224C3D15C0A}"/>
              </a:ext>
            </a:extLst>
          </p:cNvPr>
          <p:cNvSpPr txBox="1"/>
          <p:nvPr/>
        </p:nvSpPr>
        <p:spPr>
          <a:xfrm>
            <a:off x="3935413" y="1301750"/>
            <a:ext cx="2365375" cy="523875"/>
          </a:xfrm>
          <a:prstGeom prst="rect">
            <a:avLst/>
          </a:prstGeom>
          <a:noFill/>
        </p:spPr>
        <p:txBody>
          <a:bodyPr>
            <a:spAutoFit/>
          </a:bodyPr>
          <a:lstStyle/>
          <a:p>
            <a:pPr algn="ctr">
              <a:defRPr/>
            </a:pPr>
            <a:r>
              <a:rPr lang="en-GB" sz="2800" b="1" dirty="0">
                <a:solidFill>
                  <a:schemeClr val="bg1"/>
                </a:solidFill>
                <a:latin typeface="Setimo" panose="020B0603020204030204" pitchFamily="34" charset="0"/>
                <a:cs typeface="Setimo" panose="020B0603020204030204" pitchFamily="34" charset="0"/>
              </a:rPr>
              <a:t>Sperm Ducts</a:t>
            </a:r>
          </a:p>
        </p:txBody>
      </p:sp>
      <p:sp>
        <p:nvSpPr>
          <p:cNvPr id="23" name="TextBox 22">
            <a:extLst>
              <a:ext uri="{FF2B5EF4-FFF2-40B4-BE49-F238E27FC236}">
                <a16:creationId xmlns:a16="http://schemas.microsoft.com/office/drawing/2014/main" id="{7943875D-2328-4E0F-9599-3BF6EE811F9D}"/>
              </a:ext>
            </a:extLst>
          </p:cNvPr>
          <p:cNvSpPr txBox="1"/>
          <p:nvPr/>
        </p:nvSpPr>
        <p:spPr>
          <a:xfrm>
            <a:off x="590550" y="2940050"/>
            <a:ext cx="2363788" cy="523875"/>
          </a:xfrm>
          <a:prstGeom prst="rect">
            <a:avLst/>
          </a:prstGeom>
          <a:noFill/>
        </p:spPr>
        <p:txBody>
          <a:bodyPr>
            <a:spAutoFit/>
          </a:bodyPr>
          <a:lstStyle/>
          <a:p>
            <a:pPr algn="ctr">
              <a:defRPr/>
            </a:pPr>
            <a:r>
              <a:rPr lang="en-GB" sz="2800" b="1" dirty="0">
                <a:solidFill>
                  <a:schemeClr val="bg1"/>
                </a:solidFill>
                <a:latin typeface="Setimo" panose="020B0603020204030204" pitchFamily="34" charset="0"/>
                <a:cs typeface="Setimo" panose="020B0603020204030204" pitchFamily="34" charset="0"/>
              </a:rPr>
              <a:t>Penis</a:t>
            </a:r>
          </a:p>
        </p:txBody>
      </p:sp>
      <p:sp>
        <p:nvSpPr>
          <p:cNvPr id="24" name="TextBox 23">
            <a:extLst>
              <a:ext uri="{FF2B5EF4-FFF2-40B4-BE49-F238E27FC236}">
                <a16:creationId xmlns:a16="http://schemas.microsoft.com/office/drawing/2014/main" id="{46372C17-502F-4916-89DE-3BD1AFFF4235}"/>
              </a:ext>
            </a:extLst>
          </p:cNvPr>
          <p:cNvSpPr txBox="1"/>
          <p:nvPr/>
        </p:nvSpPr>
        <p:spPr>
          <a:xfrm>
            <a:off x="773113" y="5635625"/>
            <a:ext cx="2365375" cy="523875"/>
          </a:xfrm>
          <a:prstGeom prst="rect">
            <a:avLst/>
          </a:prstGeom>
          <a:noFill/>
        </p:spPr>
        <p:txBody>
          <a:bodyPr>
            <a:spAutoFit/>
          </a:bodyPr>
          <a:lstStyle/>
          <a:p>
            <a:pPr algn="ctr">
              <a:defRPr/>
            </a:pPr>
            <a:r>
              <a:rPr lang="en-GB" sz="2800" b="1" dirty="0">
                <a:solidFill>
                  <a:schemeClr val="bg1"/>
                </a:solidFill>
                <a:latin typeface="Setimo" panose="020B0603020204030204" pitchFamily="34" charset="0"/>
                <a:cs typeface="Setimo" panose="020B0603020204030204" pitchFamily="34" charset="0"/>
              </a:rPr>
              <a:t>Urethra</a:t>
            </a:r>
          </a:p>
        </p:txBody>
      </p:sp>
      <p:sp>
        <p:nvSpPr>
          <p:cNvPr id="25" name="TextBox 24">
            <a:extLst>
              <a:ext uri="{FF2B5EF4-FFF2-40B4-BE49-F238E27FC236}">
                <a16:creationId xmlns:a16="http://schemas.microsoft.com/office/drawing/2014/main" id="{363274D4-40FC-46B2-8E17-651DAF08C47F}"/>
              </a:ext>
            </a:extLst>
          </p:cNvPr>
          <p:cNvSpPr txBox="1"/>
          <p:nvPr/>
        </p:nvSpPr>
        <p:spPr>
          <a:xfrm>
            <a:off x="3624263" y="5375275"/>
            <a:ext cx="2365375" cy="523875"/>
          </a:xfrm>
          <a:prstGeom prst="rect">
            <a:avLst/>
          </a:prstGeom>
          <a:noFill/>
        </p:spPr>
        <p:txBody>
          <a:bodyPr>
            <a:spAutoFit/>
          </a:bodyPr>
          <a:lstStyle/>
          <a:p>
            <a:pPr algn="ctr">
              <a:defRPr/>
            </a:pPr>
            <a:r>
              <a:rPr lang="en-GB" sz="2800" b="1" dirty="0">
                <a:solidFill>
                  <a:schemeClr val="bg1"/>
                </a:solidFill>
                <a:latin typeface="Setimo" panose="020B0603020204030204" pitchFamily="34" charset="0"/>
                <a:cs typeface="Setimo" panose="020B0603020204030204" pitchFamily="34" charset="0"/>
              </a:rPr>
              <a:t>Testicles</a:t>
            </a:r>
          </a:p>
        </p:txBody>
      </p:sp>
      <p:sp>
        <p:nvSpPr>
          <p:cNvPr id="26" name="TextBox 25">
            <a:extLst>
              <a:ext uri="{FF2B5EF4-FFF2-40B4-BE49-F238E27FC236}">
                <a16:creationId xmlns:a16="http://schemas.microsoft.com/office/drawing/2014/main" id="{DA3121D6-D902-43F8-828D-B75DC675370F}"/>
              </a:ext>
            </a:extLst>
          </p:cNvPr>
          <p:cNvSpPr txBox="1"/>
          <p:nvPr/>
        </p:nvSpPr>
        <p:spPr>
          <a:xfrm>
            <a:off x="5354638" y="4591050"/>
            <a:ext cx="2365375" cy="523875"/>
          </a:xfrm>
          <a:prstGeom prst="rect">
            <a:avLst/>
          </a:prstGeom>
          <a:noFill/>
        </p:spPr>
        <p:txBody>
          <a:bodyPr>
            <a:spAutoFit/>
          </a:bodyPr>
          <a:lstStyle/>
          <a:p>
            <a:pPr algn="ctr">
              <a:defRPr/>
            </a:pPr>
            <a:r>
              <a:rPr lang="en-GB" sz="2800" b="1" dirty="0">
                <a:solidFill>
                  <a:schemeClr val="bg1"/>
                </a:solidFill>
                <a:latin typeface="Setimo" panose="020B0603020204030204" pitchFamily="34" charset="0"/>
                <a:cs typeface="Setimo" panose="020B0603020204030204" pitchFamily="34" charset="0"/>
              </a:rPr>
              <a:t>Glands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F55B5-A056-48BB-A7CC-DF37013EC56B}"/>
              </a:ext>
            </a:extLst>
          </p:cNvPr>
          <p:cNvSpPr>
            <a:spLocks noGrp="1"/>
          </p:cNvSpPr>
          <p:nvPr>
            <p:ph type="title"/>
          </p:nvPr>
        </p:nvSpPr>
        <p:spPr>
          <a:xfrm>
            <a:off x="468313" y="404813"/>
            <a:ext cx="7772400" cy="1143000"/>
          </a:xfrm>
        </p:spPr>
        <p:txBody>
          <a:bodyPr/>
          <a:lstStyle/>
          <a:p>
            <a:pPr algn="l">
              <a:defRPr/>
            </a:pPr>
            <a:r>
              <a:rPr lang="en-GB" sz="7200" b="0" dirty="0">
                <a:solidFill>
                  <a:srgbClr val="FCE222"/>
                </a:solidFill>
                <a:latin typeface="Manus" pitchFamily="50" charset="0"/>
              </a:rPr>
              <a:t>Puberty</a:t>
            </a:r>
            <a:r>
              <a:rPr lang="en-GB" dirty="0"/>
              <a:t> </a:t>
            </a:r>
          </a:p>
        </p:txBody>
      </p:sp>
      <p:sp>
        <p:nvSpPr>
          <p:cNvPr id="20482" name="Content Placeholder 2">
            <a:extLst>
              <a:ext uri="{FF2B5EF4-FFF2-40B4-BE49-F238E27FC236}">
                <a16:creationId xmlns:a16="http://schemas.microsoft.com/office/drawing/2014/main" id="{864C07C9-5887-4790-BB16-CC04FF787854}"/>
              </a:ext>
            </a:extLst>
          </p:cNvPr>
          <p:cNvSpPr>
            <a:spLocks noGrp="1" noChangeArrowheads="1"/>
          </p:cNvSpPr>
          <p:nvPr>
            <p:ph idx="1"/>
          </p:nvPr>
        </p:nvSpPr>
        <p:spPr>
          <a:xfrm>
            <a:off x="684213" y="1547813"/>
            <a:ext cx="5327650" cy="1944687"/>
          </a:xfrm>
        </p:spPr>
        <p:txBody>
          <a:bodyPr/>
          <a:lstStyle/>
          <a:p>
            <a:pPr marL="0" indent="0">
              <a:buFontTx/>
              <a:buNone/>
            </a:pPr>
            <a:r>
              <a:rPr lang="en-GB" altLang="en-US" dirty="0">
                <a:latin typeface="Setimo" panose="020B0603020204030204" pitchFamily="34" charset="0"/>
                <a:cs typeface="Setimo" panose="020B0603020204030204" pitchFamily="34" charset="0"/>
              </a:rPr>
              <a:t>Puberty is when people start to</a:t>
            </a:r>
            <a:r>
              <a:rPr lang="en-GB" altLang="en-US" b="1" dirty="0">
                <a:latin typeface="Setimo" panose="020B0603020204030204" pitchFamily="34" charset="0"/>
                <a:cs typeface="Setimo" panose="020B0603020204030204" pitchFamily="34" charset="0"/>
              </a:rPr>
              <a:t> change </a:t>
            </a:r>
            <a:r>
              <a:rPr lang="en-GB" altLang="en-US" dirty="0">
                <a:latin typeface="Setimo" panose="020B0603020204030204" pitchFamily="34" charset="0"/>
                <a:cs typeface="Setimo" panose="020B0603020204030204" pitchFamily="34" charset="0"/>
              </a:rPr>
              <a:t>from being a child into a young adult.</a:t>
            </a:r>
          </a:p>
          <a:p>
            <a:pPr marL="0" indent="0">
              <a:buFontTx/>
              <a:buNone/>
            </a:pPr>
            <a:r>
              <a:rPr lang="en-GB" altLang="en-US" dirty="0">
                <a:latin typeface="Setimo" panose="020B0603020204030204" pitchFamily="34" charset="0"/>
                <a:cs typeface="Setimo" panose="020B0603020204030204" pitchFamily="34" charset="0"/>
              </a:rPr>
              <a:t>People will start puberty at a </a:t>
            </a:r>
            <a:r>
              <a:rPr lang="en-GB" altLang="en-US" b="1" dirty="0">
                <a:latin typeface="Setimo" panose="020B0603020204030204" pitchFamily="34" charset="0"/>
                <a:cs typeface="Setimo" panose="020B0603020204030204" pitchFamily="34" charset="0"/>
              </a:rPr>
              <a:t>slightly different time </a:t>
            </a:r>
            <a:r>
              <a:rPr lang="en-GB" altLang="en-US" dirty="0">
                <a:latin typeface="Setimo" panose="020B0603020204030204" pitchFamily="34" charset="0"/>
                <a:cs typeface="Setimo" panose="020B0603020204030204" pitchFamily="34" charset="0"/>
              </a:rPr>
              <a:t>and will develop differently – it’s important to respect that we are all </a:t>
            </a:r>
            <a:r>
              <a:rPr lang="en-GB" altLang="en-US" b="1" dirty="0">
                <a:latin typeface="Setimo" panose="020B0603020204030204" pitchFamily="34" charset="0"/>
                <a:cs typeface="Setimo" panose="020B0603020204030204" pitchFamily="34" charset="0"/>
              </a:rPr>
              <a:t>different.</a:t>
            </a:r>
          </a:p>
          <a:p>
            <a:pPr marL="0" indent="0">
              <a:buFontTx/>
              <a:buNone/>
            </a:pPr>
            <a:endParaRPr lang="en-GB" altLang="en-US" dirty="0">
              <a:latin typeface="Setimo" panose="020B0603020204030204" pitchFamily="34" charset="0"/>
              <a:cs typeface="Setimo" panose="020B0603020204030204" pitchFamily="34" charset="0"/>
            </a:endParaRPr>
          </a:p>
        </p:txBody>
      </p:sp>
      <p:pic>
        <p:nvPicPr>
          <p:cNvPr id="20483" name="Picture 2">
            <a:extLst>
              <a:ext uri="{FF2B5EF4-FFF2-40B4-BE49-F238E27FC236}">
                <a16:creationId xmlns:a16="http://schemas.microsoft.com/office/drawing/2014/main" id="{DA997376-3C82-4DB7-8558-267E275232F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1916832"/>
            <a:ext cx="2742787" cy="266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F0EB3A6E5CCA647BB519F9A695E91C3" ma:contentTypeVersion="19" ma:contentTypeDescription="Create a new document." ma:contentTypeScope="" ma:versionID="9ecc07bd528bbf8f87c5260c1a920e69">
  <xsd:schema xmlns:xsd="http://www.w3.org/2001/XMLSchema" xmlns:xs="http://www.w3.org/2001/XMLSchema" xmlns:p="http://schemas.microsoft.com/office/2006/metadata/properties" xmlns:ns2="8c15fab0-5858-4eb4-89d8-1e1f192db987" xmlns:ns3="855be701-56e3-4f80-8dc9-d756097c8f94" targetNamespace="http://schemas.microsoft.com/office/2006/metadata/properties" ma:root="true" ma:fieldsID="213f1963fafbd10d3f2ca06c82c36030" ns2:_="" ns3:_="">
    <xsd:import namespace="8c15fab0-5858-4eb4-89d8-1e1f192db987"/>
    <xsd:import namespace="855be701-56e3-4f80-8dc9-d756097c8f9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_Flow_SignoffStatu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15fab0-5858-4eb4-89d8-1e1f192db9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673673d-5079-4911-b21f-640246875113"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_Flow_SignoffStatus" ma:index="24" nillable="true" ma:displayName="Sign-off status" ma:internalName="Sign_x002d_off_x0020_status">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5be701-56e3-4f80-8dc9-d756097c8f9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7d6a771-7a9f-48de-9d0e-ea3fd7f2a3e5}" ma:internalName="TaxCatchAll" ma:showField="CatchAllData" ma:web="855be701-56e3-4f80-8dc9-d756097c8f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TaxCatchAll xmlns="855be701-56e3-4f80-8dc9-d756097c8f94" xsi:nil="true"/>
    <lcf76f155ced4ddcb4097134ff3c332f xmlns="8c15fab0-5858-4eb4-89d8-1e1f192db987">
      <Terms xmlns="http://schemas.microsoft.com/office/infopath/2007/PartnerControls"/>
    </lcf76f155ced4ddcb4097134ff3c332f>
    <_Flow_SignoffStatus xmlns="8c15fab0-5858-4eb4-89d8-1e1f192db987" xsi:nil="true"/>
  </documentManagement>
</p:properties>
</file>

<file path=customXml/itemProps1.xml><?xml version="1.0" encoding="utf-8"?>
<ds:datastoreItem xmlns:ds="http://schemas.openxmlformats.org/officeDocument/2006/customXml" ds:itemID="{51A9280C-6C5A-46B6-B194-6024E7B32A7E}">
  <ds:schemaRefs>
    <ds:schemaRef ds:uri="http://schemas.microsoft.com/sharepoint/v3/contenttype/forms"/>
  </ds:schemaRefs>
</ds:datastoreItem>
</file>

<file path=customXml/itemProps2.xml><?xml version="1.0" encoding="utf-8"?>
<ds:datastoreItem xmlns:ds="http://schemas.openxmlformats.org/officeDocument/2006/customXml" ds:itemID="{2B6DC0AE-ED13-4C25-B7B7-B4F33F8C6ABB}"/>
</file>

<file path=customXml/itemProps3.xml><?xml version="1.0" encoding="utf-8"?>
<ds:datastoreItem xmlns:ds="http://schemas.openxmlformats.org/officeDocument/2006/customXml" ds:itemID="{ED1F78D1-3AD7-4C2B-AB75-269B0BD1C918}">
  <ds:schemaRefs>
    <ds:schemaRef ds:uri="http://schemas.microsoft.com/sharepoint/events"/>
  </ds:schemaRefs>
</ds:datastoreItem>
</file>

<file path=customXml/itemProps4.xml><?xml version="1.0" encoding="utf-8"?>
<ds:datastoreItem xmlns:ds="http://schemas.openxmlformats.org/officeDocument/2006/customXml" ds:itemID="{631AFBE6-61A1-49EA-B0B7-4D413D13FDDA}"/>
</file>

<file path=docProps/app.xml><?xml version="1.0" encoding="utf-8"?>
<Properties xmlns="http://schemas.openxmlformats.org/officeDocument/2006/extended-properties" xmlns:vt="http://schemas.openxmlformats.org/officeDocument/2006/docPropsVTypes">
  <Template/>
  <TotalTime>3201</TotalTime>
  <Words>4197</Words>
  <Application>Microsoft Office PowerPoint</Application>
  <PresentationFormat>On-screen Show (4:3)</PresentationFormat>
  <Paragraphs>333</Paragraphs>
  <Slides>30</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Century Gothic</vt:lpstr>
      <vt:lpstr>Manus</vt:lpstr>
      <vt:lpstr>Setimo</vt:lpstr>
      <vt:lpstr>Blank Presentation</vt:lpstr>
      <vt:lpstr>PowerPoint Presentation</vt:lpstr>
      <vt:lpstr>What is Brook? </vt:lpstr>
      <vt:lpstr>Safe Space </vt:lpstr>
      <vt:lpstr>Session outcomes</vt:lpstr>
      <vt:lpstr>PowerPoint Presentation</vt:lpstr>
      <vt:lpstr>Body Parts</vt:lpstr>
      <vt:lpstr>PowerPoint Presentation</vt:lpstr>
      <vt:lpstr>Internal reproductive organs  </vt:lpstr>
      <vt:lpstr>Puberty </vt:lpstr>
      <vt:lpstr>What changes might we experience when we go through puberty?   </vt:lpstr>
      <vt:lpstr>Changes we might experience</vt:lpstr>
      <vt:lpstr>For everyone </vt:lpstr>
      <vt:lpstr>Changes if you are a girl, have a vulva</vt:lpstr>
      <vt:lpstr>Changes if you are a boy, have a penis</vt:lpstr>
      <vt:lpstr>What is menstruation or a period?  </vt:lpstr>
      <vt:lpstr>Menstrual Cycle </vt:lpstr>
      <vt:lpstr>Puberty Quiz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Where to go for help and questions </vt:lpstr>
      <vt:lpstr>PowerPoint Presentation</vt:lpstr>
    </vt:vector>
  </TitlesOfParts>
  <Company>Victoria 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did you get up to last night?</dc:title>
  <dc:creator>Victoria G</dc:creator>
  <cp:lastModifiedBy>Lucy Anson</cp:lastModifiedBy>
  <cp:revision>284</cp:revision>
  <dcterms:created xsi:type="dcterms:W3CDTF">2008-09-26T13:38:15Z</dcterms:created>
  <dcterms:modified xsi:type="dcterms:W3CDTF">2021-07-12T10:49:51Z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0x010100CF0EB3A6E5CCA647BB519F9A695E91C3</vt:lpwstr>
  </property>
  <property fmtid="{D5CDD505-2E9C-101B-9397-08002B2CF9AE}" pid="3" name="_dlc_DocIdItemGuid">
    <vt:lpwstr>f9a1bb35-b927-4f8e-8463-61807bf36606</vt:lpwstr>
  </property>
</Properties>
</file>