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29.xml" ContentType="application/vnd.openxmlformats-officedocument.presentationml.slide+xml"/>
  <Override PartName="/ppt/slides/slide30.xml" ContentType="application/vnd.openxmlformats-officedocument.presentationml.slide+xml"/>
  <Override PartName="/ppt/presentation.xml" ContentType="application/vnd.openxmlformats-officedocument.presentationml.presentation.main+xml"/>
  <Override PartName="/ppt/slides/slide2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27.xml" ContentType="application/vnd.openxmlformats-officedocument.presentationml.slide+xml"/>
  <Override PartName="/ppt/slides/slide17.xml" ContentType="application/vnd.openxmlformats-officedocument.presentationml.slide+xml"/>
  <Override PartName="/ppt/slides/slide24.xml" ContentType="application/vnd.openxmlformats-officedocument.presentationml.slide+xml"/>
  <Override PartName="/ppt/slides/slide26.xml" ContentType="application/vnd.openxmlformats-officedocument.presentationml.slide+xml"/>
  <Override PartName="/ppt/slides/slide23.xml" ContentType="application/vnd.openxmlformats-officedocument.presentationml.slide+xml"/>
  <Override PartName="/ppt/slides/slide21.xml" ContentType="application/vnd.openxmlformats-officedocument.presentationml.slide+xml"/>
  <Override PartName="/ppt/slides/slide18.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4.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16.xml" ContentType="application/vnd.openxmlformats-officedocument.presentationml.notesSlide+xml"/>
  <Override PartName="/ppt/notesSlides/notesSlide24.xml" ContentType="application/vnd.openxmlformats-officedocument.presentationml.notesSlide+xml"/>
  <Override PartName="/ppt/notesSlides/notesSlide15.xml" ContentType="application/vnd.openxmlformats-officedocument.presentationml.notesSlide+xml"/>
  <Override PartName="/ppt/notesSlides/notesSlide25.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17.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14.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13.xml" ContentType="application/vnd.openxmlformats-officedocument.presentationml.notesSlide+xml"/>
  <Override PartName="/ppt/handoutMasters/handoutMaster1.xml" ContentType="application/vnd.openxmlformats-officedocument.presentationml.handoutMaster+xml"/>
  <Override PartName="/ppt/theme/theme1.xml" ContentType="application/vnd.openxmlformats-officedocument.them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3.xml" ContentType="application/vnd.openxmlformats-officedocument.customXmlProperties+xml"/>
  <Override PartName="/customXml/itemProps2.xml" ContentType="application/vnd.openxmlformats-officedocument.customXmlProperties+xml"/>
  <Override PartName="/ppt/revisionInfo.xml" ContentType="application/vnd.ms-powerpoint.revisioninfo+xml"/>
  <Override PartName="/ppt/changesInfos/changesInfo1.xml" ContentType="application/vnd.ms-powerpoint.changesinfo+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35"/>
  </p:notesMasterIdLst>
  <p:handoutMasterIdLst>
    <p:handoutMasterId r:id="rId36"/>
  </p:handoutMasterIdLst>
  <p:sldIdLst>
    <p:sldId id="443" r:id="rId5"/>
    <p:sldId id="444" r:id="rId6"/>
    <p:sldId id="445" r:id="rId7"/>
    <p:sldId id="446" r:id="rId8"/>
    <p:sldId id="437" r:id="rId9"/>
    <p:sldId id="440" r:id="rId10"/>
    <p:sldId id="442" r:id="rId11"/>
    <p:sldId id="415" r:id="rId12"/>
    <p:sldId id="402" r:id="rId13"/>
    <p:sldId id="438" r:id="rId14"/>
    <p:sldId id="439" r:id="rId15"/>
    <p:sldId id="421" r:id="rId16"/>
    <p:sldId id="420" r:id="rId17"/>
    <p:sldId id="422" r:id="rId18"/>
    <p:sldId id="408" r:id="rId19"/>
    <p:sldId id="403" r:id="rId20"/>
    <p:sldId id="409" r:id="rId21"/>
    <p:sldId id="393" r:id="rId22"/>
    <p:sldId id="423" r:id="rId23"/>
    <p:sldId id="424" r:id="rId24"/>
    <p:sldId id="425" r:id="rId25"/>
    <p:sldId id="426" r:id="rId26"/>
    <p:sldId id="427" r:id="rId27"/>
    <p:sldId id="428" r:id="rId28"/>
    <p:sldId id="429" r:id="rId29"/>
    <p:sldId id="430" r:id="rId30"/>
    <p:sldId id="431" r:id="rId31"/>
    <p:sldId id="410" r:id="rId32"/>
    <p:sldId id="447" r:id="rId33"/>
    <p:sldId id="448" r:id="rId3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Gabell" initials="" lastIdx="1" clrIdx="0"/>
  <p:cmAuthor id="2" name="Ella Craddock" initials="EC" lastIdx="1" clrIdx="1"/>
  <p:cmAuthor id="3" name="Lucy Anson" initials="LA" lastIdx="3" clrIdx="2">
    <p:extLst>
      <p:ext uri="{19B8F6BF-5375-455C-9EA6-DF929625EA0E}">
        <p15:presenceInfo xmlns:p15="http://schemas.microsoft.com/office/powerpoint/2012/main" userId="S::LAnson@Premierfoods.com::84c10632-736c-4aed-8484-54e572729c54" providerId="AD"/>
      </p:ext>
    </p:extLst>
  </p:cmAuthor>
  <p:cmAuthor id="4" name="Sam Hepworth" initials="SH" lastIdx="1" clrIdx="3">
    <p:extLst>
      <p:ext uri="{19B8F6BF-5375-455C-9EA6-DF929625EA0E}">
        <p15:presenceInfo xmlns:p15="http://schemas.microsoft.com/office/powerpoint/2012/main" userId="S::sam.hepworth@brook.org.uk::50cf503a-ea25-4e0d-b111-d87aaf801f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4498"/>
    <a:srgbClr val="3CB9BF"/>
    <a:srgbClr val="8CC63F"/>
    <a:srgbClr val="FCE222"/>
    <a:srgbClr val="00A2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1FD708-BEF6-F620-4D80-E717246AC15D}" v="11" dt="2021-06-23T13:39:58.741"/>
    <p1510:client id="{B305EF30-7565-44B6-9D99-567EC28E42A9}" v="4" dt="2021-06-23T09:04:01.2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93" autoAdjust="0"/>
    <p:restoredTop sz="69241" autoAdjust="0"/>
  </p:normalViewPr>
  <p:slideViewPr>
    <p:cSldViewPr>
      <p:cViewPr varScale="1">
        <p:scale>
          <a:sx n="47" d="100"/>
          <a:sy n="47" d="100"/>
        </p:scale>
        <p:origin x="1148"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40" Type="http://schemas.openxmlformats.org/officeDocument/2006/relationships/theme" Target="theme/theme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Hepworth" userId="S::sam.hepworth@brook.org.uk::50cf503a-ea25-4e0d-b111-d87aaf801f6c" providerId="AD" clId="Web-{481FD708-BEF6-F620-4D80-E717246AC15D}"/>
    <pc:docChg chg="modSld">
      <pc:chgData name="Sam Hepworth" userId="S::sam.hepworth@brook.org.uk::50cf503a-ea25-4e0d-b111-d87aaf801f6c" providerId="AD" clId="Web-{481FD708-BEF6-F620-4D80-E717246AC15D}" dt="2021-06-23T13:39:58.741" v="10"/>
      <pc:docMkLst>
        <pc:docMk/>
      </pc:docMkLst>
      <pc:sldChg chg="modSp addCm">
        <pc:chgData name="Sam Hepworth" userId="S::sam.hepworth@brook.org.uk::50cf503a-ea25-4e0d-b111-d87aaf801f6c" providerId="AD" clId="Web-{481FD708-BEF6-F620-4D80-E717246AC15D}" dt="2021-06-23T13:39:58.741" v="10"/>
        <pc:sldMkLst>
          <pc:docMk/>
          <pc:sldMk cId="0" sldId="422"/>
        </pc:sldMkLst>
        <pc:spChg chg="mod">
          <ac:chgData name="Sam Hepworth" userId="S::sam.hepworth@brook.org.uk::50cf503a-ea25-4e0d-b111-d87aaf801f6c" providerId="AD" clId="Web-{481FD708-BEF6-F620-4D80-E717246AC15D}" dt="2021-06-23T13:39:44.599" v="9" actId="20577"/>
          <ac:spMkLst>
            <pc:docMk/>
            <pc:sldMk cId="0" sldId="422"/>
            <ac:spMk id="2" creationId="{935A528D-8E53-4489-8DD1-EF33FAB6594D}"/>
          </ac:spMkLst>
        </pc:spChg>
        <pc:spChg chg="mod">
          <ac:chgData name="Sam Hepworth" userId="S::sam.hepworth@brook.org.uk::50cf503a-ea25-4e0d-b111-d87aaf801f6c" providerId="AD" clId="Web-{481FD708-BEF6-F620-4D80-E717246AC15D}" dt="2021-06-23T13:39:02.503" v="5" actId="14100"/>
          <ac:spMkLst>
            <pc:docMk/>
            <pc:sldMk cId="0" sldId="422"/>
            <ac:spMk id="30723" creationId="{F1C18F83-9782-4389-8019-B023234B8D82}"/>
          </ac:spMkLst>
        </pc:spChg>
      </pc:sldChg>
      <pc:sldChg chg="delCm">
        <pc:chgData name="Sam Hepworth" userId="S::sam.hepworth@brook.org.uk::50cf503a-ea25-4e0d-b111-d87aaf801f6c" providerId="AD" clId="Web-{481FD708-BEF6-F620-4D80-E717246AC15D}" dt="2021-06-23T13:38:36.001" v="0"/>
        <pc:sldMkLst>
          <pc:docMk/>
          <pc:sldMk cId="3038839278" sldId="446"/>
        </pc:sldMkLst>
      </pc:sldChg>
    </pc:docChg>
  </pc:docChgLst>
  <pc:docChgLst>
    <pc:chgData name="Kelly Harris" userId="S::kelly.harris@brook.org.uk::cc939fe8-d5a0-4636-8799-f6afaa3e47da" providerId="AD" clId="Web-{76069682-435B-1127-C1BD-448192E2EBBD}"/>
    <pc:docChg chg="modSld">
      <pc:chgData name="Kelly Harris" userId="S::kelly.harris@brook.org.uk::cc939fe8-d5a0-4636-8799-f6afaa3e47da" providerId="AD" clId="Web-{76069682-435B-1127-C1BD-448192E2EBBD}" dt="2021-06-04T11:20:50.626" v="30"/>
      <pc:docMkLst>
        <pc:docMk/>
      </pc:docMkLst>
      <pc:sldChg chg="modNotes">
        <pc:chgData name="Kelly Harris" userId="S::kelly.harris@brook.org.uk::cc939fe8-d5a0-4636-8799-f6afaa3e47da" providerId="AD" clId="Web-{76069682-435B-1127-C1BD-448192E2EBBD}" dt="2021-06-04T11:20:50.626" v="30"/>
        <pc:sldMkLst>
          <pc:docMk/>
          <pc:sldMk cId="0" sldId="403"/>
        </pc:sldMkLst>
      </pc:sldChg>
    </pc:docChg>
  </pc:docChgLst>
  <pc:docChgLst>
    <pc:chgData name="Kelly Harris" userId="S::kelly.harris@brook.org.uk::cc939fe8-d5a0-4636-8799-f6afaa3e47da" providerId="AD" clId="Web-{55708316-9B24-95A5-47B7-7A767157E3B0}"/>
    <pc:docChg chg="modSld">
      <pc:chgData name="Kelly Harris" userId="S::kelly.harris@brook.org.uk::cc939fe8-d5a0-4636-8799-f6afaa3e47da" providerId="AD" clId="Web-{55708316-9B24-95A5-47B7-7A767157E3B0}" dt="2021-06-04T11:24:26.514" v="1"/>
      <pc:docMkLst>
        <pc:docMk/>
      </pc:docMkLst>
      <pc:sldChg chg="modNotes">
        <pc:chgData name="Kelly Harris" userId="S::kelly.harris@brook.org.uk::cc939fe8-d5a0-4636-8799-f6afaa3e47da" providerId="AD" clId="Web-{55708316-9B24-95A5-47B7-7A767157E3B0}" dt="2021-06-04T11:24:26.514" v="1"/>
        <pc:sldMkLst>
          <pc:docMk/>
          <pc:sldMk cId="0" sldId="428"/>
        </pc:sldMkLst>
      </pc:sldChg>
    </pc:docChg>
  </pc:docChgLst>
  <pc:docChgLst>
    <pc:chgData name="Lucy Anson" userId="84c10632-736c-4aed-8484-54e572729c54" providerId="ADAL" clId="{B305EF30-7565-44B6-9D99-567EC28E42A9}"/>
    <pc:docChg chg="custSel modSld">
      <pc:chgData name="Lucy Anson" userId="84c10632-736c-4aed-8484-54e572729c54" providerId="ADAL" clId="{B305EF30-7565-44B6-9D99-567EC28E42A9}" dt="2021-06-23T09:04:01.243" v="6"/>
      <pc:docMkLst>
        <pc:docMk/>
      </pc:docMkLst>
      <pc:sldChg chg="addCm modCm">
        <pc:chgData name="Lucy Anson" userId="84c10632-736c-4aed-8484-54e572729c54" providerId="ADAL" clId="{B305EF30-7565-44B6-9D99-567EC28E42A9}" dt="2021-06-23T09:03:47.870" v="4"/>
        <pc:sldMkLst>
          <pc:docMk/>
          <pc:sldMk cId="0" sldId="362"/>
        </pc:sldMkLst>
      </pc:sldChg>
      <pc:sldChg chg="addCm modCm">
        <pc:chgData name="Lucy Anson" userId="84c10632-736c-4aed-8484-54e572729c54" providerId="ADAL" clId="{B305EF30-7565-44B6-9D99-567EC28E42A9}" dt="2021-06-23T09:04:01.243" v="6"/>
        <pc:sldMkLst>
          <pc:docMk/>
          <pc:sldMk cId="0" sldId="403"/>
        </pc:sldMkLst>
      </pc:sldChg>
      <pc:sldChg chg="addCm modCm">
        <pc:chgData name="Lucy Anson" userId="84c10632-736c-4aed-8484-54e572729c54" providerId="ADAL" clId="{B305EF30-7565-44B6-9D99-567EC28E42A9}" dt="2021-06-23T09:03:03.095" v="1"/>
        <pc:sldMkLst>
          <pc:docMk/>
          <pc:sldMk cId="0" sldId="42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B37984D-9CBA-45F8-87FF-16F2E64E29A8}"/>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7171" name="Rectangle 3">
            <a:extLst>
              <a:ext uri="{FF2B5EF4-FFF2-40B4-BE49-F238E27FC236}">
                <a16:creationId xmlns:a16="http://schemas.microsoft.com/office/drawing/2014/main" id="{749ADA47-8F2E-4063-B80F-0F1AB7FA6C2F}"/>
              </a:ext>
            </a:extLst>
          </p:cNvPr>
          <p:cNvSpPr>
            <a:spLocks noGrp="1" noChangeArrowheads="1"/>
          </p:cNvSpPr>
          <p:nvPr>
            <p:ph type="dt" sz="quarter"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7172" name="Rectangle 4">
            <a:extLst>
              <a:ext uri="{FF2B5EF4-FFF2-40B4-BE49-F238E27FC236}">
                <a16:creationId xmlns:a16="http://schemas.microsoft.com/office/drawing/2014/main" id="{4BD6F8A5-18D0-4C62-9203-30C1C1E60089}"/>
              </a:ext>
            </a:extLst>
          </p:cNvPr>
          <p:cNvSpPr>
            <a:spLocks noGrp="1" noChangeArrowheads="1"/>
          </p:cNvSpPr>
          <p:nvPr>
            <p:ph type="ftr" sz="quarter" idx="2"/>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7173" name="Rectangle 5">
            <a:extLst>
              <a:ext uri="{FF2B5EF4-FFF2-40B4-BE49-F238E27FC236}">
                <a16:creationId xmlns:a16="http://schemas.microsoft.com/office/drawing/2014/main" id="{41E7762F-76AE-4A64-92D5-E4A565A65813}"/>
              </a:ext>
            </a:extLst>
          </p:cNvPr>
          <p:cNvSpPr>
            <a:spLocks noGrp="1" noChangeArrowheads="1"/>
          </p:cNvSpPr>
          <p:nvPr>
            <p:ph type="sldNum" sz="quarter" idx="3"/>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smtClean="0"/>
            </a:lvl1pPr>
          </a:lstStyle>
          <a:p>
            <a:pPr>
              <a:defRPr/>
            </a:pPr>
            <a:fld id="{52DFAAC5-1165-4419-AE2E-B0AB2B7F1EB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05B0AED-C9AB-4EF7-97DB-51E03F2BF9EF}"/>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4099" name="Rectangle 3">
            <a:extLst>
              <a:ext uri="{FF2B5EF4-FFF2-40B4-BE49-F238E27FC236}">
                <a16:creationId xmlns:a16="http://schemas.microsoft.com/office/drawing/2014/main" id="{CC1512C2-AA84-46FE-AC9F-F9BAB6EF9CA1}"/>
              </a:ext>
            </a:extLst>
          </p:cNvPr>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2052" name="Rectangle 4">
            <a:extLst>
              <a:ext uri="{FF2B5EF4-FFF2-40B4-BE49-F238E27FC236}">
                <a16:creationId xmlns:a16="http://schemas.microsoft.com/office/drawing/2014/main" id="{8D953085-FD3E-424F-A7D4-DFF8BB53F09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89C5E958-F581-4C7A-BEC8-A7027D97391B}"/>
              </a:ext>
            </a:extLst>
          </p:cNvPr>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a:extLst>
              <a:ext uri="{FF2B5EF4-FFF2-40B4-BE49-F238E27FC236}">
                <a16:creationId xmlns:a16="http://schemas.microsoft.com/office/drawing/2014/main" id="{31D45C2D-EAF1-49A3-BED6-A90CEC6B36D8}"/>
              </a:ext>
            </a:extLst>
          </p:cNvPr>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4103" name="Rectangle 7">
            <a:extLst>
              <a:ext uri="{FF2B5EF4-FFF2-40B4-BE49-F238E27FC236}">
                <a16:creationId xmlns:a16="http://schemas.microsoft.com/office/drawing/2014/main" id="{95CCB2D9-FDCE-41F1-AFA6-B0B666599474}"/>
              </a:ext>
            </a:extLst>
          </p:cNvPr>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smtClean="0"/>
            </a:lvl1pPr>
          </a:lstStyle>
          <a:p>
            <a:pPr>
              <a:defRPr/>
            </a:pPr>
            <a:fld id="{304A4215-4CBE-4BAD-932F-8D2101A5783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kids.britannica.com/kids/article/cell/35293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kids.britannica.com/kids/article/cell/352933"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ChangeArrowheads="1" noTextEdit="1"/>
          </p:cNvSpPr>
          <p:nvPr>
            <p:ph type="sldImg"/>
          </p:nvPr>
        </p:nvSpPr>
        <p:spPr>
          <a:ln/>
        </p:spPr>
      </p:sp>
      <p:sp>
        <p:nvSpPr>
          <p:cNvPr id="4099"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a:latin typeface="Arial" panose="020B0604020202020204" pitchFamily="34" charset="0"/>
            </a:endParaRPr>
          </a:p>
        </p:txBody>
      </p:sp>
      <p:sp>
        <p:nvSpPr>
          <p:cNvPr id="4100"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A2F5FED-D076-4B93-B79E-5861A366563D}" type="slidenum">
              <a:rPr lang="en-US" altLang="en-US" sz="1200">
                <a:solidFill>
                  <a:srgbClr val="000000"/>
                </a:solidFill>
              </a:rPr>
              <a:pPr/>
              <a:t>1</a:t>
            </a:fld>
            <a:endParaRPr lang="en-US" altLang="en-US" sz="1200">
              <a:solidFill>
                <a:srgbClr val="000000"/>
              </a:solidFill>
            </a:endParaRPr>
          </a:p>
        </p:txBody>
      </p:sp>
    </p:spTree>
    <p:extLst>
      <p:ext uri="{BB962C8B-B14F-4D97-AF65-F5344CB8AC3E}">
        <p14:creationId xmlns:p14="http://schemas.microsoft.com/office/powerpoint/2010/main" val="2052945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61BC7C34-B1D2-4DA3-A0C5-F9BE4D4F2478}"/>
              </a:ext>
            </a:extLst>
          </p:cNvPr>
          <p:cNvSpPr>
            <a:spLocks noGrp="1" noRot="1" noChangeAspect="1" noChangeArrowheads="1" noTextEdit="1"/>
          </p:cNvSpPr>
          <p:nvPr>
            <p:ph type="sldImg"/>
          </p:nvPr>
        </p:nvSpPr>
        <p:spPr>
          <a:ln/>
        </p:spPr>
      </p:sp>
      <p:sp>
        <p:nvSpPr>
          <p:cNvPr id="23554" name="Notes Placeholder 2">
            <a:extLst>
              <a:ext uri="{FF2B5EF4-FFF2-40B4-BE49-F238E27FC236}">
                <a16:creationId xmlns:a16="http://schemas.microsoft.com/office/drawing/2014/main" id="{369ACC82-07E2-49CE-A6E9-2E1F09BCC7B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a:latin typeface="Arial" panose="020B0604020202020204" pitchFamily="34" charset="0"/>
            </a:endParaRPr>
          </a:p>
        </p:txBody>
      </p:sp>
      <p:sp>
        <p:nvSpPr>
          <p:cNvPr id="23555" name="Slide Number Placeholder 3">
            <a:extLst>
              <a:ext uri="{FF2B5EF4-FFF2-40B4-BE49-F238E27FC236}">
                <a16:creationId xmlns:a16="http://schemas.microsoft.com/office/drawing/2014/main" id="{5494058E-52B5-4CCC-BF0C-60C30ED17BC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75EC17-C315-4811-81C5-A144E5B790B7}" type="slidenum">
              <a:rPr lang="en-US" altLang="en-US" sz="1200">
                <a:solidFill>
                  <a:srgbClr val="000000"/>
                </a:solidFill>
              </a:rPr>
              <a:pPr/>
              <a:t>10</a:t>
            </a:fld>
            <a:endParaRPr lang="en-US" altLang="en-US" sz="12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53E9B095-CE92-44C1-B3A2-957DDC1A7776}"/>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B23A99D8-6E4D-442A-A4E6-5AF89826C8F4}"/>
              </a:ext>
            </a:extLst>
          </p:cNvPr>
          <p:cNvSpPr>
            <a:spLocks noGrp="1"/>
          </p:cNvSpPr>
          <p:nvPr>
            <p:ph type="body" idx="1"/>
          </p:nvPr>
        </p:nvSpPr>
        <p:spPr/>
        <p:txBody>
          <a:bodyPr/>
          <a:lstStyle/>
          <a:p>
            <a:pPr>
              <a:defRPr/>
            </a:pPr>
            <a:r>
              <a:rPr lang="cy-GB" b="1" dirty="0"/>
              <a:t>Dull</a:t>
            </a:r>
          </a:p>
          <a:p>
            <a:pPr marL="171450" indent="-171450">
              <a:buFont typeface="Arial" panose="020B0604020202020204" pitchFamily="34" charset="0"/>
              <a:buChar char="•"/>
              <a:defRPr/>
            </a:pPr>
            <a:r>
              <a:rPr lang="cy-GB" dirty="0"/>
              <a:t>Cadwch y diffiniad o’r gair glasoed ym mlaen yr ystafell (lle gall y plant ei weld)</a:t>
            </a:r>
          </a:p>
          <a:p>
            <a:pPr marL="171450" indent="-171450">
              <a:buFont typeface="Arial" panose="020B0604020202020204" pitchFamily="34" charset="0"/>
              <a:buChar char="•"/>
              <a:defRPr/>
            </a:pPr>
            <a:r>
              <a:rPr lang="cy-GB" dirty="0"/>
              <a:t>Gall y plant naill ai ddefnyddio’r daflen waith newidiadau i’r corff (amlinell corff) neu dynnu llun eu hunain – anogwch y grŵp i beidio â bod yn benodol o ran rhyw gyda’r llun hwn</a:t>
            </a:r>
          </a:p>
          <a:p>
            <a:pPr marL="171450" indent="-171450">
              <a:buFont typeface="Arial" panose="020B0604020202020204" pitchFamily="34" charset="0"/>
              <a:buChar char="•"/>
              <a:defRPr/>
            </a:pPr>
            <a:r>
              <a:rPr lang="cy-GB" dirty="0"/>
              <a:t>Gall y plant weithio mewn parau i feddwl am yr holl newidiadau a allai ddigwydd i rywun wrth iddyn nhw brofi’r glasoed ar gyfer unrhyw ryw </a:t>
            </a:r>
          </a:p>
          <a:p>
            <a:pPr marL="171450" indent="-171450">
              <a:buFont typeface="Arial" panose="020B0604020202020204" pitchFamily="34" charset="0"/>
              <a:buChar char="•"/>
              <a:defRPr/>
            </a:pPr>
            <a:r>
              <a:rPr lang="cy-GB" dirty="0"/>
              <a:t>Cynigiwch awgrymiadau i blant os ydynt yn cael trafferth gyda syniadau ac anogwch y plant i feddwl am newidiadau a allai ddigwydd i emosiynau hefyd </a:t>
            </a:r>
          </a:p>
          <a:p>
            <a:pPr marL="171450" indent="-171450">
              <a:buFont typeface="Arial" panose="020B0604020202020204" pitchFamily="34" charset="0"/>
              <a:buChar char="•"/>
              <a:defRPr/>
            </a:pPr>
            <a:r>
              <a:rPr lang="cy-GB" dirty="0"/>
              <a:t>Defnyddiwch y sleidiau i drafod y gwahanol newidiadau y gallai pobl eu profi yn ystod y glasoed</a:t>
            </a:r>
          </a:p>
          <a:p>
            <a:pPr>
              <a:defRPr/>
            </a:pPr>
            <a:endParaRPr lang="en-GB" b="1" dirty="0"/>
          </a:p>
          <a:p>
            <a:pPr>
              <a:defRPr/>
            </a:pPr>
            <a:r>
              <a:rPr lang="cy-GB" b="1" dirty="0"/>
              <a:t>Cwestiynau Allweddol </a:t>
            </a:r>
          </a:p>
          <a:p>
            <a:pPr>
              <a:defRPr/>
            </a:pPr>
            <a:r>
              <a:rPr lang="cy-GB" dirty="0"/>
              <a:t> </a:t>
            </a:r>
          </a:p>
          <a:p>
            <a:pPr marL="171450" indent="-171450">
              <a:buFont typeface="Arial" panose="020B0604020202020204" pitchFamily="34" charset="0"/>
              <a:buChar char="•"/>
              <a:defRPr/>
            </a:pPr>
            <a:r>
              <a:rPr lang="cy-GB" dirty="0"/>
              <a:t>Ydy hi’n gallu teimlo’n lletchwith i siarad am y pethau hyn? Pam? </a:t>
            </a:r>
          </a:p>
          <a:p>
            <a:pPr marL="171450" indent="-171450">
              <a:buFont typeface="Arial" panose="020B0604020202020204" pitchFamily="34" charset="0"/>
              <a:buChar char="•"/>
              <a:defRPr/>
            </a:pPr>
            <a:r>
              <a:rPr lang="cy-GB" dirty="0"/>
              <a:t>Beth yw ystyr y glasoed? </a:t>
            </a:r>
          </a:p>
          <a:p>
            <a:pPr marL="171450" indent="-171450">
              <a:buFont typeface="Arial" panose="020B0604020202020204" pitchFamily="34" charset="0"/>
              <a:buChar char="•"/>
              <a:defRPr/>
            </a:pPr>
            <a:r>
              <a:rPr lang="cy-GB" dirty="0"/>
              <a:t>Ydy’r glasoed yr un fath i bawb? </a:t>
            </a:r>
          </a:p>
          <a:p>
            <a:pPr marL="171450" indent="-171450">
              <a:buFont typeface="Arial" panose="020B0604020202020204" pitchFamily="34" charset="0"/>
              <a:buChar char="•"/>
              <a:defRPr/>
            </a:pPr>
            <a:r>
              <a:rPr lang="cy-GB" dirty="0"/>
              <a:t>Ar ba oedran fydd y glasoed yn digwydd? </a:t>
            </a:r>
          </a:p>
          <a:p>
            <a:pPr marL="171450" indent="-171450">
              <a:buFont typeface="Arial" panose="020B0604020202020204" pitchFamily="34" charset="0"/>
              <a:buChar char="•"/>
              <a:defRPr/>
            </a:pPr>
            <a:r>
              <a:rPr lang="cy-GB" dirty="0"/>
              <a:t>Beth yw rhai o’r newidiadau sy’n digwydd yn ystod y glasoed? </a:t>
            </a:r>
          </a:p>
          <a:p>
            <a:pPr marL="171450" indent="-171450">
              <a:buFont typeface="Arial" panose="020B0604020202020204" pitchFamily="34" charset="0"/>
              <a:buChar char="•"/>
              <a:defRPr/>
            </a:pPr>
            <a:r>
              <a:rPr lang="cy-GB" dirty="0"/>
              <a:t>A yw’r newidiadau i gyd yn rhai corfforol? </a:t>
            </a:r>
          </a:p>
          <a:p>
            <a:pPr marL="171450" indent="-171450">
              <a:buFont typeface="Arial" panose="020B0604020202020204" pitchFamily="34" charset="0"/>
              <a:buChar char="•"/>
              <a:defRPr/>
            </a:pPr>
            <a:r>
              <a:rPr lang="cy-GB" dirty="0"/>
              <a:t>A oes angen i chi ymolchi mwy pan fydd y glasoed yn dechrau? Pam? </a:t>
            </a:r>
          </a:p>
          <a:p>
            <a:pPr marL="171450" indent="-171450">
              <a:buFont typeface="Arial" panose="020B0604020202020204" pitchFamily="34" charset="0"/>
              <a:buChar char="•"/>
              <a:defRPr/>
            </a:pPr>
            <a:r>
              <a:rPr lang="cy-GB" dirty="0"/>
              <a:t>Sut mae’r glasoed yn gwneud i rywun deimlo? Beth allwn ni ei wneud i deimlo’n gadarnhaol?</a:t>
            </a:r>
          </a:p>
          <a:p>
            <a:pPr marL="171450" indent="-171450">
              <a:buFont typeface="Arial" panose="020B0604020202020204" pitchFamily="34" charset="0"/>
              <a:buChar char="•"/>
              <a:defRPr/>
            </a:pPr>
            <a:r>
              <a:rPr lang="cy-GB" dirty="0"/>
              <a:t>Beth yw breuddwyd wlyb? </a:t>
            </a:r>
          </a:p>
          <a:p>
            <a:pPr marL="171450" indent="-171450">
              <a:buFont typeface="Arial" panose="020B0604020202020204" pitchFamily="34" charset="0"/>
              <a:buChar char="•"/>
              <a:defRPr/>
            </a:pPr>
            <a:r>
              <a:rPr lang="cy-GB" dirty="0"/>
              <a:t>Pam ydych chi’n meddwl ei bod yn bwysig siarad am y newidiadau hyn cyn iddyn nhw ddigwydd? </a:t>
            </a:r>
          </a:p>
          <a:p>
            <a:pPr>
              <a:defRPr/>
            </a:pPr>
            <a:endParaRPr lang="en-GB" dirty="0"/>
          </a:p>
          <a:p>
            <a:pPr>
              <a:buFont typeface="Arial" panose="020B0604020202020204" pitchFamily="34" charset="0"/>
              <a:buNone/>
              <a:defRPr/>
            </a:pPr>
            <a:r>
              <a:rPr lang="cy-GB" b="1" dirty="0"/>
              <a:t>Negeseuon Allweddol</a:t>
            </a:r>
          </a:p>
          <a:p>
            <a:pPr marL="171450" indent="-171450">
              <a:buFont typeface="Arial" panose="020B0604020202020204" pitchFamily="34" charset="0"/>
              <a:buChar char="•"/>
              <a:defRPr/>
            </a:pPr>
            <a:r>
              <a:rPr lang="cy-GB" dirty="0"/>
              <a:t>Mae cyrff pawb, gan gynnwys organau rhywiol, ychydig yn wahanol. Dylem barchu pobl eraill – nid pryfocio na chwerthin am ben y rhai sy’n wahanol i ni. </a:t>
            </a:r>
          </a:p>
          <a:p>
            <a:pPr marL="171450" indent="-171450">
              <a:buFont typeface="Arial" panose="020B0604020202020204" pitchFamily="34" charset="0"/>
              <a:buChar char="•"/>
              <a:defRPr/>
            </a:pPr>
            <a:r>
              <a:rPr lang="cy-GB" dirty="0"/>
              <a:t>Mae organau rhywiol wedi’u rhannu’n ddau fath yn fras – merched, a’r rheini sydd â fwlfa, a bechgyn, a’r rheini sydd â phidyn a cheilliau </a:t>
            </a:r>
          </a:p>
          <a:p>
            <a:pPr marL="171450" indent="-171450">
              <a:buFont typeface="Arial" panose="020B0604020202020204" pitchFamily="34" charset="0"/>
              <a:buChar char="•"/>
              <a:defRPr/>
            </a:pPr>
            <a:r>
              <a:rPr lang="cy-GB" dirty="0"/>
              <a:t>Wrth i chi fynd yn hŷn, mae eich corff yn mynd drwy nifer o newidiadau, a elwir y glasoed. </a:t>
            </a:r>
          </a:p>
          <a:p>
            <a:pPr marL="171450" indent="-171450">
              <a:buFont typeface="Arial" panose="020B0604020202020204" pitchFamily="34" charset="0"/>
              <a:buChar char="•"/>
              <a:defRPr/>
            </a:pPr>
            <a:r>
              <a:rPr lang="cy-GB" dirty="0"/>
              <a:t>Cofiwch, y glasoed yw pan fydd pobl yn dechrau newid o fod yn blentyn i fod yn oedolyn ifanc.</a:t>
            </a:r>
          </a:p>
          <a:p>
            <a:pPr marL="171450" indent="-171450">
              <a:buFont typeface="Arial" panose="020B0604020202020204" pitchFamily="34" charset="0"/>
              <a:buChar char="•"/>
              <a:defRPr/>
            </a:pPr>
            <a:r>
              <a:rPr lang="cy-GB" dirty="0"/>
              <a:t>Gall cyflymder y newidiadau hyn fod yn wahanol i bawb.</a:t>
            </a:r>
          </a:p>
          <a:p>
            <a:pPr marL="171450" indent="-171450">
              <a:buFont typeface="Arial" panose="020B0604020202020204" pitchFamily="34" charset="0"/>
              <a:buChar char="•"/>
              <a:defRPr/>
            </a:pPr>
            <a:r>
              <a:rPr lang="cy-GB" dirty="0"/>
              <a:t>Mae cyfnod y glasoed yn dechrau rhywbryd rhwng 7 ac 16 oed ac mae'r broses yn cymryd sawl blwyddyn i'w chwblhau.</a:t>
            </a:r>
          </a:p>
          <a:p>
            <a:pPr marL="171450" indent="-171450">
              <a:buFont typeface="Arial" panose="020B0604020202020204" pitchFamily="34" charset="0"/>
              <a:buChar char="•"/>
              <a:defRPr/>
            </a:pPr>
            <a:r>
              <a:rPr lang="cy-GB" dirty="0"/>
              <a:t>Daw hormonau’n egnïol iawn ac maent yn gyfrifol am dwf a datblygiad yn ystod y glasoed. Cemegau yw hormonau sy’n dweud wrth </a:t>
            </a:r>
            <a:r>
              <a:rPr lang="cy-GB" u="sng" dirty="0">
                <a:hlinkClick r:id="rId3"/>
              </a:rPr>
              <a:t>gelloedd</a:t>
            </a:r>
            <a:r>
              <a:rPr lang="cy-GB" dirty="0"/>
              <a:t> a rhannau o’r corff am wneud pethau penodol.</a:t>
            </a:r>
          </a:p>
          <a:p>
            <a:pPr marL="171450" indent="-171450">
              <a:buFont typeface="Arial" panose="020B0604020202020204" pitchFamily="34" charset="0"/>
              <a:buChar char="•"/>
              <a:defRPr/>
            </a:pPr>
            <a:r>
              <a:rPr lang="cy-GB" dirty="0"/>
              <a:t>Mae newidiadau yn y glasoed yn rhan arferol o dyfu i fyny.</a:t>
            </a:r>
          </a:p>
          <a:p>
            <a:pPr marL="171450" indent="-171450">
              <a:buFont typeface="Arial" panose="020B0604020202020204" pitchFamily="34" charset="0"/>
              <a:buChar char="•"/>
              <a:defRPr/>
            </a:pPr>
            <a:r>
              <a:rPr lang="cy-GB" dirty="0"/>
              <a:t>Bydd pobl yn dechrau’r glasoed ar adeg ychydig yn wahanol ac yn datblygu’n wahanol – mae’n bwysig parchu ein bod ni i gyd yn wahanol.</a:t>
            </a:r>
          </a:p>
          <a:p>
            <a:pPr marL="171450" indent="-171450">
              <a:buFont typeface="Arial" panose="020B0604020202020204" pitchFamily="34" charset="0"/>
              <a:buChar char="•"/>
              <a:defRPr/>
            </a:pPr>
            <a:r>
              <a:rPr lang="cy-GB" dirty="0"/>
              <a:t>Mae’r glasoed yn adeg ar gyfer cyfleoedd a theimladau newydd. Bydd gennych gyfrifoldebau newydd i ofalu amdanoch eich hun ac efallai y byddwch am gael mwy o annibyniaeth.</a:t>
            </a:r>
          </a:p>
          <a:p>
            <a:pPr marL="171450" indent="-171450">
              <a:buFont typeface="Arial" panose="020B0604020202020204" pitchFamily="34" charset="0"/>
              <a:buChar char="•"/>
              <a:defRPr/>
            </a:pPr>
            <a:r>
              <a:rPr lang="cy-GB" dirty="0"/>
              <a:t>Dim ond i bobl â phidyn y mae rhai newidiadau’n digwydd, rhai i bobl sydd â fwlfa yn unig; ac mae </a:t>
            </a:r>
            <a:r>
              <a:rPr lang="cy-GB" dirty="0" err="1"/>
              <a:t>rhai’n</a:t>
            </a:r>
            <a:r>
              <a:rPr lang="cy-GB" dirty="0"/>
              <a:t> digwydd i’r ddau.</a:t>
            </a:r>
          </a:p>
          <a:p>
            <a:pPr marL="171450" indent="-171450">
              <a:buFont typeface="Arial" panose="020B0604020202020204" pitchFamily="34" charset="0"/>
              <a:buChar char="•"/>
              <a:defRPr/>
            </a:pPr>
            <a:r>
              <a:rPr lang="cy-GB" dirty="0"/>
              <a:t>Yn ystod y glasoed, efallai y byddwch yn dechrau meddwl am bwy rydych chi’n ei ffansïo ac yn dechrau meddwl am bethau rhywiol. Ond nid yw pawb yn gwneud hynny. </a:t>
            </a:r>
          </a:p>
          <a:p>
            <a:pPr marL="171450" indent="-171450">
              <a:buFont typeface="Arial" panose="020B0604020202020204" pitchFamily="34" charset="0"/>
              <a:buChar char="•"/>
              <a:defRPr/>
            </a:pPr>
            <a:r>
              <a:rPr lang="cy-GB" dirty="0"/>
              <a:t>Mae breuddwydion gwlyb yn digwydd pan fyddwch yn alldaflu (rhyddhau hylif sy’n cynnwys sberm allan o’r pidyn) pan fyddwch yn cysgu. Mae hyn yn digwydd i rai pobl ac nid i eraill. Mae’n normal. Mae’n bwysig glanhau wedyn a newid eich cynfasau a’ch pyjamas.</a:t>
            </a:r>
          </a:p>
          <a:p>
            <a:pPr marL="171450" indent="-171450">
              <a:buFont typeface="Arial" panose="020B0604020202020204" pitchFamily="34" charset="0"/>
              <a:buChar char="•"/>
              <a:defRPr/>
            </a:pPr>
            <a:r>
              <a:rPr lang="cy-GB" dirty="0"/>
              <a:t>Mae’r hormonau sy’n cael eu rhyddhau yn y glasoed yn gallu effeithio ar ein hemosiynau a’n teimladau. Gwnewch yn siŵr eich bod yn garedig â chi eich hun a gydag eraill. </a:t>
            </a:r>
          </a:p>
          <a:p>
            <a:pPr marL="171450" indent="-171450">
              <a:buFont typeface="Arial" panose="020B0604020202020204" pitchFamily="34" charset="0"/>
              <a:buChar char="•"/>
              <a:defRPr/>
            </a:pPr>
            <a:r>
              <a:rPr lang="cy-GB" dirty="0"/>
              <a:t>Gwnewch bethau sy’n eich helpu i deimlo’n gadarnhaol. Gall cael digon o gwsg, gwneud ychydig o ymarfer corff a bwyta’n iach helpu hefyd. </a:t>
            </a:r>
          </a:p>
          <a:p>
            <a:pPr marL="171450" indent="-171450">
              <a:buFont typeface="Arial" panose="020B0604020202020204" pitchFamily="34" charset="0"/>
              <a:buChar char="•"/>
              <a:defRPr/>
            </a:pPr>
            <a:endParaRPr lang="en-US" dirty="0"/>
          </a:p>
          <a:p>
            <a:pPr>
              <a:defRPr/>
            </a:pPr>
            <a:endParaRPr lang="en-US" dirty="0"/>
          </a:p>
        </p:txBody>
      </p:sp>
      <p:sp>
        <p:nvSpPr>
          <p:cNvPr id="25603" name="Slide Number Placeholder 3">
            <a:extLst>
              <a:ext uri="{FF2B5EF4-FFF2-40B4-BE49-F238E27FC236}">
                <a16:creationId xmlns:a16="http://schemas.microsoft.com/office/drawing/2014/main" id="{15DE0539-C070-46B0-A934-639B9A4FBD5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229CD87-4197-459E-9C28-CD49058D9288}" type="slidenum">
              <a:rPr lang="en-US" altLang="en-US" sz="1200"/>
              <a:pPr/>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0B245FD1-EDF8-4C4C-A19A-548C3401DE76}"/>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16B6F7CC-FB96-448B-AFDE-4B20889BFDA2}"/>
              </a:ext>
            </a:extLst>
          </p:cNvPr>
          <p:cNvSpPr>
            <a:spLocks noGrp="1"/>
          </p:cNvSpPr>
          <p:nvPr>
            <p:ph type="body" idx="1"/>
          </p:nvPr>
        </p:nvSpPr>
        <p:spPr/>
        <p:txBody>
          <a:bodyPr/>
          <a:lstStyle/>
          <a:p>
            <a:pPr>
              <a:defRPr/>
            </a:pPr>
            <a:r>
              <a:rPr lang="cy-GB" dirty="0"/>
              <a:t>•Tyfu’n </a:t>
            </a:r>
            <a:r>
              <a:rPr lang="cy-GB" dirty="0" err="1"/>
              <a:t>Dalach</a:t>
            </a:r>
            <a:r>
              <a:rPr lang="cy-GB" dirty="0"/>
              <a:t> (efallai y byddwch yn teimlo’n fwy poenus neu flinedig o ganlyniad).</a:t>
            </a:r>
          </a:p>
          <a:p>
            <a:pPr>
              <a:defRPr/>
            </a:pPr>
            <a:r>
              <a:rPr lang="cy-GB" dirty="0"/>
              <a:t>•Efallai y cewch smotiau. </a:t>
            </a:r>
          </a:p>
          <a:p>
            <a:pPr marL="171450" indent="-171450">
              <a:buFont typeface="Arial" panose="020B0604020202020204" pitchFamily="34" charset="0"/>
              <a:buChar char="•"/>
              <a:defRPr/>
            </a:pPr>
            <a:r>
              <a:rPr lang="cy-GB" dirty="0"/>
              <a:t>Cael mwy o flew – dan eich breichiau, ar eich coesau a’ch organau rhywiol, weithiau ar yr wyneb a’r frest hefyd</a:t>
            </a:r>
          </a:p>
          <a:p>
            <a:pPr marL="171450" indent="-171450">
              <a:buFont typeface="Arial" panose="020B0604020202020204" pitchFamily="34" charset="0"/>
              <a:buChar char="•"/>
              <a:defRPr/>
            </a:pPr>
            <a:r>
              <a:rPr lang="cy-GB" dirty="0"/>
              <a:t>yn ystod y glasoed rydym yn chwysu mwy, yn enwedig dan ein breichiau a rhwng ein coesau. Efallai y bydd pobl yn dewis defnyddio diaroglydd neu </a:t>
            </a:r>
            <a:r>
              <a:rPr lang="cy-GB" dirty="0" err="1"/>
              <a:t>wrthchwyswr</a:t>
            </a:r>
            <a:r>
              <a:rPr lang="cy-GB" dirty="0"/>
              <a:t> dan eu breichiau i helpu i leihau arogl eu corff. </a:t>
            </a:r>
          </a:p>
          <a:p>
            <a:pPr marL="171450" indent="-171450">
              <a:buFont typeface="Arial" panose="020B0604020202020204" pitchFamily="34" charset="0"/>
              <a:buChar char="•"/>
              <a:defRPr/>
            </a:pPr>
            <a:r>
              <a:rPr lang="cy-GB" dirty="0"/>
              <a:t>yn ystod y glasoed mae gwallt pobl yn mynd yn fwy seimlyd, felly mae’n bwysig golchi eich gwallt yn amlach. Rydyn ni hefyd yn chwysu ac yn drewi mwy, felly mae’n bwysig ymolchi bob dydd. Fodd bynnag, ni ddylem olchi ein horganau rhywiol gyda sebon â phersawr cryf gan y gall hyn achosi iddynt fynd i gosi neu deimlo’n ddolurus. Mae dŵr cynnes a/neu sebon </a:t>
            </a:r>
            <a:r>
              <a:rPr lang="cy-GB" dirty="0" err="1"/>
              <a:t>dibersawr</a:t>
            </a:r>
            <a:r>
              <a:rPr lang="cy-GB" dirty="0"/>
              <a:t> yn iawn. Os oes gennych flaengroen (croen dros ben y pidyn), tynnwch hwn yn ôl yn ysgafn i lanhau oddi tano pan fyddwch yn ymolchi.</a:t>
            </a:r>
          </a:p>
          <a:p>
            <a:pPr marL="171450" indent="-171450">
              <a:buFont typeface="Arial" panose="020B0604020202020204" pitchFamily="34" charset="0"/>
              <a:buChar char="•"/>
              <a:defRPr/>
            </a:pPr>
            <a:r>
              <a:rPr lang="cy-GB" dirty="0"/>
              <a:t>•Mae’r hormonau sy’n cael eu rhyddhau yn y glasoed yn gallu effeithio ar ein hemosiynau a’n teimladau. Gwnewch yn siŵr eich bod yn garedig â chi eich hun a gydag eraill. Gwnewch bethau sy’n eich helpu i deimlo’n gadarnhaol.  Gall cael digon o gwsg, gwneud ychydig o ymarfer corff a bwyta’n iach helpu hefyd.</a:t>
            </a:r>
          </a:p>
          <a:p>
            <a:pPr>
              <a:defRPr/>
            </a:pPr>
            <a:r>
              <a:rPr lang="cy-GB" dirty="0"/>
              <a:t>•Yn ystod y glasoed, efallai y byddwch yn dechrau meddwl am bwy rydych chi’n ei ffansïo ac yn dechrau meddwl am bethau rhywiol.</a:t>
            </a:r>
          </a:p>
          <a:p>
            <a:pPr>
              <a:defRPr/>
            </a:pPr>
            <a:r>
              <a:rPr lang="cy-GB" dirty="0"/>
              <a:t>•Efallai y byddwch am gael mwy o annibyniaeth a chymryd mwy o gyfrifoldeb drosoch eich hun.</a:t>
            </a:r>
          </a:p>
          <a:p>
            <a:pPr>
              <a:defRPr/>
            </a:pPr>
            <a:endParaRPr lang="en-GB" dirty="0"/>
          </a:p>
        </p:txBody>
      </p:sp>
      <p:sp>
        <p:nvSpPr>
          <p:cNvPr id="27651" name="Slide Number Placeholder 3">
            <a:extLst>
              <a:ext uri="{FF2B5EF4-FFF2-40B4-BE49-F238E27FC236}">
                <a16:creationId xmlns:a16="http://schemas.microsoft.com/office/drawing/2014/main" id="{EA4E06A9-50A7-4EE7-BEFD-12612F1B81E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E842F10-1202-4E2B-838D-FB49535FD9E6}" type="slidenum">
              <a:rPr lang="en-US" altLang="en-US" sz="1200"/>
              <a:pPr/>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30458067-3BFC-49BD-86FF-1F1B339FD9B7}"/>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79C8E82-DB9B-4C01-832B-7749334B5445}"/>
              </a:ext>
            </a:extLst>
          </p:cNvPr>
          <p:cNvSpPr>
            <a:spLocks noGrp="1"/>
          </p:cNvSpPr>
          <p:nvPr>
            <p:ph type="body" idx="1"/>
          </p:nvPr>
        </p:nvSpPr>
        <p:spPr/>
        <p:txBody>
          <a:bodyPr/>
          <a:lstStyle/>
          <a:p>
            <a:pPr>
              <a:defRPr/>
            </a:pPr>
            <a:endParaRPr lang="en-GB" dirty="0"/>
          </a:p>
          <a:p>
            <a:pPr marL="171450" indent="-171450">
              <a:buFont typeface="Arial" panose="020B0604020202020204" pitchFamily="34" charset="0"/>
              <a:buChar char="•"/>
              <a:defRPr/>
            </a:pPr>
            <a:r>
              <a:rPr lang="cy-GB"/>
              <a:t>Bydd eich tethi a’ch bronnau’n mynd yn fwy (efallai y byddwch yn gwisgo bra).</a:t>
            </a:r>
          </a:p>
          <a:p>
            <a:pPr marL="171450" indent="-171450">
              <a:buFont typeface="Arial" panose="020B0604020202020204" pitchFamily="34" charset="0"/>
              <a:buChar char="•"/>
              <a:defRPr/>
            </a:pPr>
            <a:endParaRPr lang="en-GB" dirty="0"/>
          </a:p>
          <a:p>
            <a:pPr marL="171450" indent="-171450">
              <a:buFont typeface="Arial" panose="020B0604020202020204" pitchFamily="34" charset="0"/>
              <a:buChar char="•"/>
              <a:defRPr/>
            </a:pPr>
            <a:r>
              <a:rPr lang="cy-GB"/>
              <a:t>Efallai y bydd siâp eich corff yn tyfu’n fwy siapus ac efallai y bydd eich cluniau’n mynd yn lletach.</a:t>
            </a:r>
          </a:p>
          <a:p>
            <a:pPr marL="171450" indent="-171450">
              <a:buFont typeface="Arial" panose="020B0604020202020204" pitchFamily="34" charset="0"/>
              <a:buChar char="•"/>
              <a:defRPr/>
            </a:pPr>
            <a:endParaRPr lang="en-GB" dirty="0"/>
          </a:p>
          <a:p>
            <a:pPr marL="171450" indent="-171450">
              <a:buFont typeface="Arial" panose="020B0604020202020204" pitchFamily="34" charset="0"/>
              <a:buChar char="•"/>
              <a:defRPr/>
            </a:pPr>
            <a:r>
              <a:rPr lang="cy-GB"/>
              <a:t>Efallai y byddwch yn dechrau cael rhedlif o’r wain – hylif clir/llaethog yn eich dillad isaf sy’n cadw’r wain yn iach.</a:t>
            </a:r>
          </a:p>
          <a:p>
            <a:pPr marL="171450" indent="-171450">
              <a:buFont typeface="Arial" panose="020B0604020202020204" pitchFamily="34" charset="0"/>
              <a:buChar char="•"/>
              <a:defRPr/>
            </a:pPr>
            <a:endParaRPr lang="en-GB" dirty="0"/>
          </a:p>
          <a:p>
            <a:pPr marL="171450" indent="-171450">
              <a:buFont typeface="Arial" panose="020B0604020202020204" pitchFamily="34" charset="0"/>
              <a:buChar char="•"/>
              <a:defRPr/>
            </a:pPr>
            <a:r>
              <a:rPr lang="cy-GB"/>
              <a:t>Bydd eich mislif yn dechrau.</a:t>
            </a:r>
          </a:p>
          <a:p>
            <a:pPr>
              <a:defRPr/>
            </a:pPr>
            <a:endParaRPr lang="en-GB" dirty="0"/>
          </a:p>
        </p:txBody>
      </p:sp>
      <p:sp>
        <p:nvSpPr>
          <p:cNvPr id="29699" name="Slide Number Placeholder 3">
            <a:extLst>
              <a:ext uri="{FF2B5EF4-FFF2-40B4-BE49-F238E27FC236}">
                <a16:creationId xmlns:a16="http://schemas.microsoft.com/office/drawing/2014/main" id="{90146AF7-DA9E-42BD-8BDA-F96D080E6A7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5ACAE5A-BC53-4CD0-A181-CFB757C346D0}" type="slidenum">
              <a:rPr lang="en-US" altLang="en-US" sz="1200"/>
              <a:pPr/>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66019A2B-5C98-4EE5-AAB5-27329F38F496}"/>
              </a:ext>
            </a:extLst>
          </p:cNvPr>
          <p:cNvSpPr>
            <a:spLocks noGrp="1" noRot="1" noChangeAspect="1" noChangeArrowheads="1" noTextEdit="1"/>
          </p:cNvSpPr>
          <p:nvPr>
            <p:ph type="sldImg"/>
          </p:nvPr>
        </p:nvSpPr>
        <p:spPr>
          <a:ln/>
        </p:spPr>
      </p:sp>
      <p:sp>
        <p:nvSpPr>
          <p:cNvPr id="31746" name="Notes Placeholder 2">
            <a:extLst>
              <a:ext uri="{FF2B5EF4-FFF2-40B4-BE49-F238E27FC236}">
                <a16:creationId xmlns:a16="http://schemas.microsoft.com/office/drawing/2014/main" id="{B343812C-6AEC-4BD8-8121-4C4677B67AC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dirty="0">
                <a:latin typeface="Arial" panose="020B0604020202020204" pitchFamily="34" charset="0"/>
              </a:rPr>
              <a:t>Mae eich llais yn dyfnhau (newidiadau i’r llais). </a:t>
            </a:r>
          </a:p>
          <a:p>
            <a:r>
              <a:rPr lang="cy-GB" dirty="0">
                <a:latin typeface="Arial" panose="020B0604020202020204" pitchFamily="34" charset="0"/>
              </a:rPr>
              <a:t>Mae eich cyhyrau’n datblygu a’ch brest yn mynd yn lletach.</a:t>
            </a:r>
          </a:p>
          <a:p>
            <a:r>
              <a:rPr lang="cy-GB" dirty="0">
                <a:latin typeface="Arial" panose="020B0604020202020204" pitchFamily="34" charset="0"/>
              </a:rPr>
              <a:t>Mae eich organau rhywiol (pidyn a cheilliau) yn tyfu’n fwy.</a:t>
            </a:r>
          </a:p>
          <a:p>
            <a:r>
              <a:rPr lang="cy-GB" dirty="0">
                <a:latin typeface="Arial" panose="020B0604020202020204" pitchFamily="34" charset="0"/>
              </a:rPr>
              <a:t>Gall eich tethi fynd yn sensitif am gyfnod byr ac mae'n bosibl y byddant yn chwyddo.</a:t>
            </a:r>
          </a:p>
          <a:p>
            <a:r>
              <a:rPr lang="cy-GB" dirty="0">
                <a:latin typeface="Arial" panose="020B0604020202020204" pitchFamily="34" charset="0"/>
              </a:rPr>
              <a:t>Byddwch yn dechrau cael codiadau (pan fydd y pidyn yn mynd yn galed ac yn ymestyn allan o’ch corff), pan fyddwch yn eu disgwyl leiaf!!</a:t>
            </a:r>
          </a:p>
          <a:p>
            <a:r>
              <a:rPr lang="cy-GB" dirty="0">
                <a:latin typeface="Arial" panose="020B0604020202020204" pitchFamily="34" charset="0"/>
              </a:rPr>
              <a:t>Mae breuddwydion gwlyb yn digwydd pan fyddwch yn alldaflu (rhyddhau hylif sy’n cynnwys sberm allan o’r pidyn) pan fyddwch yn cysgu. Mae hyn yn digwydd i rai pobl ac nid i eraill. Mae’n normal. Mae’n bwysig glanhau wedyn a newid eich cynfasau a’ch pyjamas.</a:t>
            </a:r>
          </a:p>
          <a:p>
            <a:endParaRPr lang="en-GB" altLang="en-US" dirty="0">
              <a:latin typeface="Arial" panose="020B0604020202020204" pitchFamily="34" charset="0"/>
            </a:endParaRPr>
          </a:p>
          <a:p>
            <a:r>
              <a:rPr lang="cy-GB" dirty="0">
                <a:latin typeface="Arial" panose="020B0604020202020204" pitchFamily="34" charset="0"/>
              </a:rPr>
              <a:t>**Nodyn i egluro os yw’n briodol i’r grŵp** gall merched a phobl sydd â fwlfa gael ‘breuddwydion gwlyb’ o ran eu bod yn gallu cael </a:t>
            </a:r>
            <a:r>
              <a:rPr lang="cy-GB" dirty="0" err="1">
                <a:latin typeface="Arial" panose="020B0604020202020204" pitchFamily="34" charset="0"/>
              </a:rPr>
              <a:t>orgasm</a:t>
            </a:r>
            <a:r>
              <a:rPr lang="cy-GB" dirty="0">
                <a:latin typeface="Arial" panose="020B0604020202020204" pitchFamily="34" charset="0"/>
              </a:rPr>
              <a:t> (teimlad rhywiol pleserus) pan fyddant yn cysgu, ond nid yw hyn yn golygu codiad nac alldaflu sberm. </a:t>
            </a:r>
          </a:p>
        </p:txBody>
      </p:sp>
      <p:sp>
        <p:nvSpPr>
          <p:cNvPr id="31747" name="Slide Number Placeholder 3">
            <a:extLst>
              <a:ext uri="{FF2B5EF4-FFF2-40B4-BE49-F238E27FC236}">
                <a16:creationId xmlns:a16="http://schemas.microsoft.com/office/drawing/2014/main" id="{C346F76A-1411-4AC2-937E-9CA082B7AAD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4FC2F14-1EEC-4AC3-BBE5-0F8624A855A9}" type="slidenum">
              <a:rPr lang="en-US" altLang="en-US" sz="1200"/>
              <a:pPr/>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6540EFB7-D689-4AE8-B510-A81767742E7D}"/>
              </a:ext>
            </a:extLst>
          </p:cNvPr>
          <p:cNvSpPr>
            <a:spLocks noGrp="1" noRot="1" noChangeAspect="1" noChangeArrowheads="1" noTextEdit="1"/>
          </p:cNvSpPr>
          <p:nvPr>
            <p:ph type="sldImg"/>
          </p:nvPr>
        </p:nvSpPr>
        <p:spPr>
          <a:ln/>
        </p:spPr>
      </p:sp>
      <p:sp>
        <p:nvSpPr>
          <p:cNvPr id="27650" name="Notes Placeholder 2">
            <a:extLst>
              <a:ext uri="{FF2B5EF4-FFF2-40B4-BE49-F238E27FC236}">
                <a16:creationId xmlns:a16="http://schemas.microsoft.com/office/drawing/2014/main" id="{20FA3F79-5A8E-4F17-8EA5-E618DD35DB55}"/>
              </a:ext>
            </a:extLst>
          </p:cNvPr>
          <p:cNvSpPr>
            <a:spLocks noGrp="1" noChangeArrowheads="1"/>
          </p:cNvSpPr>
          <p:nvPr>
            <p:ph type="body" idx="1"/>
          </p:nvPr>
        </p:nvSpPr>
        <p:spPr/>
        <p:txBody>
          <a:bodyPr/>
          <a:lstStyle/>
          <a:p>
            <a:pPr>
              <a:defRPr/>
            </a:pPr>
            <a:r>
              <a:rPr lang="cy-GB" b="1" dirty="0">
                <a:latin typeface="Arial" panose="020B0604020202020204" pitchFamily="34" charset="0"/>
              </a:rPr>
              <a:t>Beth yw mislif? </a:t>
            </a:r>
          </a:p>
          <a:p>
            <a:pPr>
              <a:defRPr/>
            </a:pPr>
            <a:r>
              <a:rPr lang="cy-GB" dirty="0">
                <a:latin typeface="Arial" panose="020B0604020202020204" pitchFamily="34" charset="0"/>
              </a:rPr>
              <a:t> </a:t>
            </a:r>
          </a:p>
          <a:p>
            <a:pPr>
              <a:defRPr/>
            </a:pPr>
            <a:r>
              <a:rPr lang="cy-GB" b="1" dirty="0">
                <a:latin typeface="Arial" panose="020B0604020202020204" pitchFamily="34" charset="0"/>
              </a:rPr>
              <a:t>Dull </a:t>
            </a:r>
          </a:p>
          <a:p>
            <a:pPr>
              <a:defRPr/>
            </a:pPr>
            <a:r>
              <a:rPr lang="cy-GB" dirty="0">
                <a:latin typeface="Arial" panose="020B0604020202020204" pitchFamily="34" charset="0"/>
              </a:rPr>
              <a:t> </a:t>
            </a:r>
          </a:p>
          <a:p>
            <a:pPr>
              <a:defRPr/>
            </a:pPr>
            <a:r>
              <a:rPr lang="cy-GB" dirty="0">
                <a:latin typeface="Arial" panose="020B0604020202020204" pitchFamily="34" charset="0"/>
              </a:rPr>
              <a:t>Yr hwylusydd yn esbonio ein bod yn mynd i feddwl ychydig yn fwy am y mislif. </a:t>
            </a:r>
          </a:p>
          <a:p>
            <a:pPr>
              <a:defRPr/>
            </a:pPr>
            <a:r>
              <a:rPr lang="cy-GB" dirty="0">
                <a:latin typeface="Arial" panose="020B0604020202020204" pitchFamily="34" charset="0"/>
              </a:rPr>
              <a:t>Yr hwylusydd yn dangos delwedd o olwyn cylch mislif i’r grŵp ac yn atgyfnerthu negeseuon allweddol </a:t>
            </a:r>
          </a:p>
          <a:p>
            <a:pPr>
              <a:defRPr/>
            </a:pPr>
            <a:r>
              <a:rPr lang="cy-GB" dirty="0">
                <a:latin typeface="Arial" panose="020B0604020202020204" pitchFamily="34" charset="0"/>
              </a:rPr>
              <a:t>Yna, bydd yr hwylusydd yn gofyn i’r grŵp sut y gallai rhywun deimlo ychydig cyn ac yn ystod eu mislif. Defnyddio negeseuon allweddol i gael ôl-drafodaeth. </a:t>
            </a:r>
          </a:p>
          <a:p>
            <a:pPr>
              <a:defRPr/>
            </a:pPr>
            <a:r>
              <a:rPr lang="cy-GB" dirty="0">
                <a:latin typeface="Arial" panose="020B0604020202020204" pitchFamily="34" charset="0"/>
              </a:rPr>
              <a:t>Gall yr hwylusydd wedyn ddangos dewisiadau o ran nwyddau mislif - efallai bod y rhain wedi cael sylw yn y gweithgaredd bag newidiadau’r glasoed.</a:t>
            </a:r>
          </a:p>
          <a:p>
            <a:pPr>
              <a:defRPr/>
            </a:pPr>
            <a:r>
              <a:rPr lang="cy-GB" dirty="0">
                <a:latin typeface="Arial" panose="020B0604020202020204" pitchFamily="34" charset="0"/>
              </a:rPr>
              <a:t> </a:t>
            </a:r>
          </a:p>
          <a:p>
            <a:pPr>
              <a:defRPr/>
            </a:pPr>
            <a:r>
              <a:rPr lang="cy-GB" b="1" dirty="0">
                <a:latin typeface="Arial" panose="020B0604020202020204" pitchFamily="34" charset="0"/>
              </a:rPr>
              <a:t>Cwestiynau Allweddol </a:t>
            </a:r>
          </a:p>
          <a:p>
            <a:pPr>
              <a:defRPr/>
            </a:pPr>
            <a:r>
              <a:rPr lang="cy-GB" dirty="0">
                <a:latin typeface="Arial" panose="020B0604020202020204" pitchFamily="34" charset="0"/>
              </a:rPr>
              <a:t> </a:t>
            </a:r>
          </a:p>
          <a:p>
            <a:pPr>
              <a:defRPr/>
            </a:pPr>
            <a:r>
              <a:rPr lang="cy-GB" dirty="0">
                <a:latin typeface="Arial" panose="020B0604020202020204" pitchFamily="34" charset="0"/>
              </a:rPr>
              <a:t>Beth yw mislif? </a:t>
            </a:r>
          </a:p>
          <a:p>
            <a:pPr>
              <a:defRPr/>
            </a:pPr>
            <a:r>
              <a:rPr lang="cy-GB" dirty="0">
                <a:latin typeface="Arial" panose="020B0604020202020204" pitchFamily="34" charset="0"/>
              </a:rPr>
              <a:t>Pwy sy’n cael mislif a pham? </a:t>
            </a:r>
          </a:p>
          <a:p>
            <a:pPr>
              <a:defRPr/>
            </a:pPr>
            <a:r>
              <a:rPr lang="cy-GB" dirty="0">
                <a:latin typeface="Arial" panose="020B0604020202020204" pitchFamily="34" charset="0"/>
              </a:rPr>
              <a:t>Beth all rhywun ei ddefnyddio i ddal gwaed y mislif?</a:t>
            </a:r>
          </a:p>
          <a:p>
            <a:pPr>
              <a:defRPr/>
            </a:pPr>
            <a:r>
              <a:rPr lang="cy-GB" dirty="0">
                <a:latin typeface="Arial" panose="020B0604020202020204" pitchFamily="34" charset="0"/>
              </a:rPr>
              <a:t>Ydy’r mislif yn fudr? </a:t>
            </a:r>
          </a:p>
          <a:p>
            <a:pPr>
              <a:defRPr/>
            </a:pPr>
            <a:r>
              <a:rPr lang="cy-GB" dirty="0">
                <a:latin typeface="Arial" panose="020B0604020202020204" pitchFamily="34" charset="0"/>
              </a:rPr>
              <a:t>A ddylen ni bryfocio pobl sy’n profi glasoed yn wahanol i ni?</a:t>
            </a:r>
          </a:p>
          <a:p>
            <a:pPr>
              <a:defRPr/>
            </a:pPr>
            <a:r>
              <a:rPr lang="cy-GB" dirty="0">
                <a:latin typeface="Arial" panose="020B0604020202020204" pitchFamily="34" charset="0"/>
              </a:rPr>
              <a:t> </a:t>
            </a:r>
          </a:p>
          <a:p>
            <a:pPr>
              <a:defRPr/>
            </a:pPr>
            <a:r>
              <a:rPr lang="cy-GB" b="1" dirty="0">
                <a:latin typeface="Arial" panose="020B0604020202020204" pitchFamily="34" charset="0"/>
              </a:rPr>
              <a:t>Negeseuon Allweddol </a:t>
            </a:r>
          </a:p>
          <a:p>
            <a:pPr>
              <a:defRPr/>
            </a:pPr>
            <a:r>
              <a:rPr lang="cy-GB" dirty="0">
                <a:latin typeface="Arial" panose="020B0604020202020204" pitchFamily="34" charset="0"/>
              </a:rPr>
              <a:t>Mae’r mislif yn dechrau ar ryw adeg yn ystod y glasoed (merched, a’r rhai sydd â fwlfa), er nad yw mislif rhai pobl yn dechrau nes eu bod yn 16 neu’n 17 oed. Does dim oedran cywir nac anghywir i ddechrau cael mislif. Os nad ydyn nhw’n dechrau erbyn tua 16 oed, yna mae’n dda siarad â meddyg.</a:t>
            </a:r>
          </a:p>
          <a:p>
            <a:pPr>
              <a:defRPr/>
            </a:pPr>
            <a:endParaRPr lang="en-GB" altLang="en-US" dirty="0">
              <a:latin typeface="Arial" panose="020B0604020202020204" pitchFamily="34" charset="0"/>
            </a:endParaRPr>
          </a:p>
          <a:p>
            <a:pPr>
              <a:defRPr/>
            </a:pPr>
            <a:r>
              <a:rPr lang="cy-GB" dirty="0">
                <a:latin typeface="Arial" panose="020B0604020202020204" pitchFamily="34" charset="0"/>
              </a:rPr>
              <a:t> </a:t>
            </a:r>
          </a:p>
          <a:p>
            <a:pPr marL="171450" indent="-171450">
              <a:buFont typeface="Arial" panose="020B0604020202020204" pitchFamily="34" charset="0"/>
              <a:buChar char="•"/>
              <a:defRPr/>
            </a:pPr>
            <a:r>
              <a:rPr lang="cy-GB" dirty="0">
                <a:latin typeface="Arial" panose="020B0604020202020204" pitchFamily="34" charset="0"/>
              </a:rPr>
              <a:t>Dim ond un rhan o’r cylch mislif yw’r mislif. Mae cylch mislif yn dechrau ar y diwrnod y byddwch yn cael eich mislif ac yn para tan y diwrnod cyn eich un nesaf.</a:t>
            </a:r>
          </a:p>
          <a:p>
            <a:pPr marL="171450" indent="-171450">
              <a:buFont typeface="Arial" panose="020B0604020202020204" pitchFamily="34" charset="0"/>
              <a:buChar char="•"/>
              <a:defRPr/>
            </a:pPr>
            <a:r>
              <a:rPr lang="cy-GB" dirty="0">
                <a:latin typeface="Arial" panose="020B0604020202020204" pitchFamily="34" charset="0"/>
              </a:rPr>
              <a:t>Ar gyfartaledd, mae pobl yn cael mislif bob mis (ond gall fod yn gyfnod hirach neu fyrrach na hyn)</a:t>
            </a:r>
          </a:p>
          <a:p>
            <a:pPr marL="171450" indent="-171450">
              <a:buFont typeface="Arial" panose="020B0604020202020204" pitchFamily="34" charset="0"/>
              <a:buChar char="•"/>
              <a:defRPr/>
            </a:pPr>
            <a:r>
              <a:rPr lang="cy-GB" dirty="0">
                <a:latin typeface="Arial" panose="020B0604020202020204" pitchFamily="34" charset="0"/>
              </a:rPr>
              <a:t>Mae’r ofarïau’n rhyddhau wy ac mae leinin y groth yn troi’n sbyngaidd ac yn drwchus. Os nad yw’r wy yn cael ei ffrwythloni gan sberm, nid oes angen yr wy a leinin y groth ac mae’n dod allan drwy’r wain fel gwaed. </a:t>
            </a:r>
          </a:p>
          <a:p>
            <a:pPr marL="171450" indent="-171450">
              <a:buFont typeface="Arial" panose="020B0604020202020204" pitchFamily="34" charset="0"/>
              <a:buChar char="•"/>
              <a:defRPr/>
            </a:pPr>
            <a:r>
              <a:rPr lang="cy-GB" dirty="0">
                <a:latin typeface="Arial" panose="020B0604020202020204" pitchFamily="34" charset="0"/>
              </a:rPr>
              <a:t>Gelwir y gwaedu hwn yn fislif ac mae’n para 3-8 diwrnod. Gall gwaed y mislif fod yn binc, yn frown neu’n goch gyda chlotiau ynddo.</a:t>
            </a:r>
          </a:p>
          <a:p>
            <a:pPr marL="171450" indent="-171450">
              <a:buFont typeface="Arial" panose="020B0604020202020204" pitchFamily="34" charset="0"/>
              <a:buChar char="•"/>
              <a:defRPr/>
            </a:pPr>
            <a:r>
              <a:rPr lang="cy-GB" dirty="0">
                <a:latin typeface="Arial" panose="020B0604020202020204" pitchFamily="34" charset="0"/>
              </a:rPr>
              <a:t>Weithiau bydd pobl yn cael rhai arwyddion bod eu mislif ar y ffordd, efallai y byddwch yn teimlo’n fwy blinedig, yn cael mwy o smotiau, cur pen, bronnau poenus, anhwylder ar y stumog neu’n teimlo ychydig yn fwy emosiynol nag arfer. Mae pawb yn wahanol felly efallai fod ganddynt rai arwyddion neu ddim o gwbl. </a:t>
            </a:r>
          </a:p>
          <a:p>
            <a:pPr marL="171450" indent="-171450">
              <a:buFont typeface="Arial" panose="020B0604020202020204" pitchFamily="34" charset="0"/>
              <a:buChar char="•"/>
              <a:defRPr/>
            </a:pPr>
            <a:r>
              <a:rPr lang="cy-GB" dirty="0">
                <a:latin typeface="Arial" panose="020B0604020202020204" pitchFamily="34" charset="0"/>
              </a:rPr>
              <a:t>Yn ystod eich mislif, bydd rhai pobl yn cael crampiau sy’n teimlo fel poen yn y stumog neu ran isaf eich cefn. Gall </a:t>
            </a:r>
            <a:r>
              <a:rPr lang="cy-GB" dirty="0" err="1">
                <a:latin typeface="Arial" panose="020B0604020202020204" pitchFamily="34" charset="0"/>
              </a:rPr>
              <a:t>poenladdwyr</a:t>
            </a:r>
            <a:r>
              <a:rPr lang="cy-GB" dirty="0">
                <a:latin typeface="Arial" panose="020B0604020202020204" pitchFamily="34" charset="0"/>
              </a:rPr>
              <a:t>, potel ddŵr poeth neu ymarfer corff ysgafn helpu.</a:t>
            </a:r>
          </a:p>
          <a:p>
            <a:pPr marL="171450" indent="-171450">
              <a:buFont typeface="Arial" panose="020B0604020202020204" pitchFamily="34" charset="0"/>
              <a:buChar char="•"/>
              <a:defRPr/>
            </a:pPr>
            <a:r>
              <a:rPr lang="cy-GB" dirty="0">
                <a:latin typeface="Arial" panose="020B0604020202020204" pitchFamily="34" charset="0"/>
              </a:rPr>
              <a:t>Mae gwahanol ddewisiadau ar gyfer dal gwaed y mislif, dewiswch beth sy’n gweithio i chi. Mae padiau, </a:t>
            </a:r>
            <a:r>
              <a:rPr lang="cy-GB" dirty="0" err="1">
                <a:latin typeface="Arial" panose="020B0604020202020204" pitchFamily="34" charset="0"/>
              </a:rPr>
              <a:t>tamponau</a:t>
            </a:r>
            <a:r>
              <a:rPr lang="cy-GB" dirty="0">
                <a:latin typeface="Arial" panose="020B0604020202020204" pitchFamily="34" charset="0"/>
              </a:rPr>
              <a:t>, cwpanau mislif a nicers mislif. </a:t>
            </a:r>
          </a:p>
          <a:p>
            <a:pPr marL="171450" indent="-171450">
              <a:buFont typeface="Arial" panose="020B0604020202020204" pitchFamily="34" charset="0"/>
              <a:buChar char="•"/>
              <a:defRPr/>
            </a:pPr>
            <a:r>
              <a:rPr lang="cy-GB" dirty="0">
                <a:latin typeface="Arial" panose="020B0604020202020204" pitchFamily="34" charset="0"/>
              </a:rPr>
              <a:t>Mae’r mislif yn naturiol ac yn normal. Nid ydynt yn fudr. </a:t>
            </a:r>
          </a:p>
          <a:p>
            <a:pPr>
              <a:defRPr/>
            </a:pPr>
            <a:endParaRPr lang="en-GB" altLang="en-US" dirty="0">
              <a:latin typeface="Arial" panose="020B0604020202020204" pitchFamily="34" charset="0"/>
            </a:endParaRPr>
          </a:p>
        </p:txBody>
      </p:sp>
      <p:sp>
        <p:nvSpPr>
          <p:cNvPr id="33795" name="Slide Number Placeholder 3">
            <a:extLst>
              <a:ext uri="{FF2B5EF4-FFF2-40B4-BE49-F238E27FC236}">
                <a16:creationId xmlns:a16="http://schemas.microsoft.com/office/drawing/2014/main" id="{FC039F1B-F43F-401F-B64C-8A210022E2A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B62A97A-D03B-440B-BA08-F328E1E00B5B}" type="slidenum">
              <a:rPr lang="en-US" altLang="en-US" sz="1200">
                <a:solidFill>
                  <a:srgbClr val="000000"/>
                </a:solidFill>
              </a:rPr>
              <a:pPr/>
              <a:t>15</a:t>
            </a:fld>
            <a:endParaRPr lang="en-US" altLang="en-US" sz="12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C5DBE40D-D52A-4AEF-8AE0-FE32FA906A00}"/>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4DE35648-DF7A-4D1F-B374-6619890B1C30}"/>
              </a:ext>
            </a:extLst>
          </p:cNvPr>
          <p:cNvSpPr>
            <a:spLocks noGrp="1"/>
          </p:cNvSpPr>
          <p:nvPr>
            <p:ph type="body" idx="1"/>
          </p:nvPr>
        </p:nvSpPr>
        <p:spPr/>
        <p:txBody>
          <a:bodyPr/>
          <a:lstStyle/>
          <a:p>
            <a:pPr marL="171450" indent="-171450">
              <a:buFont typeface="Arial" panose="020B0604020202020204" pitchFamily="34" charset="0"/>
              <a:buChar char="•"/>
              <a:defRPr/>
            </a:pPr>
            <a:r>
              <a:rPr lang="cy-GB" dirty="0"/>
              <a:t>Yr hwylusydd yn dangos delwedd o gylch mislif i’r grŵp ac yn atgyfnerthu negeseuon allweddol</a:t>
            </a:r>
          </a:p>
          <a:p>
            <a:pPr marL="171450" indent="-171450">
              <a:buFont typeface="Arial" panose="020B0604020202020204" pitchFamily="34" charset="0"/>
              <a:buChar char="•"/>
              <a:defRPr/>
            </a:pPr>
            <a:r>
              <a:rPr lang="cy-GB" dirty="0"/>
              <a:t>Yna, bydd yr hwylusydd yn gofyn i’r grŵp sut y gallai rhywun deimlo ychydig cyn ac yn ystod eu mislif. Defnyddio negeseuon allweddol i gael ôl-drafodaeth. </a:t>
            </a:r>
          </a:p>
          <a:p>
            <a:pPr marL="171450" indent="-171450">
              <a:buFont typeface="Arial" panose="020B0604020202020204" pitchFamily="34" charset="0"/>
              <a:buChar char="•"/>
              <a:defRPr/>
            </a:pPr>
            <a:r>
              <a:rPr lang="cy-GB" dirty="0"/>
              <a:t>Gall yr hwylusydd wedyn ddangos dewisiadau o ran nwyddau mislif - efallai bod y rhain wedi cael sylw yn y gweithgaredd bag newidiadau’r glasoed.</a:t>
            </a:r>
          </a:p>
          <a:p>
            <a:pPr>
              <a:defRPr/>
            </a:pPr>
            <a:r>
              <a:rPr lang="cy-GB" dirty="0"/>
              <a:t> </a:t>
            </a:r>
          </a:p>
          <a:p>
            <a:pPr>
              <a:defRPr/>
            </a:pPr>
            <a:r>
              <a:rPr lang="cy-GB" b="1" dirty="0"/>
              <a:t>Cwestiynau Allweddol </a:t>
            </a:r>
          </a:p>
          <a:p>
            <a:pPr>
              <a:defRPr/>
            </a:pPr>
            <a:r>
              <a:rPr lang="cy-GB" dirty="0"/>
              <a:t> </a:t>
            </a:r>
          </a:p>
          <a:p>
            <a:pPr marL="171450" indent="-171450">
              <a:buFont typeface="Arial" panose="020B0604020202020204" pitchFamily="34" charset="0"/>
              <a:buChar char="•"/>
              <a:defRPr/>
            </a:pPr>
            <a:r>
              <a:rPr lang="cy-GB" dirty="0"/>
              <a:t>Beth yw mislif? </a:t>
            </a:r>
          </a:p>
          <a:p>
            <a:pPr marL="171450" indent="-171450">
              <a:buFont typeface="Arial" panose="020B0604020202020204" pitchFamily="34" charset="0"/>
              <a:buChar char="•"/>
              <a:defRPr/>
            </a:pPr>
            <a:r>
              <a:rPr lang="cy-GB" dirty="0"/>
              <a:t>Pwy sy’n cael mislif a pham? </a:t>
            </a:r>
          </a:p>
          <a:p>
            <a:pPr marL="171450" indent="-171450">
              <a:buFont typeface="Arial" panose="020B0604020202020204" pitchFamily="34" charset="0"/>
              <a:buChar char="•"/>
              <a:defRPr/>
            </a:pPr>
            <a:r>
              <a:rPr lang="cy-GB" dirty="0"/>
              <a:t>Beth all rhywun ei ddefnyddio i ddal gwaed y mislif?</a:t>
            </a:r>
          </a:p>
          <a:p>
            <a:pPr marL="171450" indent="-171450">
              <a:buFont typeface="Arial" panose="020B0604020202020204" pitchFamily="34" charset="0"/>
              <a:buChar char="•"/>
              <a:defRPr/>
            </a:pPr>
            <a:r>
              <a:rPr lang="cy-GB" dirty="0"/>
              <a:t>Ydy’r mislif yn fudr? </a:t>
            </a:r>
          </a:p>
          <a:p>
            <a:pPr marL="171450" indent="-171450">
              <a:buFont typeface="Arial" panose="020B0604020202020204" pitchFamily="34" charset="0"/>
              <a:buChar char="•"/>
              <a:defRPr/>
            </a:pPr>
            <a:r>
              <a:rPr lang="cy-GB" dirty="0"/>
              <a:t>A ddylen ni bryfocio pobl sy’n profi glasoed yn wahanol i ni?</a:t>
            </a:r>
          </a:p>
          <a:p>
            <a:pPr>
              <a:defRPr/>
            </a:pPr>
            <a:r>
              <a:rPr lang="cy-GB" dirty="0"/>
              <a:t> </a:t>
            </a:r>
          </a:p>
          <a:p>
            <a:pPr>
              <a:defRPr/>
            </a:pPr>
            <a:r>
              <a:rPr lang="cy-GB" b="1" dirty="0"/>
              <a:t>Negeseuon Allweddol </a:t>
            </a:r>
          </a:p>
          <a:p>
            <a:pPr>
              <a:defRPr/>
            </a:pPr>
            <a:r>
              <a:rPr lang="cy-GB" dirty="0"/>
              <a:t> </a:t>
            </a:r>
          </a:p>
          <a:p>
            <a:pPr marL="171450" indent="-171450">
              <a:buFont typeface="Arial" panose="020B0604020202020204" pitchFamily="34" charset="0"/>
              <a:buChar char="•"/>
              <a:defRPr/>
            </a:pPr>
            <a:r>
              <a:rPr lang="cy-GB" dirty="0"/>
              <a:t>Dim ond un rhan o’r cylch mislif yw’r mislif. Diwrnod 1 y cylch mislif yw’r diwrnod y byddwch yn cael eich mislif ac mae’r cylch mislif yn para tan y diwrnod cyn eich un nesaf.</a:t>
            </a:r>
          </a:p>
          <a:p>
            <a:pPr marL="171450" indent="-171450">
              <a:buFont typeface="Arial" panose="020B0604020202020204" pitchFamily="34" charset="0"/>
              <a:buChar char="•"/>
              <a:defRPr/>
            </a:pPr>
            <a:r>
              <a:rPr lang="cy-GB" dirty="0"/>
              <a:t>Ar gyfartaledd, mae pobl yn cael mislif bob mis (ond gall fod yn gyfnod hirach neu fyrrach na hyn)</a:t>
            </a:r>
          </a:p>
          <a:p>
            <a:pPr marL="171450" indent="-171450">
              <a:buFont typeface="Arial" panose="020B0604020202020204" pitchFamily="34" charset="0"/>
              <a:buChar char="•"/>
              <a:defRPr/>
            </a:pPr>
            <a:r>
              <a:rPr lang="cy-GB" dirty="0"/>
              <a:t>Mae wy newydd yn tyfu ac yn aeddfedu rhwng diwrnodau 6 a 12 y cylch mislif</a:t>
            </a:r>
          </a:p>
          <a:p>
            <a:pPr marL="171450" indent="-171450">
              <a:buFont typeface="Arial" panose="020B0604020202020204" pitchFamily="34" charset="0"/>
              <a:buChar char="•"/>
              <a:defRPr/>
            </a:pPr>
            <a:r>
              <a:rPr lang="cy-GB" dirty="0">
                <a:latin typeface="Arial"/>
                <a:ea typeface="ＭＳ Ｐゴシック"/>
                <a:cs typeface="Arial"/>
              </a:rPr>
              <a:t>O gwmpas diwrnod 13 neu 14 y cylch mislif, mae’r ofarïau’n rhyddhau wy ac mae leinin y groth yn mynd yn sbyngaidd ac yn drwchus. Ofwliad yw'r enw ar hyn.</a:t>
            </a:r>
          </a:p>
          <a:p>
            <a:pPr marL="171450" indent="-171450">
              <a:buFont typeface="Arial" panose="020B0604020202020204" pitchFamily="34" charset="0"/>
              <a:buChar char="•"/>
              <a:defRPr/>
            </a:pPr>
            <a:r>
              <a:rPr lang="cy-GB" baseline="0" dirty="0">
                <a:latin typeface="Arial"/>
                <a:ea typeface="ＭＳ Ｐゴシック"/>
                <a:cs typeface="Arial"/>
              </a:rPr>
              <a:t>Ar ôl yr ofwliad yw’r amser wedi i’r wy gael ei ryddhau</a:t>
            </a:r>
          </a:p>
          <a:p>
            <a:pPr marL="171450" indent="-171450">
              <a:buFont typeface="Arial" panose="020B0604020202020204" pitchFamily="34" charset="0"/>
              <a:buChar char="•"/>
              <a:defRPr/>
            </a:pPr>
            <a:r>
              <a:rPr lang="cy-GB" dirty="0">
                <a:latin typeface="Arial"/>
                <a:ea typeface="ＭＳ Ｐゴシック"/>
                <a:cs typeface="Arial"/>
              </a:rPr>
              <a:t>Os nad yw’r wy yn cael ei ffrwythloni gan sberm, mae’r wy yn gwasgaru yn yr </a:t>
            </a:r>
            <a:r>
              <a:rPr lang="cy-GB" dirty="0" err="1">
                <a:latin typeface="Arial"/>
                <a:ea typeface="ＭＳ Ｐゴシック"/>
                <a:cs typeface="Arial"/>
              </a:rPr>
              <a:t>wterws</a:t>
            </a:r>
            <a:r>
              <a:rPr lang="cy-GB" dirty="0">
                <a:latin typeface="Arial"/>
                <a:ea typeface="ＭＳ Ｐゴシック"/>
                <a:cs typeface="Arial"/>
              </a:rPr>
              <a:t> ac yn dod allan drwy’r wain fel gwaed.  </a:t>
            </a:r>
          </a:p>
          <a:p>
            <a:pPr marL="171450" indent="-171450">
              <a:buFont typeface="Arial" panose="020B0604020202020204" pitchFamily="34" charset="0"/>
              <a:buChar char="•"/>
              <a:defRPr/>
            </a:pPr>
            <a:r>
              <a:rPr lang="cy-GB" dirty="0">
                <a:latin typeface="Arial"/>
                <a:ea typeface="ＭＳ Ｐゴシック"/>
                <a:cs typeface="Arial"/>
              </a:rPr>
              <a:t>Gelwir y gwaedu hwn yn fislif ac mae’n para 2-10 diwrnod. Gall gwaed y mislif fod yn binc, yn frown neu’n goch gyda chlotiau ynddo.</a:t>
            </a:r>
          </a:p>
          <a:p>
            <a:pPr marL="171450" indent="-171450">
              <a:buFont typeface="Arial" panose="020B0604020202020204" pitchFamily="34" charset="0"/>
              <a:buChar char="•"/>
              <a:defRPr/>
            </a:pPr>
            <a:r>
              <a:rPr lang="cy-GB" dirty="0"/>
              <a:t>Weithiau bydd pobl yn cael rhai arwyddion bod eu mislif ar y ffordd, efallai y byddwch yn teimlo’n fwy blinedig, yn cael mwy o smotiau, cur pen, bronnau poenus, anhwylder ar y stumog neu’n teimlo ychydig yn fwy emosiynol nag arfer. Mae pawb yn wahanol felly efallai fod ganddynt rai arwyddion neu ddim o gwbl. </a:t>
            </a:r>
          </a:p>
          <a:p>
            <a:pPr marL="171450" indent="-171450">
              <a:buFont typeface="Arial" panose="020B0604020202020204" pitchFamily="34" charset="0"/>
              <a:buChar char="•"/>
              <a:defRPr/>
            </a:pPr>
            <a:r>
              <a:rPr lang="cy-GB" dirty="0">
                <a:latin typeface="Arial"/>
                <a:ea typeface="ＭＳ Ｐゴシック"/>
                <a:cs typeface="Arial"/>
              </a:rPr>
              <a:t>Yn ystod eich mislif, bydd rhai pobl yn cael crampiau sy’n teimlo fel poen yn y stumog neu ran isaf eich cefn. Yn ystod eich mislif, bydd rhai pobl yn cael crampiau sy’n teimlo fel poen yn y stumog neu ran isaf eich cefn. Gall bath cynnes, potel ddŵr poeth a chadw’n heini helpu. Dim ond dan oruchwyliaeth oedolyn y dylid rhoi unrhyw feddyginiaeth lleddfu poen.</a:t>
            </a:r>
          </a:p>
          <a:p>
            <a:pPr marL="171450" indent="-171450">
              <a:buFont typeface="Arial" panose="020B0604020202020204" pitchFamily="34" charset="0"/>
              <a:buChar char="•"/>
              <a:defRPr/>
            </a:pPr>
            <a:r>
              <a:rPr lang="cy-GB" dirty="0">
                <a:latin typeface="Arial"/>
                <a:ea typeface="ＭＳ Ｐゴシック"/>
                <a:cs typeface="Arial"/>
              </a:rPr>
              <a:t>Mae gwahanol ddewisiadau ar gyfer dal gwaed y mislif, dewiswch beth sy’n gweithio i chi. Mae padiau, </a:t>
            </a:r>
            <a:r>
              <a:rPr lang="cy-GB" dirty="0" err="1">
                <a:latin typeface="Arial"/>
                <a:ea typeface="ＭＳ Ｐゴシック"/>
                <a:cs typeface="Arial"/>
              </a:rPr>
              <a:t>tamponau</a:t>
            </a:r>
            <a:r>
              <a:rPr lang="cy-GB" dirty="0">
                <a:latin typeface="Arial"/>
                <a:ea typeface="ＭＳ Ｐゴシック"/>
                <a:cs typeface="Arial"/>
              </a:rPr>
              <a:t>, cwpanau mislif, leininau a nicers mislif. </a:t>
            </a:r>
          </a:p>
          <a:p>
            <a:pPr marL="171450" indent="-171450">
              <a:buFont typeface="Arial" panose="020B0604020202020204" pitchFamily="34" charset="0"/>
              <a:buChar char="•"/>
              <a:defRPr/>
            </a:pPr>
            <a:r>
              <a:rPr lang="cy-GB" dirty="0"/>
              <a:t>Mae’r mislif yn naturiol ac yn normal. Nid ydynt yn fudr. </a:t>
            </a:r>
          </a:p>
          <a:p>
            <a:pPr>
              <a:defRPr/>
            </a:pPr>
            <a:endParaRPr lang="en-GB" altLang="en-US" dirty="0">
              <a:latin typeface="Arial" panose="020B0604020202020204" pitchFamily="34" charset="0"/>
            </a:endParaRPr>
          </a:p>
        </p:txBody>
      </p:sp>
      <p:sp>
        <p:nvSpPr>
          <p:cNvPr id="37891" name="Slide Number Placeholder 3">
            <a:extLst>
              <a:ext uri="{FF2B5EF4-FFF2-40B4-BE49-F238E27FC236}">
                <a16:creationId xmlns:a16="http://schemas.microsoft.com/office/drawing/2014/main" id="{49499B6E-2286-4B19-87FA-5F5DEF24763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5B4B228-D43E-4A6B-A8F9-75496F8B7C7D}" type="slidenum">
              <a:rPr lang="en-US" altLang="en-US" sz="1200"/>
              <a:pPr/>
              <a:t>16</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9B5B3949-C979-4B30-AC5E-19D603EAFC03}"/>
              </a:ext>
            </a:extLst>
          </p:cNvPr>
          <p:cNvSpPr>
            <a:spLocks noGrp="1" noRot="1" noChangeAspect="1" noChangeArrowheads="1" noTextEdit="1"/>
          </p:cNvSpPr>
          <p:nvPr>
            <p:ph type="sldImg"/>
          </p:nvPr>
        </p:nvSpPr>
        <p:spPr>
          <a:ln/>
        </p:spPr>
      </p:sp>
      <p:sp>
        <p:nvSpPr>
          <p:cNvPr id="39938" name="Notes Placeholder 2">
            <a:extLst>
              <a:ext uri="{FF2B5EF4-FFF2-40B4-BE49-F238E27FC236}">
                <a16:creationId xmlns:a16="http://schemas.microsoft.com/office/drawing/2014/main" id="{777C5743-650E-4EC0-B367-19106554B4C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b="1" dirty="0">
                <a:latin typeface="Arial" panose="020B0604020202020204" pitchFamily="34" charset="0"/>
              </a:rPr>
              <a:t>Cwis y glasoed. </a:t>
            </a:r>
          </a:p>
          <a:p>
            <a:r>
              <a:rPr lang="cy-GB" dirty="0">
                <a:latin typeface="Arial" panose="020B0604020202020204" pitchFamily="34" charset="0"/>
              </a:rPr>
              <a:t> </a:t>
            </a:r>
          </a:p>
          <a:p>
            <a:r>
              <a:rPr lang="cy-GB" b="1" dirty="0">
                <a:latin typeface="Arial" panose="020B0604020202020204" pitchFamily="34" charset="0"/>
              </a:rPr>
              <a:t>Dull </a:t>
            </a:r>
          </a:p>
          <a:p>
            <a:r>
              <a:rPr lang="cy-GB" dirty="0">
                <a:latin typeface="Arial" panose="020B0604020202020204" pitchFamily="34" charset="0"/>
              </a:rPr>
              <a:t> </a:t>
            </a:r>
          </a:p>
          <a:p>
            <a:r>
              <a:rPr lang="cy-GB" dirty="0">
                <a:latin typeface="Arial" panose="020B0604020202020204" pitchFamily="34" charset="0"/>
              </a:rPr>
              <a:t>Yr hwylusydd yn gofyn i’r grŵp sefyll ar ei draed ac yn esbonio eu bod yn mynd i ddarllen datganiad. Os ydych chi’n meddwl ei fod yn wir, ewch i un ochr o’r ystafell ac os ydych chi’n meddwl ei fod yn anghywir, ewch i ochr arall yr ystafell. </a:t>
            </a:r>
          </a:p>
          <a:p>
            <a:r>
              <a:rPr lang="cy-GB" dirty="0">
                <a:latin typeface="Arial" panose="020B0604020202020204" pitchFamily="34" charset="0"/>
              </a:rPr>
              <a:t>Yna, bydd yr hwylusydd yn darllen datganiadau ac yn cynnal ôl-drafodaeth am bob un. </a:t>
            </a:r>
          </a:p>
          <a:p>
            <a:r>
              <a:rPr lang="cy-GB" dirty="0">
                <a:latin typeface="Arial" panose="020B0604020202020204" pitchFamily="34" charset="0"/>
              </a:rPr>
              <a:t>Os nad yw’n bosibl symud, gellir defnyddio bawd i fyny ac i lawr gyda’r grŵp yn lle hynny</a:t>
            </a:r>
          </a:p>
          <a:p>
            <a:r>
              <a:rPr lang="cy-GB" dirty="0">
                <a:latin typeface="Arial" panose="020B0604020202020204" pitchFamily="34" charset="0"/>
              </a:rPr>
              <a:t> </a:t>
            </a:r>
          </a:p>
          <a:p>
            <a:r>
              <a:rPr lang="cy-GB" b="1" dirty="0">
                <a:latin typeface="Arial" panose="020B0604020202020204" pitchFamily="34" charset="0"/>
              </a:rPr>
              <a:t>Negeseuon Allweddol </a:t>
            </a:r>
          </a:p>
          <a:p>
            <a:r>
              <a:rPr lang="cy-GB" dirty="0">
                <a:latin typeface="Arial" panose="020B0604020202020204" pitchFamily="34" charset="0"/>
              </a:rPr>
              <a:t> </a:t>
            </a:r>
          </a:p>
          <a:p>
            <a:r>
              <a:rPr lang="cy-GB" dirty="0">
                <a:latin typeface="Arial" panose="020B0604020202020204" pitchFamily="34" charset="0"/>
              </a:rPr>
              <a:t>Atgyfnerthu’r negeseuon allweddol sydd eisoes wedi’u trafod yn y wers.</a:t>
            </a:r>
          </a:p>
          <a:p>
            <a:r>
              <a:rPr lang="cy-GB" dirty="0">
                <a:latin typeface="Arial" panose="020B0604020202020204" pitchFamily="34" charset="0"/>
              </a:rPr>
              <a:t>Defnyddiwch daflen ôl-drafodaeth yr hwylusydd ar gyfer pwyntiau penodol. </a:t>
            </a:r>
          </a:p>
        </p:txBody>
      </p:sp>
      <p:sp>
        <p:nvSpPr>
          <p:cNvPr id="39939" name="Slide Number Placeholder 3">
            <a:extLst>
              <a:ext uri="{FF2B5EF4-FFF2-40B4-BE49-F238E27FC236}">
                <a16:creationId xmlns:a16="http://schemas.microsoft.com/office/drawing/2014/main" id="{08E14195-BE59-4370-8400-694C7BB61EB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38AFB7C-5C49-4BCC-8CD8-17688DDC87B1}" type="slidenum">
              <a:rPr lang="en-US" altLang="en-US" sz="1200">
                <a:solidFill>
                  <a:srgbClr val="000000"/>
                </a:solidFill>
              </a:rPr>
              <a:pPr/>
              <a:t>17</a:t>
            </a:fld>
            <a:endParaRPr lang="en-US" altLang="en-US" sz="12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Notes Placeholder 1">
            <a:extLst>
              <a:ext uri="{FF2B5EF4-FFF2-40B4-BE49-F238E27FC236}">
                <a16:creationId xmlns:a16="http://schemas.microsoft.com/office/drawing/2014/main" id="{484C6341-8695-40C2-949E-F308A65C55B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b="1">
                <a:latin typeface="Arial" panose="020B0604020202020204" pitchFamily="34" charset="0"/>
              </a:rPr>
              <a:t>Anghywir</a:t>
            </a:r>
            <a:r>
              <a:rPr lang="cy-GB">
                <a:latin typeface="Arial" panose="020B0604020202020204" pitchFamily="34" charset="0"/>
              </a:rPr>
              <a:t> - bydd pobl yn dechrau’r glasoed ar adeg ychydig yn wahanol ac yn datblygu’n wahanol – mae’n bwysig parchu ein bod ni i gyd yn wahanol. </a:t>
            </a:r>
          </a:p>
          <a:p>
            <a:r>
              <a:rPr lang="cy-GB">
                <a:latin typeface="Arial" panose="020B0604020202020204" pitchFamily="34" charset="0"/>
              </a:rPr>
              <a:t>Y gwahaniaeth mwyaf yw a oes gan rywun bidyn neu fwlfa, oherwydd bydd hyn yn effeithio ar ba newidiadau allai ddigwydd iddyn nhw yn ystod y glasoed.</a:t>
            </a:r>
          </a:p>
          <a:p>
            <a:endParaRPr lang="en-GB"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Notes Placeholder 1">
            <a:extLst>
              <a:ext uri="{FF2B5EF4-FFF2-40B4-BE49-F238E27FC236}">
                <a16:creationId xmlns:a16="http://schemas.microsoft.com/office/drawing/2014/main" id="{5600E47F-8D41-4096-8C14-B6C1A01517F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b="1">
                <a:latin typeface="Arial" panose="020B0604020202020204" pitchFamily="34" charset="0"/>
              </a:rPr>
              <a:t>Anghywir</a:t>
            </a:r>
            <a:r>
              <a:rPr lang="cy-GB">
                <a:latin typeface="Arial" panose="020B0604020202020204" pitchFamily="34" charset="0"/>
              </a:rPr>
              <a:t> - mae’r glasoed yn dechrau rhywbryd rhwng 7 ac 16 oed ac mae'r broses yn cymryd sawl blwyddyn i'w chwblhau. Cofiwch ei fod dechrau ar wahanol adegau, mae’n bwysig nad ydym yn ceisio cymharu ein hunain â’n ffrindiau.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a:ln/>
        </p:spPr>
      </p:sp>
      <p:sp>
        <p:nvSpPr>
          <p:cNvPr id="6147"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6148"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307FE21-AB0D-4364-AF04-B380F4325CA2}" type="slidenum">
              <a:rPr lang="en-US" altLang="en-US" sz="1200"/>
              <a:pPr/>
              <a:t>2</a:t>
            </a:fld>
            <a:endParaRPr lang="en-US" altLang="en-US" sz="1200"/>
          </a:p>
        </p:txBody>
      </p:sp>
    </p:spTree>
    <p:extLst>
      <p:ext uri="{BB962C8B-B14F-4D97-AF65-F5344CB8AC3E}">
        <p14:creationId xmlns:p14="http://schemas.microsoft.com/office/powerpoint/2010/main" val="2399916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Notes Placeholder 1">
            <a:extLst>
              <a:ext uri="{FF2B5EF4-FFF2-40B4-BE49-F238E27FC236}">
                <a16:creationId xmlns:a16="http://schemas.microsoft.com/office/drawing/2014/main" id="{E55AC194-BAC4-4374-AEDA-B19216E764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a:latin typeface="Arial" panose="020B0604020202020204" pitchFamily="34" charset="0"/>
              </a:rPr>
              <a:t>Cywir – er ei bod yn gallu teimlo’n lletchwith siarad am ein cyrff, mae’n bwysig iawn. Mae’n ein helpu i deimlo’n fwy parod am yr hyn a allai ddigwydd yn ystod y glasoed, fel ei fod yn llai dryslyd a dychrynllyd. Gallwn hefyd ddeall bod y glasoed yn digwydd i bawb a ble i fynd os bydd gennym gwestiynau. Mae siarad am y glasoed hefyd yn ein helpu i ddysgu sut i ofalu amdanom ein hunain i’n cadw’n iach, yn ein cyrff ond hefyd gyda’n teimladau.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Notes Placeholder 1">
            <a:extLst>
              <a:ext uri="{FF2B5EF4-FFF2-40B4-BE49-F238E27FC236}">
                <a16:creationId xmlns:a16="http://schemas.microsoft.com/office/drawing/2014/main" id="{66DD10FC-91C4-4CA3-959D-5B3F74EC975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a:latin typeface="Arial" panose="020B0604020202020204" pitchFamily="34" charset="0"/>
              </a:rPr>
              <a:t>Cywir – yn ystod y glasoed mae ein cyrff yn chwysu ac yn drewi mwy. Mae ein gwallt hefyd yn mynd yn fwy seimlyd. Mae’n bwysig ymolchi bob dydd a newid ein dillad yn rheolaidd. Efallai y byddwn yn dewis defnyddio diaroglydd neu wrthchwyswr i atal arogl y corff.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Notes Placeholder 1">
            <a:extLst>
              <a:ext uri="{FF2B5EF4-FFF2-40B4-BE49-F238E27FC236}">
                <a16:creationId xmlns:a16="http://schemas.microsoft.com/office/drawing/2014/main" id="{5280239E-8B05-47B8-BB06-E7775D6B1A3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b="1">
                <a:latin typeface="Arial" panose="020B0604020202020204" pitchFamily="34" charset="0"/>
              </a:rPr>
              <a:t>Anghywir</a:t>
            </a:r>
            <a:r>
              <a:rPr lang="cy-GB">
                <a:latin typeface="Arial" panose="020B0604020202020204" pitchFamily="34" charset="0"/>
              </a:rPr>
              <a:t> – mae cael smotiau yn newid cyffredin yn ystod y glasoed (gall hyn fod ar eich wyneb, eich cefn neu unrhyw fan ar eich corff) ond ni fydd pawb yn eu cael ac efallai na fydd gennych lawer. Mae’n normal iawn ac rydych chi’n dal i allu cael smotiau fel oedolyn. Weithiau gall y meddyg helpu hefyd.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Notes Placeholder 1">
            <a:extLst>
              <a:ext uri="{FF2B5EF4-FFF2-40B4-BE49-F238E27FC236}">
                <a16:creationId xmlns:a16="http://schemas.microsoft.com/office/drawing/2014/main" id="{7349FCF1-03C0-4DEB-BEC7-8F60505E07F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b="1">
                <a:latin typeface="Arial" panose="020B0604020202020204" pitchFamily="34" charset="0"/>
              </a:rPr>
              <a:t>Cywir</a:t>
            </a:r>
            <a:r>
              <a:rPr lang="cy-GB">
                <a:latin typeface="Arial" panose="020B0604020202020204" pitchFamily="34" charset="0"/>
              </a:rPr>
              <a:t> - mae’r hormonau sy’n cael eu rhyddhau yn y glasoed yn gallu effeithio ar ein hemosiynau a’n teimladau. Gwnewch yn siŵr eich bod yn garedig â chi eich hun a gydag eraill. Gwnewch bethau sy’n eich helpu i deimlo’n gadarnhaol. Gall cael digon o gwsg, gwneud ychydig o ymarfer corff a bwyta’n iach helpu hefyd. </a:t>
            </a:r>
          </a:p>
          <a:p>
            <a:endParaRPr lang="en-GB" altLang="en-US">
              <a:latin typeface="Arial" panose="020B0604020202020204" pitchFamily="34" charset="0"/>
            </a:endParaRPr>
          </a:p>
          <a:p>
            <a:r>
              <a:rPr lang="cy-GB">
                <a:latin typeface="Arial" panose="020B0604020202020204" pitchFamily="34" charset="0"/>
              </a:rPr>
              <a:t>Yn ystod y glasoed, efallai y byddwch hefyd yn dechrau meddwl am bwy rydych chi’n ei ffansïo, ond nid yw pawb yn gwneud hynny.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Notes Placeholder 1">
            <a:extLst>
              <a:ext uri="{FF2B5EF4-FFF2-40B4-BE49-F238E27FC236}">
                <a16:creationId xmlns:a16="http://schemas.microsoft.com/office/drawing/2014/main" id="{C9072992-A0ED-4F79-8D69-15A54F1CF7E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b="1">
                <a:latin typeface="Arial"/>
                <a:ea typeface="ＭＳ Ｐゴシック"/>
                <a:cs typeface="Arial"/>
              </a:rPr>
              <a:t>Anghywir</a:t>
            </a:r>
            <a:r>
              <a:rPr lang="cy-GB">
                <a:latin typeface="Arial"/>
                <a:ea typeface="ＭＳ Ｐゴシック"/>
                <a:cs typeface="Arial"/>
              </a:rPr>
              <a:t> – dim ond pobl â fwlfa a chroth sy’n gallu cael mislif. Maen nhw’n dechrau yn ystod y glasoed ac yn digwydd tua unwaith y mis ar gyfartaledd.</a:t>
            </a:r>
            <a:r>
              <a:rPr lang="cy-GB" b="1">
                <a:latin typeface="Arial"/>
                <a:ea typeface="ＭＳ Ｐゴシック"/>
                <a:cs typeface="Arial"/>
              </a:rPr>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Notes Placeholder 1">
            <a:extLst>
              <a:ext uri="{FF2B5EF4-FFF2-40B4-BE49-F238E27FC236}">
                <a16:creationId xmlns:a16="http://schemas.microsoft.com/office/drawing/2014/main" id="{0CD441B6-416F-4E11-AB35-43B9B7902F2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b="1">
                <a:latin typeface="Arial" panose="020B0604020202020204" pitchFamily="34" charset="0"/>
              </a:rPr>
              <a:t>Cywir</a:t>
            </a:r>
            <a:r>
              <a:rPr lang="cy-GB">
                <a:latin typeface="Arial" panose="020B0604020202020204" pitchFamily="34" charset="0"/>
              </a:rPr>
              <a:t> – un o’r newidiadau yn y glasoed yw mynd yn fwy blewog. Efallai y bydd pobl yn cael mwy o flew ar eu coesau, dan eu breichiau ac ar eu horganau rhywiol. Mae pobl â phidyn yn tueddu i fod yn fwy blewog, ond nid bob amser – gallai blew dyfu ar eu gên a’u gwefus uchaf, eu brest a’u cefnau hefyd.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Notes Placeholder 1">
            <a:extLst>
              <a:ext uri="{FF2B5EF4-FFF2-40B4-BE49-F238E27FC236}">
                <a16:creationId xmlns:a16="http://schemas.microsoft.com/office/drawing/2014/main" id="{26FAB425-A109-47DB-ACA1-30A200CD32E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b="1">
                <a:latin typeface="Arial" panose="020B0604020202020204" pitchFamily="34" charset="0"/>
              </a:rPr>
              <a:t>Cywir</a:t>
            </a:r>
            <a:r>
              <a:rPr lang="cy-GB">
                <a:latin typeface="Arial" panose="020B0604020202020204" pitchFamily="34" charset="0"/>
              </a:rPr>
              <a:t> - mae gwahanol ddewisiadau ar gyfer dal gwaed y mislif, dewiswch beth sy’n gweithio i chi. Mae padiau, tamponau, cwpanau mislif a nicers mislif. Mae’r mislif yn naturiol ac yn normal. Dydyn nhw ddim yn fudr ac mae’n iawn siarad amdanyn nhw.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Notes Placeholder 1">
            <a:extLst>
              <a:ext uri="{FF2B5EF4-FFF2-40B4-BE49-F238E27FC236}">
                <a16:creationId xmlns:a16="http://schemas.microsoft.com/office/drawing/2014/main" id="{51E0D03D-1821-4BED-A62F-685813E9476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b="1">
                <a:latin typeface="Arial" panose="020B0604020202020204" pitchFamily="34" charset="0"/>
              </a:rPr>
              <a:t>Anghywir</a:t>
            </a:r>
            <a:r>
              <a:rPr lang="cy-GB">
                <a:latin typeface="Arial" panose="020B0604020202020204" pitchFamily="34" charset="0"/>
              </a:rPr>
              <a:t> – Os oes gennych chi gwestiynau neu broblemau sy’n ymwneud â’ch corff neu’r hyn rydyn ni wedi’i drafod yn y wers hon, siaradwch ag oedolyn rydych chi’n ymddiried ynddo. Mae hyn i gyd yn rhan o dyfu a newid, ac mae’n wych siarad amdano.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23717B65-41CD-40EF-B791-AFA453BED613}"/>
              </a:ext>
            </a:extLst>
          </p:cNvPr>
          <p:cNvSpPr>
            <a:spLocks noGrp="1" noRot="1" noChangeAspect="1" noChangeArrowheads="1" noTextEdit="1"/>
          </p:cNvSpPr>
          <p:nvPr>
            <p:ph type="sldImg"/>
          </p:nvPr>
        </p:nvSpPr>
        <p:spPr>
          <a:ln/>
        </p:spPr>
      </p:sp>
      <p:sp>
        <p:nvSpPr>
          <p:cNvPr id="62466" name="Notes Placeholder 2">
            <a:extLst>
              <a:ext uri="{FF2B5EF4-FFF2-40B4-BE49-F238E27FC236}">
                <a16:creationId xmlns:a16="http://schemas.microsoft.com/office/drawing/2014/main" id="{345EA4B5-F687-4ED7-8F7F-E1383752317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a:latin typeface="Arial" panose="020B0604020202020204" pitchFamily="34" charset="0"/>
            </a:endParaRPr>
          </a:p>
        </p:txBody>
      </p:sp>
      <p:sp>
        <p:nvSpPr>
          <p:cNvPr id="62467" name="Slide Number Placeholder 3">
            <a:extLst>
              <a:ext uri="{FF2B5EF4-FFF2-40B4-BE49-F238E27FC236}">
                <a16:creationId xmlns:a16="http://schemas.microsoft.com/office/drawing/2014/main" id="{1E57B9D4-8574-4D63-9BC0-DCE58B6F330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84F8221-A9EE-4381-A548-E42FB1A4D7B6}" type="slidenum">
              <a:rPr lang="en-US" altLang="en-US" sz="1200"/>
              <a:pPr/>
              <a:t>28</a:t>
            </a:fld>
            <a:endParaRPr lang="en-US" alt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ChangeArrowheads="1" noTextEdit="1"/>
          </p:cNvSpPr>
          <p:nvPr>
            <p:ph type="sldImg"/>
          </p:nvPr>
        </p:nvSpPr>
        <p:spPr>
          <a:ln/>
        </p:spPr>
      </p:sp>
      <p:sp>
        <p:nvSpPr>
          <p:cNvPr id="63491"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a:latin typeface="Arial" panose="020B0604020202020204" pitchFamily="34" charset="0"/>
            </a:endParaRPr>
          </a:p>
        </p:txBody>
      </p:sp>
      <p:sp>
        <p:nvSpPr>
          <p:cNvPr id="63492"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05573D9-359D-4B70-AEEF-1EC2529E18DB}" type="slidenum">
              <a:rPr lang="en-US" altLang="en-US" sz="1200"/>
              <a:pPr/>
              <a:t>29</a:t>
            </a:fld>
            <a:endParaRPr lang="en-US" altLang="en-US" sz="1200"/>
          </a:p>
        </p:txBody>
      </p:sp>
    </p:spTree>
    <p:extLst>
      <p:ext uri="{BB962C8B-B14F-4D97-AF65-F5344CB8AC3E}">
        <p14:creationId xmlns:p14="http://schemas.microsoft.com/office/powerpoint/2010/main" val="4131701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ChangeArrowheads="1" noTextEdit="1"/>
          </p:cNvSpPr>
          <p:nvPr>
            <p:ph type="sldImg"/>
          </p:nvPr>
        </p:nvSpPr>
        <p:spPr>
          <a:ln/>
        </p:spPr>
      </p:sp>
      <p:sp>
        <p:nvSpPr>
          <p:cNvPr id="8195"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b="1" dirty="0">
                <a:latin typeface="Arial" panose="020B0604020202020204" pitchFamily="34" charset="0"/>
              </a:rPr>
              <a:t>TASG</a:t>
            </a:r>
            <a:r>
              <a:rPr lang="cy-GB" dirty="0">
                <a:latin typeface="Arial" panose="020B0604020202020204" pitchFamily="34" charset="0"/>
              </a:rPr>
              <a:t> - Creu Gofod Diogel – Cytundeb Grŵp/Rheolau Grŵp – addasu i fod yn briodol ar gyfer y grŵp oedran</a:t>
            </a:r>
          </a:p>
          <a:p>
            <a:endParaRPr lang="en-GB" altLang="en-US" dirty="0">
              <a:latin typeface="Arial" panose="020B0604020202020204" pitchFamily="34" charset="0"/>
            </a:endParaRPr>
          </a:p>
          <a:p>
            <a:r>
              <a:rPr lang="cy-GB" dirty="0">
                <a:latin typeface="Arial" panose="020B0604020202020204" pitchFamily="34" charset="0"/>
              </a:rPr>
              <a:t>Os bydd amser yn caniatáu, gofynnwch i’r grŵp am awgrymiadau ar gyfer cytundeb grŵp </a:t>
            </a:r>
          </a:p>
        </p:txBody>
      </p:sp>
      <p:sp>
        <p:nvSpPr>
          <p:cNvPr id="8196"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F49F743-1DD0-4563-984A-4074E8C0FF4E}" type="slidenum">
              <a:rPr lang="en-US" altLang="en-US" sz="1200"/>
              <a:pPr/>
              <a:t>3</a:t>
            </a:fld>
            <a:endParaRPr lang="en-US" altLang="en-US" sz="1200"/>
          </a:p>
        </p:txBody>
      </p:sp>
    </p:spTree>
    <p:extLst>
      <p:ext uri="{BB962C8B-B14F-4D97-AF65-F5344CB8AC3E}">
        <p14:creationId xmlns:p14="http://schemas.microsoft.com/office/powerpoint/2010/main" val="720642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ChangeArrowheads="1" noTextEdit="1"/>
          </p:cNvSpPr>
          <p:nvPr>
            <p:ph type="sldImg"/>
          </p:nvPr>
        </p:nvSpPr>
        <p:spPr>
          <a:ln/>
        </p:spPr>
      </p:sp>
      <p:sp>
        <p:nvSpPr>
          <p:cNvPr id="65539"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a:latin typeface="Arial" panose="020B0604020202020204" pitchFamily="34" charset="0"/>
            </a:endParaRPr>
          </a:p>
        </p:txBody>
      </p:sp>
      <p:sp>
        <p:nvSpPr>
          <p:cNvPr id="65540"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F04A187-3FF6-4DA2-A4B8-F6018A87A046}" type="slidenum">
              <a:rPr lang="en-US" altLang="en-US" sz="1200"/>
              <a:pPr/>
              <a:t>30</a:t>
            </a:fld>
            <a:endParaRPr lang="en-US" altLang="en-US" sz="1200"/>
          </a:p>
        </p:txBody>
      </p:sp>
    </p:spTree>
    <p:extLst>
      <p:ext uri="{BB962C8B-B14F-4D97-AF65-F5344CB8AC3E}">
        <p14:creationId xmlns:p14="http://schemas.microsoft.com/office/powerpoint/2010/main" val="3915456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a:ln/>
        </p:spPr>
      </p:sp>
      <p:sp>
        <p:nvSpPr>
          <p:cNvPr id="10243"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b="1">
                <a:latin typeface="Arial" panose="020B0604020202020204" pitchFamily="34" charset="0"/>
              </a:rPr>
              <a:t>Yr hwylusydd yn rhedeg drwy’r canlynol </a:t>
            </a:r>
          </a:p>
          <a:p>
            <a:endParaRPr lang="en-GB" altLang="en-US">
              <a:latin typeface="Arial" panose="020B0604020202020204" pitchFamily="34" charset="0"/>
            </a:endParaRPr>
          </a:p>
          <a:p>
            <a:r>
              <a:rPr lang="cy-GB">
                <a:latin typeface="Arial" panose="020B0604020202020204" pitchFamily="34" charset="0"/>
              </a:rPr>
              <a:t>Peidiwch â phoeni os nad ydych chi’n siŵr beth mae rhai o’r geiriau hyn yn ei olygu – dyna beth rydyn ni’n mynd i sôn amdano heddiw </a:t>
            </a:r>
          </a:p>
          <a:p>
            <a:endParaRPr lang="en-GB" altLang="en-US">
              <a:latin typeface="Arial" panose="020B0604020202020204" pitchFamily="34" charset="0"/>
            </a:endParaRPr>
          </a:p>
          <a:p>
            <a:r>
              <a:rPr lang="cy-GB">
                <a:latin typeface="Arial" panose="020B0604020202020204" pitchFamily="34" charset="0"/>
              </a:rPr>
              <a:t>Esboniwch ein bod yn mynd i sôn am ein cyrff</a:t>
            </a:r>
          </a:p>
        </p:txBody>
      </p:sp>
      <p:sp>
        <p:nvSpPr>
          <p:cNvPr id="10244"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7610D67-742B-4DEA-8918-319978889183}" type="slidenum">
              <a:rPr lang="en-US" altLang="en-US" sz="1200"/>
              <a:pPr/>
              <a:t>4</a:t>
            </a:fld>
            <a:endParaRPr lang="en-US" altLang="en-US" sz="1200"/>
          </a:p>
        </p:txBody>
      </p:sp>
    </p:spTree>
    <p:extLst>
      <p:ext uri="{BB962C8B-B14F-4D97-AF65-F5344CB8AC3E}">
        <p14:creationId xmlns:p14="http://schemas.microsoft.com/office/powerpoint/2010/main" val="4056350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033EC945-07BC-402B-B2B9-D1C8999B5AA7}"/>
              </a:ext>
            </a:extLst>
          </p:cNvPr>
          <p:cNvSpPr>
            <a:spLocks noGrp="1" noRot="1" noChangeAspect="1" noChangeArrowheads="1" noTextEdit="1"/>
          </p:cNvSpPr>
          <p:nvPr>
            <p:ph type="sldImg"/>
          </p:nvPr>
        </p:nvSpPr>
        <p:spPr>
          <a:ln/>
        </p:spPr>
      </p:sp>
      <p:sp>
        <p:nvSpPr>
          <p:cNvPr id="13314" name="Notes Placeholder 2">
            <a:extLst>
              <a:ext uri="{FF2B5EF4-FFF2-40B4-BE49-F238E27FC236}">
                <a16:creationId xmlns:a16="http://schemas.microsoft.com/office/drawing/2014/main" id="{64401531-DF20-442D-9C9A-209F0DADD978}"/>
              </a:ext>
            </a:extLst>
          </p:cNvPr>
          <p:cNvSpPr>
            <a:spLocks noGrp="1" noChangeArrowheads="1"/>
          </p:cNvSpPr>
          <p:nvPr>
            <p:ph type="body" idx="1"/>
          </p:nvPr>
        </p:nvSpPr>
        <p:spPr/>
        <p:txBody>
          <a:bodyPr/>
          <a:lstStyle/>
          <a:p>
            <a:pPr>
              <a:defRPr/>
            </a:pPr>
            <a:r>
              <a:rPr lang="cy-GB">
                <a:latin typeface="Arial" panose="020B0604020202020204" pitchFamily="34" charset="0"/>
              </a:rPr>
              <a:t>Negeseuon allweddol </a:t>
            </a:r>
          </a:p>
          <a:p>
            <a:pPr>
              <a:defRPr/>
            </a:pPr>
            <a:r>
              <a:rPr lang="cy-GB">
                <a:latin typeface="Arial" panose="020B0604020202020204" pitchFamily="34" charset="0"/>
              </a:rPr>
              <a:t>•Mae cyrff pawb, gan gynnwys organau rhywiol, ychydig yn wahanol. Dylem barchu pobl eraill, nid pryfocio na chwerthin am ben y rhai sy’n wahanol i ni. </a:t>
            </a:r>
          </a:p>
          <a:p>
            <a:pPr>
              <a:defRPr/>
            </a:pPr>
            <a:r>
              <a:rPr lang="cy-GB">
                <a:latin typeface="Arial" panose="020B0604020202020204" pitchFamily="34" charset="0"/>
              </a:rPr>
              <a:t>•I rai pobl, nid yw eu rhyw biolegol (bod yn wryw/benyw) yn cyfateb i’r rhywedd yr oedd pawb yn disgwyl iddynt fod pan gawsant eu geni. Mae hyn yn iawn a dylem barchu teimladau pobl eraill. </a:t>
            </a:r>
          </a:p>
          <a:p>
            <a:pPr>
              <a:defRPr/>
            </a:pPr>
            <a:r>
              <a:rPr lang="cy-GB">
                <a:latin typeface="Arial" panose="020B0604020202020204" pitchFamily="34" charset="0"/>
              </a:rPr>
              <a:t>Yn y wers hon, rydyn ni’n mynd i sôn am gyrff pobl, nid y rhywiau.</a:t>
            </a:r>
          </a:p>
          <a:p>
            <a:pPr marL="171450" indent="-171450">
              <a:buFont typeface="Arial" panose="020B0604020202020204" pitchFamily="34" charset="0"/>
              <a:buChar char="•"/>
              <a:defRPr/>
            </a:pPr>
            <a:r>
              <a:rPr lang="cy-GB">
                <a:latin typeface="Arial" panose="020B0604020202020204" pitchFamily="34" charset="0"/>
              </a:rPr>
              <a:t>Mewn geiriau eraill, efallai eich bod yn teimlo’n fenyw a bod gennych bidyn, efallai eich bod yn teimlo’n wryw a bod gennych fwlfa neu efallai eich bod yn teimlo fel cymysgedd o’r ddau. Byddwn yn dysgu mwy am hyn yn ystod ABGI. </a:t>
            </a:r>
          </a:p>
          <a:p>
            <a:pPr marL="171450" indent="-171450">
              <a:buFont typeface="Arial" panose="020B0604020202020204" pitchFamily="34" charset="0"/>
              <a:buChar char="•"/>
              <a:defRPr/>
            </a:pPr>
            <a:endParaRPr lang="en-GB" altLang="en-US" dirty="0">
              <a:latin typeface="Arial" panose="020B0604020202020204" pitchFamily="34" charset="0"/>
            </a:endParaRPr>
          </a:p>
        </p:txBody>
      </p:sp>
      <p:sp>
        <p:nvSpPr>
          <p:cNvPr id="13315" name="Slide Number Placeholder 3">
            <a:extLst>
              <a:ext uri="{FF2B5EF4-FFF2-40B4-BE49-F238E27FC236}">
                <a16:creationId xmlns:a16="http://schemas.microsoft.com/office/drawing/2014/main" id="{8D212058-7D20-4172-982D-F1F2A290B4E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8BAF823-3001-4279-B17B-AC28914F214C}" type="slidenum">
              <a:rPr lang="en-US" altLang="en-US" sz="1200"/>
              <a:pPr/>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F6C41CB0-B775-4B4C-BDB0-6AD219D0302B}"/>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7063C677-EEE3-4CE3-9FCA-8E8ED2004A05}"/>
              </a:ext>
            </a:extLst>
          </p:cNvPr>
          <p:cNvSpPr>
            <a:spLocks noGrp="1"/>
          </p:cNvSpPr>
          <p:nvPr>
            <p:ph type="body" idx="1"/>
          </p:nvPr>
        </p:nvSpPr>
        <p:spPr/>
        <p:txBody>
          <a:bodyPr/>
          <a:lstStyle/>
          <a:p>
            <a:pPr marL="171450" indent="-171450">
              <a:buFont typeface="Arial" panose="020B0604020202020204" pitchFamily="34" charset="0"/>
              <a:buChar char="•"/>
              <a:defRPr/>
            </a:pPr>
            <a:r>
              <a:rPr lang="cy-GB"/>
              <a:t>I rai pobl, nid yw eu rhyw biolegol (bod yn wryw/benyw) yn cyfateb i’r rhywedd yr oedd pawb yn disgwyl iddynt fod pan gawsant eu geni. Mae hyn yn iawn a dylem barchu teimladau pobl eraill. Yn y wers hon, rydym yn mynd i sôn am gyrff pobl, nid y rhywiau. </a:t>
            </a:r>
          </a:p>
          <a:p>
            <a:pPr marL="171450" indent="-171450">
              <a:buFont typeface="Arial" panose="020B0604020202020204" pitchFamily="34" charset="0"/>
              <a:buChar char="•"/>
              <a:defRPr/>
            </a:pPr>
            <a:r>
              <a:rPr lang="cy-GB"/>
              <a:t>Mae gan bawb rannau preifat ar eu cyrff. Dyma’r mannau sy’n cael eu gorchuddio gan ein dillad isaf: y pen ôl, fwlfa, pidyn (organau rhywiol) a bronnau. Mae’r organau rhywiol rhwng coesau rhywun ac maen nhw gan bawb. Weithiau, mae’r rhain yn cael eu galw’n rhannau preifat neu’n llysenwau eraill. Mae’n bwysig gwybod y geiriau cywir ar gyfer y rhannau hyn o’r corff i’n helpu ni i ddweud wrth rywun os oes angen help arnon ni, ac i ddeall y newidiadau yn y corff yn ystod y glasoed. </a:t>
            </a:r>
          </a:p>
          <a:p>
            <a:pPr marL="171450" indent="-171450">
              <a:buFont typeface="Arial" panose="020B0604020202020204" pitchFamily="34" charset="0"/>
              <a:buChar char="•"/>
              <a:defRPr/>
            </a:pPr>
            <a:r>
              <a:rPr lang="cy-GB"/>
              <a:t>Mae organau rhywiol wedi’u rhannu’n ddau fath yn fras – merched, a’r rheini sydd â fwlfa, a bechgyn, a’r rheini sydd â phidyn a cheilliau</a:t>
            </a:r>
          </a:p>
          <a:p>
            <a:pPr marL="171450" indent="-171450">
              <a:buFont typeface="Arial" panose="020B0604020202020204" pitchFamily="34" charset="0"/>
              <a:buChar char="•"/>
              <a:defRPr/>
            </a:pPr>
            <a:r>
              <a:rPr lang="cy-GB"/>
              <a:t>Weithiau mae’n gallu teimlo ychydig yn lletchwith siarad am organau rhywiol oherwydd dydyn ni ddim wedi arfer siarad am gyrff ac maen nhw’n rhannau preifat. Fodd bynnag, nid yw’n anweddus nac yn anghywir deall sut mae ein cyrff yn gweithio a gwybod y geiriau cywir. </a:t>
            </a:r>
          </a:p>
          <a:p>
            <a:pPr marL="171450" indent="-171450">
              <a:buFont typeface="Arial" panose="020B0604020202020204" pitchFamily="34" charset="0"/>
              <a:buChar char="•"/>
              <a:defRPr/>
            </a:pPr>
            <a:r>
              <a:rPr lang="cy-GB"/>
              <a:t>Mae cyrff pawb, gan gynnwys organau rhywiol, ychydig yn wahanol. Dylem barchu pobl eraill – nid pryfocio na chwerthin am ben y rhai sy’n wahanol i ni. </a:t>
            </a:r>
          </a:p>
          <a:p>
            <a:pPr>
              <a:defRPr/>
            </a:pPr>
            <a:endParaRPr lang="en-US" dirty="0"/>
          </a:p>
        </p:txBody>
      </p:sp>
      <p:sp>
        <p:nvSpPr>
          <p:cNvPr id="15363" name="Slide Number Placeholder 3">
            <a:extLst>
              <a:ext uri="{FF2B5EF4-FFF2-40B4-BE49-F238E27FC236}">
                <a16:creationId xmlns:a16="http://schemas.microsoft.com/office/drawing/2014/main" id="{F2567CF7-1B8F-4C46-B3EC-11147E6D7C4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67A066-091B-40E1-BD9E-5A1E7A5F04CE}" type="slidenum">
              <a:rPr lang="en-US" altLang="en-US" sz="1200"/>
              <a:pPr/>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6F2159F8-3AB6-4D45-8808-7F85EC5E9E50}"/>
              </a:ext>
            </a:extLst>
          </p:cNvPr>
          <p:cNvSpPr>
            <a:spLocks noGrp="1" noRot="1" noChangeAspect="1" noChangeArrowheads="1" noTextEdit="1"/>
          </p:cNvSpPr>
          <p:nvPr>
            <p:ph type="sldImg"/>
          </p:nvPr>
        </p:nvSpPr>
        <p:spPr>
          <a:ln/>
        </p:spPr>
      </p:sp>
      <p:sp>
        <p:nvSpPr>
          <p:cNvPr id="17410" name="Notes Placeholder 2">
            <a:extLst>
              <a:ext uri="{FF2B5EF4-FFF2-40B4-BE49-F238E27FC236}">
                <a16:creationId xmlns:a16="http://schemas.microsoft.com/office/drawing/2014/main" id="{83CA543C-CA6A-46BF-8DF4-CAB542585D5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dirty="0">
                <a:latin typeface="Arial" panose="020B0604020202020204" pitchFamily="34" charset="0"/>
              </a:rPr>
              <a:t> Eglurwch mai dyma sydd y tu mewn i gorff rhywun sydd â fwlfa a gwain ac sy’n rhan o’r system/organau atgenhedlu mewnol. Byddant yn dysgu mwy am hyn ym mlwyddyn 6 hefyd. </a:t>
            </a:r>
          </a:p>
          <a:p>
            <a:endParaRPr lang="en-GB" altLang="en-US" dirty="0">
              <a:latin typeface="Arial" panose="020B0604020202020204" pitchFamily="34" charset="0"/>
            </a:endParaRPr>
          </a:p>
          <a:p>
            <a:r>
              <a:rPr lang="cy-GB" dirty="0">
                <a:latin typeface="Arial" panose="020B0604020202020204" pitchFamily="34" charset="0"/>
              </a:rPr>
              <a:t>• Ofari – mae gan bobl ddau o’r rhain a dyma lle mae’r wyau’n cael eu storio yng nghorff rhywun. Mae angen yr wyau i helpu i dyfu babi ac maent mor fach fel na allwch eu gweld gyda’r llygaid noeth</a:t>
            </a:r>
          </a:p>
          <a:p>
            <a:r>
              <a:rPr lang="cy-GB" dirty="0">
                <a:latin typeface="Arial" panose="020B0604020202020204" pitchFamily="34" charset="0"/>
              </a:rPr>
              <a:t>• Y tiwb </a:t>
            </a:r>
            <a:r>
              <a:rPr lang="cy-GB" dirty="0" err="1">
                <a:latin typeface="Arial" panose="020B0604020202020204" pitchFamily="34" charset="0"/>
              </a:rPr>
              <a:t>ffalopaidd</a:t>
            </a:r>
            <a:r>
              <a:rPr lang="cy-GB" dirty="0">
                <a:latin typeface="Arial" panose="020B0604020202020204" pitchFamily="34" charset="0"/>
              </a:rPr>
              <a:t> – mae gan bobl ddau o’r rhain. Maen nhw’n cysylltu’r ofari â’r groth. </a:t>
            </a:r>
          </a:p>
          <a:p>
            <a:r>
              <a:rPr lang="cy-GB" dirty="0">
                <a:latin typeface="Arial" panose="020B0604020202020204" pitchFamily="34" charset="0"/>
              </a:rPr>
              <a:t>• Y groth – weithiau, mae hefyd yn cael ei galw’n </a:t>
            </a:r>
            <a:r>
              <a:rPr lang="cy-GB" dirty="0" err="1">
                <a:latin typeface="Arial" panose="020B0604020202020204" pitchFamily="34" charset="0"/>
              </a:rPr>
              <a:t>wterws</a:t>
            </a:r>
            <a:r>
              <a:rPr lang="cy-GB" dirty="0">
                <a:latin typeface="Arial" panose="020B0604020202020204" pitchFamily="34" charset="0"/>
              </a:rPr>
              <a:t>. Dyma lle gallai babi dyfu pe bai rhywun yn feichiog</a:t>
            </a:r>
          </a:p>
          <a:p>
            <a:r>
              <a:rPr lang="cy-GB" dirty="0">
                <a:latin typeface="Arial" panose="020B0604020202020204" pitchFamily="34" charset="0"/>
              </a:rPr>
              <a:t>• Ceg y groth – mae hon yn gweithredu fel rhwystr i atal unrhyw beth rhag mynd i mewn i’r corff drwy’r wain. Mae twll bychan iawn ynddi i ganiatáu i’r sberm fynd i mewn gwaed neu i waed y mislif ddod allan </a:t>
            </a:r>
          </a:p>
          <a:p>
            <a:r>
              <a:rPr lang="cy-GB" dirty="0">
                <a:latin typeface="Arial" panose="020B0604020202020204" pitchFamily="34" charset="0"/>
              </a:rPr>
              <a:t>• Gwain – tiwb yw hwn sy’n cysylltu’r groth a cheg y groth â’r tu allan i’r corff. </a:t>
            </a:r>
          </a:p>
          <a:p>
            <a:endParaRPr lang="en-GB" altLang="en-US" dirty="0">
              <a:latin typeface="Arial" panose="020B0604020202020204" pitchFamily="34" charset="0"/>
            </a:endParaRPr>
          </a:p>
        </p:txBody>
      </p:sp>
      <p:sp>
        <p:nvSpPr>
          <p:cNvPr id="17411" name="Slide Number Placeholder 3">
            <a:extLst>
              <a:ext uri="{FF2B5EF4-FFF2-40B4-BE49-F238E27FC236}">
                <a16:creationId xmlns:a16="http://schemas.microsoft.com/office/drawing/2014/main" id="{FF4F6E09-E8BC-4E27-875C-5A172AC7CB1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B1F4159-338E-4BD1-89DB-27D6218E66B2}" type="slidenum">
              <a:rPr lang="en-US" altLang="en-US" sz="1200">
                <a:solidFill>
                  <a:srgbClr val="000000"/>
                </a:solidFill>
              </a:rPr>
              <a:pPr/>
              <a:t>7</a:t>
            </a:fld>
            <a:endParaRPr lang="en-US" alt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742C8C72-6ED5-4BA2-9305-57955CAF0C58}"/>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15B4451-D446-4D5F-A480-7DF696960DD1}"/>
              </a:ext>
            </a:extLst>
          </p:cNvPr>
          <p:cNvSpPr>
            <a:spLocks noGrp="1"/>
          </p:cNvSpPr>
          <p:nvPr>
            <p:ph type="body" idx="1"/>
          </p:nvPr>
        </p:nvSpPr>
        <p:spPr/>
        <p:txBody>
          <a:bodyPr/>
          <a:lstStyle/>
          <a:p>
            <a:pPr>
              <a:buFont typeface="Arial" panose="020B0604020202020204" pitchFamily="34" charset="0"/>
              <a:buNone/>
              <a:defRPr/>
            </a:pPr>
            <a:r>
              <a:rPr lang="cy-GB"/>
              <a:t>Dyma sut mae’n edrych y tu mewn i rywun sydd â phidyn, dyma eu system/organau atgenhedlu mewnol </a:t>
            </a:r>
          </a:p>
          <a:p>
            <a:pPr>
              <a:buFont typeface="Arial" panose="020B0604020202020204" pitchFamily="34" charset="0"/>
              <a:buNone/>
              <a:defRPr/>
            </a:pPr>
            <a:endParaRPr lang="en-GB" dirty="0"/>
          </a:p>
          <a:p>
            <a:pPr marL="171450" indent="-171450">
              <a:buFont typeface="Arial" panose="020B0604020202020204" pitchFamily="34" charset="0"/>
              <a:buChar char="•"/>
              <a:defRPr/>
            </a:pPr>
            <a:r>
              <a:rPr lang="cy-GB"/>
              <a:t>Pidyn – yn cynnwys meinwe sbyngaidd sy’n hongian y tu allan i’r corff rhwng coesau rhywun. Mae gan rai pidynnau flaengroen dros ben y pidyn i amddiffyn y rhan sensitif hon. Mae’n bwysig tynnu’r blaengroen yn ôl yn ysgafn i lanhau oddi tano pan fyddwch chi’n ymolchi. Bydd blaengroen rhai pobl wedi cael ei dynnu yn ystod llawdriniaeth gan feddyg, o bosibl.</a:t>
            </a:r>
          </a:p>
          <a:p>
            <a:pPr marL="171450" indent="-171450">
              <a:buFont typeface="Arial" panose="020B0604020202020204" pitchFamily="34" charset="0"/>
              <a:buChar char="•"/>
              <a:defRPr/>
            </a:pPr>
            <a:r>
              <a:rPr lang="cy-GB"/>
              <a:t>Wrethra – tiwb yw hwn sy’n rhedeg y tu mewn i bidyn, yn cysylltu â’r bledren a dwythellau’r sberm. Mae’n cludo wrin (pi-pi) allan o’r corff. Gall hefyd gludo sberm allan o’r corff drwy’r pidyn. </a:t>
            </a:r>
          </a:p>
          <a:p>
            <a:pPr marL="171450" indent="-171450">
              <a:buFont typeface="Arial" panose="020B0604020202020204" pitchFamily="34" charset="0"/>
              <a:buChar char="•"/>
              <a:defRPr/>
            </a:pPr>
            <a:r>
              <a:rPr lang="cy-GB"/>
              <a:t>Ceilliau – mae gan bobl ddau o’r rhain ac maen nhw’n hongian y tu allan i’r corff wrth ochr y pidyn. Dyma lle mae sberm yn cael ei wneud a’i storio. Mae sberm yn rhywbeth sydd ei angen i dyfu babi. Fel y pidyn, maent yn sensitif iawn i gael eu cyffwrdd. </a:t>
            </a:r>
          </a:p>
          <a:p>
            <a:pPr marL="171450" indent="-171450">
              <a:buFont typeface="Arial" panose="020B0604020202020204" pitchFamily="34" charset="0"/>
              <a:buChar char="•"/>
              <a:defRPr/>
            </a:pPr>
            <a:r>
              <a:rPr lang="cy-GB"/>
              <a:t>Dwythellau’r Sberm – mae’r rhain yn helpu i drosglwyddo sberm o’r ceilliau allan i’r pidyn</a:t>
            </a:r>
          </a:p>
          <a:p>
            <a:pPr marL="171450" indent="-171450">
              <a:buFont typeface="Arial" panose="020B0604020202020204" pitchFamily="34" charset="0"/>
              <a:buChar char="•"/>
              <a:defRPr/>
            </a:pPr>
            <a:r>
              <a:rPr lang="cy-GB"/>
              <a:t>Chwarennau – (chwarren brostad) sy’n gwneud yr hylif sy’n helpu’r sberm i deithio i’r pidyn. Gelwir yr hylif yn semen. </a:t>
            </a:r>
          </a:p>
          <a:p>
            <a:pPr>
              <a:defRPr/>
            </a:pPr>
            <a:endParaRPr lang="en-GB" dirty="0"/>
          </a:p>
        </p:txBody>
      </p:sp>
      <p:sp>
        <p:nvSpPr>
          <p:cNvPr id="19459" name="Slide Number Placeholder 3">
            <a:extLst>
              <a:ext uri="{FF2B5EF4-FFF2-40B4-BE49-F238E27FC236}">
                <a16:creationId xmlns:a16="http://schemas.microsoft.com/office/drawing/2014/main" id="{1158C1E7-3C6B-46DF-AB9D-59932A62034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9D84A1-AB6E-4C3C-9B32-24D641F7B276}" type="slidenum">
              <a:rPr lang="en-US" altLang="en-US" sz="1200"/>
              <a:pPr/>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95956F5F-80F0-42DE-8B28-56BF6739FB61}"/>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0DB5454A-6B39-4572-A7C4-4957DFB508E8}"/>
              </a:ext>
            </a:extLst>
          </p:cNvPr>
          <p:cNvSpPr>
            <a:spLocks noGrp="1"/>
          </p:cNvSpPr>
          <p:nvPr>
            <p:ph type="body" idx="1"/>
          </p:nvPr>
        </p:nvSpPr>
        <p:spPr/>
        <p:txBody>
          <a:bodyPr/>
          <a:lstStyle/>
          <a:p>
            <a:pPr>
              <a:buFont typeface="Arial" panose="020B0604020202020204" pitchFamily="34" charset="0"/>
              <a:buNone/>
              <a:defRPr/>
            </a:pPr>
            <a:r>
              <a:rPr lang="cy-GB" dirty="0">
                <a:latin typeface="Arial" panose="020B0604020202020204" pitchFamily="34" charset="0"/>
              </a:rPr>
              <a:t>•Yr hwylusydd yn gofyn i’r grŵp beth yw’r glasoed ac yn rhoi rhai ffeithiau allweddol (os nad ydynt wedi’u cynnwys yn y cyflwyniad).</a:t>
            </a:r>
          </a:p>
          <a:p>
            <a:pPr>
              <a:buFont typeface="Arial" panose="020B0604020202020204" pitchFamily="34" charset="0"/>
              <a:buNone/>
              <a:defRPr/>
            </a:pPr>
            <a:endParaRPr lang="en-GB" altLang="en-US" dirty="0">
              <a:latin typeface="Arial" panose="020B0604020202020204" pitchFamily="34" charset="0"/>
            </a:endParaRPr>
          </a:p>
          <a:p>
            <a:pPr>
              <a:buFont typeface="Arial" panose="020B0604020202020204" pitchFamily="34" charset="0"/>
              <a:buNone/>
              <a:defRPr/>
            </a:pPr>
            <a:r>
              <a:rPr lang="cy-GB" dirty="0">
                <a:latin typeface="Arial" panose="020B0604020202020204" pitchFamily="34" charset="0"/>
              </a:rPr>
              <a:t>Negeseuon Allweddol </a:t>
            </a:r>
          </a:p>
          <a:p>
            <a:pPr marL="171450" indent="-171450">
              <a:buFont typeface="Arial" panose="020B0604020202020204" pitchFamily="34" charset="0"/>
              <a:buChar char="•"/>
              <a:defRPr/>
            </a:pPr>
            <a:r>
              <a:rPr lang="cy-GB" dirty="0">
                <a:latin typeface="Arial" panose="020B0604020202020204" pitchFamily="34" charset="0"/>
              </a:rPr>
              <a:t>Y glasoed yw pan fydd pobl yn dechrau newid o fod yn blentyn i fod yn oedolyn ifanc.</a:t>
            </a:r>
          </a:p>
          <a:p>
            <a:pPr marL="171450" indent="-171450">
              <a:buFont typeface="Arial" panose="020B0604020202020204" pitchFamily="34" charset="0"/>
              <a:buChar char="•"/>
              <a:defRPr/>
            </a:pPr>
            <a:r>
              <a:rPr lang="cy-GB" dirty="0">
                <a:latin typeface="Arial" panose="020B0604020202020204" pitchFamily="34" charset="0"/>
              </a:rPr>
              <a:t>Mae cyfnod y glasoed yn dechrau rhywbryd rhwng 7 ac 16 oed ac mae'r broses yn cymryd sawl blwyddyn i'w chwblhau. Gall cyflymder y newidiadau hyn fod yn wahanol i bawb. </a:t>
            </a:r>
          </a:p>
          <a:p>
            <a:pPr marL="171450" indent="-171450">
              <a:buFont typeface="Arial" panose="020B0604020202020204" pitchFamily="34" charset="0"/>
              <a:buChar char="•"/>
              <a:defRPr/>
            </a:pPr>
            <a:r>
              <a:rPr lang="cy-GB" dirty="0">
                <a:latin typeface="Arial" panose="020B0604020202020204" pitchFamily="34" charset="0"/>
              </a:rPr>
              <a:t>Daw hormonau’n egnïol iawn ac maent yn gyfrifol am dwf a datblygiad yn ystod y glasoed. </a:t>
            </a:r>
            <a:r>
              <a:rPr lang="cy-GB" dirty="0"/>
              <a:t>Cemegau yw hormonau sy’n dweud wrth </a:t>
            </a:r>
            <a:r>
              <a:rPr lang="cy-GB" dirty="0">
                <a:hlinkClick r:id="rId3"/>
              </a:rPr>
              <a:t>gelloedd</a:t>
            </a:r>
            <a:r>
              <a:rPr lang="cy-GB" dirty="0"/>
              <a:t> a rhannau o’r corff am wneud pethau penodol.</a:t>
            </a:r>
          </a:p>
          <a:p>
            <a:pPr marL="171450" indent="-171450">
              <a:buFont typeface="Arial" panose="020B0604020202020204" pitchFamily="34" charset="0"/>
              <a:buChar char="•"/>
              <a:defRPr/>
            </a:pPr>
            <a:r>
              <a:rPr lang="cy-GB" dirty="0">
                <a:latin typeface="Arial" panose="020B0604020202020204" pitchFamily="34" charset="0"/>
              </a:rPr>
              <a:t>Mae newidiadau yn y glasoed yn rhan arferol o dyfu i fyny.</a:t>
            </a:r>
          </a:p>
          <a:p>
            <a:pPr marL="171450" indent="-171450">
              <a:buFont typeface="Arial" panose="020B0604020202020204" pitchFamily="34" charset="0"/>
              <a:buChar char="•"/>
              <a:defRPr/>
            </a:pPr>
            <a:r>
              <a:rPr lang="cy-GB" dirty="0">
                <a:latin typeface="Arial" panose="020B0604020202020204" pitchFamily="34" charset="0"/>
              </a:rPr>
              <a:t>Bydd pobl yn dechrau’r glasoed ar adeg ychydig yn wahanol ac yn datblygu’n wahanol – mae’n bwysig parchu ein bod ni i gyd yn wahanol.</a:t>
            </a:r>
          </a:p>
          <a:p>
            <a:pPr marL="171450" indent="-171450">
              <a:buFont typeface="Arial" panose="020B0604020202020204" pitchFamily="34" charset="0"/>
              <a:buChar char="•"/>
              <a:defRPr/>
            </a:pPr>
            <a:r>
              <a:rPr lang="cy-GB" dirty="0">
                <a:latin typeface="Arial" panose="020B0604020202020204" pitchFamily="34" charset="0"/>
              </a:rPr>
              <a:t>Mae’r glasoed yn adeg ar gyfer cyfleoedd a theimladau newydd. Bydd gennych gyfrifoldebau newydd i ofalu amdanoch eich hun ac efallai y byddwch am gael mwy o annibyniaeth.</a:t>
            </a:r>
          </a:p>
          <a:p>
            <a:pPr marL="171450" indent="-171450">
              <a:buFont typeface="Arial" panose="020B0604020202020204" pitchFamily="34" charset="0"/>
              <a:buChar char="•"/>
              <a:defRPr/>
            </a:pPr>
            <a:r>
              <a:rPr lang="cy-GB" dirty="0">
                <a:latin typeface="Arial" panose="020B0604020202020204" pitchFamily="34" charset="0"/>
              </a:rPr>
              <a:t>Dim ond i bobl â phidyn y mae rhai newidiadau’n digwydd, rhai i bobl sydd â fwlfa yn unig; ac mae </a:t>
            </a:r>
            <a:r>
              <a:rPr lang="cy-GB" dirty="0" err="1">
                <a:latin typeface="Arial" panose="020B0604020202020204" pitchFamily="34" charset="0"/>
              </a:rPr>
              <a:t>rhai’n</a:t>
            </a:r>
            <a:r>
              <a:rPr lang="cy-GB" dirty="0">
                <a:latin typeface="Arial" panose="020B0604020202020204" pitchFamily="34" charset="0"/>
              </a:rPr>
              <a:t> digwydd i’r ddau.</a:t>
            </a:r>
          </a:p>
          <a:p>
            <a:pPr marL="171450" indent="-171450">
              <a:buFont typeface="Arial" panose="020B0604020202020204" pitchFamily="34" charset="0"/>
              <a:buChar char="•"/>
              <a:defRPr/>
            </a:pPr>
            <a:endParaRPr lang="en-GB" altLang="en-US" dirty="0">
              <a:latin typeface="Arial" panose="020B0604020202020204" pitchFamily="34" charset="0"/>
            </a:endParaRPr>
          </a:p>
          <a:p>
            <a:pPr>
              <a:defRPr/>
            </a:pPr>
            <a:endParaRPr lang="en-GB" altLang="en-US" dirty="0">
              <a:latin typeface="Arial" panose="020B0604020202020204" pitchFamily="34" charset="0"/>
            </a:endParaRPr>
          </a:p>
        </p:txBody>
      </p:sp>
      <p:sp>
        <p:nvSpPr>
          <p:cNvPr id="21507" name="Slide Number Placeholder 3">
            <a:extLst>
              <a:ext uri="{FF2B5EF4-FFF2-40B4-BE49-F238E27FC236}">
                <a16:creationId xmlns:a16="http://schemas.microsoft.com/office/drawing/2014/main" id="{FE48B629-8AB9-4EED-9AEB-8F7CE465E8A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8117AB-3AFF-4E21-A791-DE33C7525752}" type="slidenum">
              <a:rPr lang="en-US" altLang="en-US" sz="1200"/>
              <a:pPr/>
              <a:t>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5020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0961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0706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146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07225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30041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5855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19390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2015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290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37062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369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7521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92070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4420401-1CD9-4B15-94F6-CB95D3D4F298}"/>
              </a:ext>
            </a:extLst>
          </p:cNvPr>
          <p:cNvSpPr>
            <a:spLocks noGrp="1" noChangeArrowheads="1"/>
          </p:cNvSpPr>
          <p:nvPr>
            <p:ph type="title"/>
          </p:nvPr>
        </p:nvSpPr>
        <p:spPr bwMode="auto">
          <a:xfrm>
            <a:off x="685800" y="609600"/>
            <a:ext cx="77724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a:t>WE CAN DO THIS</a:t>
            </a:r>
          </a:p>
        </p:txBody>
      </p:sp>
      <p:sp>
        <p:nvSpPr>
          <p:cNvPr id="1027" name="Rectangle 3">
            <a:extLst>
              <a:ext uri="{FF2B5EF4-FFF2-40B4-BE49-F238E27FC236}">
                <a16:creationId xmlns:a16="http://schemas.microsoft.com/office/drawing/2014/main" id="{ED677C2A-9410-4847-B16D-DD76F1E43D74}"/>
              </a:ext>
            </a:extLst>
          </p:cNvPr>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276" r:id="rId1"/>
    <p:sldLayoutId id="2147485277" r:id="rId2"/>
    <p:sldLayoutId id="2147485278" r:id="rId3"/>
    <p:sldLayoutId id="2147485279" r:id="rId4"/>
    <p:sldLayoutId id="2147485280" r:id="rId5"/>
    <p:sldLayoutId id="2147485281" r:id="rId6"/>
    <p:sldLayoutId id="2147485282" r:id="rId7"/>
    <p:sldLayoutId id="2147485283" r:id="rId8"/>
    <p:sldLayoutId id="2147485284" r:id="rId9"/>
    <p:sldLayoutId id="2147485285" r:id="rId10"/>
    <p:sldLayoutId id="2147485286" r:id="rId11"/>
    <p:sldLayoutId id="2147485287" r:id="rId12"/>
    <p:sldLayoutId id="2147485288" r:id="rId13"/>
    <p:sldLayoutId id="2147485289" r:id="rId14"/>
  </p:sldLayoutIdLst>
  <p:txStyles>
    <p:titleStyle>
      <a:lvl1pPr algn="ctr" rtl="0" eaLnBrk="0" fontAlgn="base" hangingPunct="0">
        <a:spcBef>
          <a:spcPct val="0"/>
        </a:spcBef>
        <a:spcAft>
          <a:spcPct val="0"/>
        </a:spcAft>
        <a:defRPr sz="4800" b="1" kern="1200" spc="-150">
          <a:solidFill>
            <a:srgbClr val="663291"/>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5pPr>
      <a:lvl6pPr marL="457200" algn="ctr" rtl="0" fontAlgn="base">
        <a:spcBef>
          <a:spcPct val="0"/>
        </a:spcBef>
        <a:spcAft>
          <a:spcPct val="0"/>
        </a:spcAft>
        <a:defRPr sz="4000">
          <a:solidFill>
            <a:srgbClr val="0093D1"/>
          </a:solidFill>
          <a:latin typeface="Century Gothic" charset="0"/>
          <a:ea typeface="ＭＳ Ｐゴシック" charset="-128"/>
        </a:defRPr>
      </a:lvl6pPr>
      <a:lvl7pPr marL="914400" algn="ctr" rtl="0" fontAlgn="base">
        <a:spcBef>
          <a:spcPct val="0"/>
        </a:spcBef>
        <a:spcAft>
          <a:spcPct val="0"/>
        </a:spcAft>
        <a:defRPr sz="4000">
          <a:solidFill>
            <a:srgbClr val="0093D1"/>
          </a:solidFill>
          <a:latin typeface="Century Gothic" charset="0"/>
          <a:ea typeface="ＭＳ Ｐゴシック" charset="-128"/>
        </a:defRPr>
      </a:lvl7pPr>
      <a:lvl8pPr marL="1371600" algn="ctr" rtl="0" fontAlgn="base">
        <a:spcBef>
          <a:spcPct val="0"/>
        </a:spcBef>
        <a:spcAft>
          <a:spcPct val="0"/>
        </a:spcAft>
        <a:defRPr sz="4000">
          <a:solidFill>
            <a:srgbClr val="0093D1"/>
          </a:solidFill>
          <a:latin typeface="Century Gothic" charset="0"/>
          <a:ea typeface="ＭＳ Ｐゴシック" charset="-128"/>
        </a:defRPr>
      </a:lvl8pPr>
      <a:lvl9pPr marL="1828800" algn="ctr" rtl="0" fontAlgn="base">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brook.org.uk/your-life/puberty/"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childline.org.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213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58CBF-E632-4741-BA42-06418B224FF4}"/>
              </a:ext>
            </a:extLst>
          </p:cNvPr>
          <p:cNvSpPr>
            <a:spLocks noGrp="1"/>
          </p:cNvSpPr>
          <p:nvPr>
            <p:ph type="title"/>
          </p:nvPr>
        </p:nvSpPr>
        <p:spPr>
          <a:xfrm>
            <a:off x="250825" y="1414771"/>
            <a:ext cx="8713788" cy="4893647"/>
          </a:xfrm>
        </p:spPr>
        <p:txBody>
          <a:bodyPr/>
          <a:lstStyle/>
          <a:p>
            <a:pPr algn="ctr" eaLnBrk="1" hangingPunct="1">
              <a:defRPr/>
            </a:pPr>
            <a:r>
              <a:rPr lang="cy-GB" sz="7200" b="0">
                <a:latin typeface="Manus" pitchFamily="50" charset="0"/>
                <a:ea typeface="+mj-ea"/>
                <a:cs typeface="Setimo" panose="020B0603020204030204" pitchFamily="34" charset="0"/>
              </a:rPr>
              <a:t>Pa newidiadau allen ni eu gweld pan fyddwn yn mynd drwy’r glasoed? </a:t>
            </a:r>
            <a:r>
              <a:rPr lang="cy-GB"/>
              <a:t/>
            </a:r>
            <a:br>
              <a:rPr lang="cy-GB"/>
            </a:br>
            <a:r>
              <a:rPr lang="cy-GB"/>
              <a:t/>
            </a:r>
            <a:br>
              <a:rPr lang="cy-GB"/>
            </a:br>
            <a:endParaRPr lang="cy-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7A835-1EC5-41B5-A056-FB00F6A24E68}"/>
              </a:ext>
            </a:extLst>
          </p:cNvPr>
          <p:cNvSpPr>
            <a:spLocks noGrp="1"/>
          </p:cNvSpPr>
          <p:nvPr>
            <p:ph type="title"/>
          </p:nvPr>
        </p:nvSpPr>
        <p:spPr>
          <a:xfrm>
            <a:off x="4173538" y="941388"/>
            <a:ext cx="4970462" cy="1657350"/>
          </a:xfrm>
        </p:spPr>
        <p:txBody>
          <a:bodyPr/>
          <a:lstStyle/>
          <a:p>
            <a:pPr>
              <a:defRPr/>
            </a:pPr>
            <a:r>
              <a:rPr lang="cy-GB" sz="7200" b="0">
                <a:solidFill>
                  <a:srgbClr val="FCE222"/>
                </a:solidFill>
                <a:latin typeface="Manus" pitchFamily="50" charset="0"/>
              </a:rPr>
              <a:t>Newidiadau y gallem eu profi</a:t>
            </a:r>
          </a:p>
        </p:txBody>
      </p:sp>
      <p:pic>
        <p:nvPicPr>
          <p:cNvPr id="24578" name="Picture 3" descr="Cliparts am Ddim Amlinell y Corff, Llwytho Clip Art Am Ddim i Lawr, Clip Art Am Ddim ...">
            <a:extLst>
              <a:ext uri="{FF2B5EF4-FFF2-40B4-BE49-F238E27FC236}">
                <a16:creationId xmlns:a16="http://schemas.microsoft.com/office/drawing/2014/main" id="{D6074829-3F1F-48C2-AF7B-937128E22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8" y="609600"/>
            <a:ext cx="4105275" cy="530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a:extLst>
              <a:ext uri="{FF2B5EF4-FFF2-40B4-BE49-F238E27FC236}">
                <a16:creationId xmlns:a16="http://schemas.microsoft.com/office/drawing/2014/main" id="{8F82BFBE-52C5-44EC-B78D-282FBCECDB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214313"/>
            <a:ext cx="1473387" cy="14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EF72D26-EEBC-40B0-BB8F-FC63BFC857EF}"/>
              </a:ext>
            </a:extLst>
          </p:cNvPr>
          <p:cNvSpPr>
            <a:spLocks noGrp="1"/>
          </p:cNvSpPr>
          <p:nvPr>
            <p:ph type="title"/>
          </p:nvPr>
        </p:nvSpPr>
        <p:spPr>
          <a:xfrm>
            <a:off x="675481" y="214313"/>
            <a:ext cx="7772400" cy="1143000"/>
          </a:xfrm>
        </p:spPr>
        <p:txBody>
          <a:bodyPr/>
          <a:lstStyle/>
          <a:p>
            <a:pPr algn="l">
              <a:defRPr/>
            </a:pPr>
            <a:r>
              <a:rPr lang="cy-GB" sz="7200" b="0" dirty="0">
                <a:solidFill>
                  <a:srgbClr val="FCE222"/>
                </a:solidFill>
                <a:latin typeface="Manus" pitchFamily="50" charset="0"/>
              </a:rPr>
              <a:t>I bawb </a:t>
            </a:r>
          </a:p>
        </p:txBody>
      </p:sp>
      <p:sp>
        <p:nvSpPr>
          <p:cNvPr id="26627" name="Content Placeholder 2">
            <a:extLst>
              <a:ext uri="{FF2B5EF4-FFF2-40B4-BE49-F238E27FC236}">
                <a16:creationId xmlns:a16="http://schemas.microsoft.com/office/drawing/2014/main" id="{C274F284-6C05-4909-B23A-5C76A2EAF8E2}"/>
              </a:ext>
            </a:extLst>
          </p:cNvPr>
          <p:cNvSpPr>
            <a:spLocks noGrp="1" noChangeArrowheads="1"/>
          </p:cNvSpPr>
          <p:nvPr>
            <p:ph idx="1"/>
          </p:nvPr>
        </p:nvSpPr>
        <p:spPr>
          <a:xfrm>
            <a:off x="379363" y="1080251"/>
            <a:ext cx="7793037" cy="4400550"/>
          </a:xfrm>
        </p:spPr>
        <p:txBody>
          <a:bodyPr/>
          <a:lstStyle/>
          <a:p>
            <a:r>
              <a:rPr lang="cy-GB" sz="2300" dirty="0">
                <a:latin typeface="Setimo" panose="020B0603020204030204" pitchFamily="34" charset="0"/>
                <a:cs typeface="Setimo" panose="020B0603020204030204" pitchFamily="34" charset="0"/>
              </a:rPr>
              <a:t>Tyfu’n </a:t>
            </a:r>
            <a:r>
              <a:rPr lang="cy-GB" sz="2300" dirty="0" err="1">
                <a:latin typeface="Setimo" panose="020B0603020204030204" pitchFamily="34" charset="0"/>
                <a:cs typeface="Setimo" panose="020B0603020204030204" pitchFamily="34" charset="0"/>
              </a:rPr>
              <a:t>Dalach</a:t>
            </a:r>
            <a:r>
              <a:rPr lang="cy-GB" sz="2300" dirty="0">
                <a:latin typeface="Setimo" panose="020B0603020204030204" pitchFamily="34" charset="0"/>
                <a:cs typeface="Setimo" panose="020B0603020204030204" pitchFamily="34" charset="0"/>
              </a:rPr>
              <a:t> </a:t>
            </a:r>
          </a:p>
          <a:p>
            <a:r>
              <a:rPr lang="cy-GB" sz="2300" dirty="0">
                <a:latin typeface="Setimo" panose="020B0603020204030204" pitchFamily="34" charset="0"/>
                <a:cs typeface="Setimo" panose="020B0603020204030204" pitchFamily="34" charset="0"/>
              </a:rPr>
              <a:t>Efallai y cewch smotiau. </a:t>
            </a:r>
          </a:p>
          <a:p>
            <a:r>
              <a:rPr lang="cy-GB" sz="2300" dirty="0">
                <a:latin typeface="Setimo" panose="020B0603020204030204" pitchFamily="34" charset="0"/>
                <a:cs typeface="Setimo" panose="020B0603020204030204" pitchFamily="34" charset="0"/>
              </a:rPr>
              <a:t>Cael mwy o flew – dan eich breichiau, ar eich coesau a’ch organau rhywiol, weithiau ar yr wyneb a’r frest hefyd</a:t>
            </a:r>
          </a:p>
          <a:p>
            <a:r>
              <a:rPr lang="cy-GB" sz="2300" dirty="0">
                <a:latin typeface="Setimo" panose="020B0603020204030204" pitchFamily="34" charset="0"/>
                <a:cs typeface="Setimo" panose="020B0603020204030204" pitchFamily="34" charset="0"/>
              </a:rPr>
              <a:t>Mynd i chwysu mwy, drewi mwy a’r gwallt yn fwy seimlyd </a:t>
            </a:r>
          </a:p>
          <a:p>
            <a:r>
              <a:rPr lang="cy-GB" sz="2300" dirty="0">
                <a:latin typeface="Setimo" panose="020B0603020204030204" pitchFamily="34" charset="0"/>
                <a:cs typeface="Setimo" panose="020B0603020204030204" pitchFamily="34" charset="0"/>
              </a:rPr>
              <a:t>Mae’r hormonau sy’n cael eu rhyddhau yn y glasoed yn gallu effeithio ar ein hemosiynau a’n teimladau</a:t>
            </a:r>
          </a:p>
          <a:p>
            <a:r>
              <a:rPr lang="cy-GB" sz="2300" dirty="0">
                <a:latin typeface="Setimo" panose="020B0603020204030204" pitchFamily="34" charset="0"/>
                <a:cs typeface="Setimo" panose="020B0603020204030204" pitchFamily="34" charset="0"/>
              </a:rPr>
              <a:t>Efallai y byddwch chi’n dechrau meddwl am bwy rydych chi’n ei ffansïo</a:t>
            </a:r>
          </a:p>
          <a:p>
            <a:r>
              <a:rPr lang="cy-GB" sz="2300" dirty="0">
                <a:latin typeface="Setimo" panose="020B0603020204030204" pitchFamily="34" charset="0"/>
                <a:cs typeface="Setimo" panose="020B0603020204030204" pitchFamily="34" charset="0"/>
              </a:rPr>
              <a:t>Efallai y byddwch am gael mwy o annibyniaeth a chymryd mwy o gyfrifoldeb drosoch eich hun.</a:t>
            </a:r>
          </a:p>
          <a:p>
            <a:endParaRPr lang="en-GB" altLang="en-US" sz="2300" dirty="0">
              <a:latin typeface="Setimo" panose="020B0603020204030204" pitchFamily="34" charset="0"/>
              <a:cs typeface="Setimo" panose="020B0603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AFB6-0F61-4BC3-814D-072009DB3011}"/>
              </a:ext>
            </a:extLst>
          </p:cNvPr>
          <p:cNvSpPr>
            <a:spLocks noGrp="1"/>
          </p:cNvSpPr>
          <p:nvPr>
            <p:ph type="title"/>
          </p:nvPr>
        </p:nvSpPr>
        <p:spPr>
          <a:xfrm>
            <a:off x="547808" y="549275"/>
            <a:ext cx="7772400" cy="1143000"/>
          </a:xfrm>
        </p:spPr>
        <p:txBody>
          <a:bodyPr/>
          <a:lstStyle/>
          <a:p>
            <a:pPr algn="l">
              <a:defRPr/>
            </a:pPr>
            <a:r>
              <a:rPr lang="cy-GB" sz="4400" b="0" dirty="0">
                <a:solidFill>
                  <a:srgbClr val="FCE222"/>
                </a:solidFill>
                <a:latin typeface="Manus" pitchFamily="50" charset="0"/>
              </a:rPr>
              <a:t>Newidiadau os ydych chi’n ferch, os oes gennych chi fwlfa</a:t>
            </a:r>
          </a:p>
        </p:txBody>
      </p:sp>
      <p:pic>
        <p:nvPicPr>
          <p:cNvPr id="28674" name="Picture 4">
            <a:extLst>
              <a:ext uri="{FF2B5EF4-FFF2-40B4-BE49-F238E27FC236}">
                <a16:creationId xmlns:a16="http://schemas.microsoft.com/office/drawing/2014/main" id="{247850AC-B604-4D4B-9860-CF66ADD668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2784" y="1412776"/>
            <a:ext cx="2044549" cy="273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Content Placeholder 2">
            <a:extLst>
              <a:ext uri="{FF2B5EF4-FFF2-40B4-BE49-F238E27FC236}">
                <a16:creationId xmlns:a16="http://schemas.microsoft.com/office/drawing/2014/main" id="{C5E9E3F3-675E-45F5-A3F9-D1C958FCFEB4}"/>
              </a:ext>
            </a:extLst>
          </p:cNvPr>
          <p:cNvSpPr>
            <a:spLocks noGrp="1" noChangeArrowheads="1"/>
          </p:cNvSpPr>
          <p:nvPr>
            <p:ph idx="1"/>
          </p:nvPr>
        </p:nvSpPr>
        <p:spPr>
          <a:xfrm>
            <a:off x="576263" y="1692275"/>
            <a:ext cx="6516017" cy="4400550"/>
          </a:xfrm>
        </p:spPr>
        <p:txBody>
          <a:bodyPr/>
          <a:lstStyle/>
          <a:p>
            <a:r>
              <a:rPr lang="cy-GB" sz="2600" dirty="0">
                <a:latin typeface="Setimo" panose="020B0603020204030204" pitchFamily="34" charset="0"/>
                <a:cs typeface="Setimo" panose="020B0603020204030204" pitchFamily="34" charset="0"/>
              </a:rPr>
              <a:t>Bydd eich tethi a’ch bronnau’n mynd yn fwy (efallai y byddwch yn gwisgo </a:t>
            </a:r>
            <a:r>
              <a:rPr lang="cy-GB" sz="2600" dirty="0" err="1">
                <a:latin typeface="Setimo" panose="020B0603020204030204" pitchFamily="34" charset="0"/>
                <a:cs typeface="Setimo" panose="020B0603020204030204" pitchFamily="34" charset="0"/>
              </a:rPr>
              <a:t>bra</a:t>
            </a:r>
            <a:r>
              <a:rPr lang="cy-GB" sz="2600" dirty="0">
                <a:latin typeface="Setimo" panose="020B0603020204030204" pitchFamily="34" charset="0"/>
                <a:cs typeface="Setimo" panose="020B0603020204030204" pitchFamily="34" charset="0"/>
              </a:rPr>
              <a:t>).</a:t>
            </a:r>
          </a:p>
          <a:p>
            <a:r>
              <a:rPr lang="cy-GB" sz="2600" dirty="0">
                <a:latin typeface="Setimo" panose="020B0603020204030204" pitchFamily="34" charset="0"/>
                <a:cs typeface="Setimo" panose="020B0603020204030204" pitchFamily="34" charset="0"/>
              </a:rPr>
              <a:t>Efallai y bydd siâp eich corff yn tyfu’n fwy siapus ac efallai y bydd eich cluniau’n mynd yn lletach.</a:t>
            </a:r>
          </a:p>
          <a:p>
            <a:r>
              <a:rPr lang="cy-GB" sz="2600" dirty="0">
                <a:latin typeface="Setimo" panose="020B0603020204030204" pitchFamily="34" charset="0"/>
                <a:cs typeface="Setimo" panose="020B0603020204030204" pitchFamily="34" charset="0"/>
              </a:rPr>
              <a:t>Efallai y byddwch yn dechrau cael rhedlif o’r wain – hylif clir/llaethog yn eich dillad isaf sy’n cadw’r wain yn iach.</a:t>
            </a:r>
          </a:p>
          <a:p>
            <a:r>
              <a:rPr lang="cy-GB" sz="2600" dirty="0">
                <a:latin typeface="Setimo" panose="020B0603020204030204" pitchFamily="34" charset="0"/>
                <a:cs typeface="Setimo" panose="020B0603020204030204" pitchFamily="34" charset="0"/>
              </a:rPr>
              <a:t>Efallai y bydd eich mislif yn dechrau.</a:t>
            </a:r>
          </a:p>
          <a:p>
            <a:endParaRPr lang="en-GB" altLang="en-US" dirty="0">
              <a:latin typeface="Setimo" panose="020B0603020204030204" pitchFamily="34" charset="0"/>
              <a:cs typeface="Setimo" panose="020B0603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A528D-8E53-4489-8DD1-EF33FAB6594D}"/>
              </a:ext>
            </a:extLst>
          </p:cNvPr>
          <p:cNvSpPr>
            <a:spLocks noGrp="1"/>
          </p:cNvSpPr>
          <p:nvPr>
            <p:ph type="title"/>
          </p:nvPr>
        </p:nvSpPr>
        <p:spPr>
          <a:xfrm>
            <a:off x="743618" y="571751"/>
            <a:ext cx="7772400" cy="1143000"/>
          </a:xfrm>
        </p:spPr>
        <p:txBody>
          <a:bodyPr/>
          <a:lstStyle/>
          <a:p>
            <a:pPr algn="l">
              <a:defRPr/>
            </a:pPr>
            <a:r>
              <a:rPr lang="cy-GB" sz="4400" b="0" dirty="0">
                <a:solidFill>
                  <a:srgbClr val="FCE222"/>
                </a:solidFill>
                <a:latin typeface="Manus"/>
                <a:ea typeface="ＭＳ Ｐゴシック"/>
                <a:cs typeface="Setimo" panose="020B0603020204030204" pitchFamily="34" charset="0"/>
              </a:rPr>
              <a:t>Newidiadau os ydych chi’n fachgen, os oes gennych chi bidyn</a:t>
            </a:r>
          </a:p>
        </p:txBody>
      </p:sp>
      <p:pic>
        <p:nvPicPr>
          <p:cNvPr id="30722" name="Picture 4">
            <a:extLst>
              <a:ext uri="{FF2B5EF4-FFF2-40B4-BE49-F238E27FC236}">
                <a16:creationId xmlns:a16="http://schemas.microsoft.com/office/drawing/2014/main" id="{4055CFA9-43D7-44D6-957D-FCC791D891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60868" y="1412875"/>
            <a:ext cx="1883132" cy="252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Content Placeholder 2">
            <a:extLst>
              <a:ext uri="{FF2B5EF4-FFF2-40B4-BE49-F238E27FC236}">
                <a16:creationId xmlns:a16="http://schemas.microsoft.com/office/drawing/2014/main" id="{F1C18F83-9782-4389-8019-B023234B8D82}"/>
              </a:ext>
            </a:extLst>
          </p:cNvPr>
          <p:cNvSpPr>
            <a:spLocks noGrp="1" noChangeArrowheads="1"/>
          </p:cNvSpPr>
          <p:nvPr>
            <p:ph idx="1"/>
          </p:nvPr>
        </p:nvSpPr>
        <p:spPr>
          <a:xfrm>
            <a:off x="576263" y="1716337"/>
            <a:ext cx="6516017" cy="4376488"/>
          </a:xfrm>
        </p:spPr>
        <p:txBody>
          <a:bodyPr/>
          <a:lstStyle/>
          <a:p>
            <a:r>
              <a:rPr lang="cy-GB" sz="2600" dirty="0">
                <a:latin typeface="Setimo" panose="020B0603020204030204" pitchFamily="34" charset="0"/>
                <a:cs typeface="Setimo" panose="020B0603020204030204" pitchFamily="34" charset="0"/>
              </a:rPr>
              <a:t>Mae eich llais yn dyfnhau (newidiadau i’r llais). </a:t>
            </a:r>
          </a:p>
          <a:p>
            <a:r>
              <a:rPr lang="cy-GB" sz="2600" dirty="0">
                <a:latin typeface="Setimo" panose="020B0603020204030204" pitchFamily="34" charset="0"/>
                <a:cs typeface="Setimo" panose="020B0603020204030204" pitchFamily="34" charset="0"/>
              </a:rPr>
              <a:t>Mae eich cyhyrau’n datblygu a’ch brest yn mynd yn lletach.</a:t>
            </a:r>
          </a:p>
          <a:p>
            <a:r>
              <a:rPr lang="cy-GB" sz="2600" dirty="0">
                <a:latin typeface="Setimo" panose="020B0603020204030204" pitchFamily="34" charset="0"/>
                <a:cs typeface="Setimo" panose="020B0603020204030204" pitchFamily="34" charset="0"/>
              </a:rPr>
              <a:t>Mae eich organau rhywiol (pidyn a cheilliau) yn tyfu’n fwy.</a:t>
            </a:r>
          </a:p>
          <a:p>
            <a:r>
              <a:rPr lang="cy-GB" sz="2600" dirty="0">
                <a:latin typeface="Setimo" panose="020B0603020204030204" pitchFamily="34" charset="0"/>
                <a:cs typeface="Setimo" panose="020B0603020204030204" pitchFamily="34" charset="0"/>
              </a:rPr>
              <a:t>Gall eich tethi fynd yn sensitif am gyfnod byr ac mae'n bosibl y byddant yn chwyddo.</a:t>
            </a:r>
          </a:p>
          <a:p>
            <a:r>
              <a:rPr lang="cy-GB" sz="2600" dirty="0">
                <a:latin typeface="Setimo" panose="020B0603020204030204" pitchFamily="34" charset="0"/>
                <a:cs typeface="Setimo" panose="020B0603020204030204" pitchFamily="34" charset="0"/>
              </a:rPr>
              <a:t>Efallai y cewch chi godiadau a breuddwydion gwlyb </a:t>
            </a:r>
          </a:p>
          <a:p>
            <a:endParaRPr lang="en-GB" altLang="en-US" dirty="0">
              <a:latin typeface="Setimo" panose="020B0603020204030204" pitchFamily="34" charset="0"/>
              <a:cs typeface="Setimo" panose="020B0603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F7B45-8A49-4E59-A75F-65C8E118A8B1}"/>
              </a:ext>
            </a:extLst>
          </p:cNvPr>
          <p:cNvSpPr>
            <a:spLocks noGrp="1"/>
          </p:cNvSpPr>
          <p:nvPr>
            <p:ph type="title"/>
          </p:nvPr>
        </p:nvSpPr>
        <p:spPr>
          <a:xfrm>
            <a:off x="250825" y="1599436"/>
            <a:ext cx="8713788" cy="4524315"/>
          </a:xfrm>
        </p:spPr>
        <p:txBody>
          <a:bodyPr/>
          <a:lstStyle/>
          <a:p>
            <a:pPr algn="ctr" eaLnBrk="1" hangingPunct="1">
              <a:defRPr/>
            </a:pPr>
            <a:r>
              <a:rPr lang="cy-GB" sz="7200" b="0">
                <a:latin typeface="Manus" pitchFamily="50" charset="0"/>
                <a:ea typeface="+mj-ea"/>
                <a:cs typeface="+mj-cs"/>
              </a:rPr>
              <a:t>Beth yw mislif?</a:t>
            </a:r>
            <a:br>
              <a:rPr lang="cy-GB" sz="7200" b="0">
                <a:latin typeface="Manus" pitchFamily="50" charset="0"/>
                <a:ea typeface="+mj-ea"/>
                <a:cs typeface="+mj-cs"/>
              </a:rPr>
            </a:br>
            <a:r>
              <a:rPr lang="cy-GB" sz="7200" b="0">
                <a:latin typeface="Manus" pitchFamily="50" charset="0"/>
                <a:ea typeface="+mj-ea"/>
                <a:cs typeface="+mj-cs"/>
              </a:rPr>
              <a:t/>
            </a:r>
            <a:br>
              <a:rPr lang="cy-GB" sz="7200" b="0">
                <a:latin typeface="Manus" pitchFamily="50" charset="0"/>
                <a:ea typeface="+mj-ea"/>
                <a:cs typeface="+mj-cs"/>
              </a:rPr>
            </a:br>
            <a:endParaRPr lang="cy-GB" sz="7200" b="0">
              <a:latin typeface="Manus" pitchFamily="50" charset="0"/>
              <a:ea typeface="+mj-ea"/>
              <a:cs typeface="+mj-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7066" y="1389181"/>
            <a:ext cx="4730750" cy="4114800"/>
          </a:xfrm>
          <a:prstGeom prst="rect">
            <a:avLst/>
          </a:prstGeom>
        </p:spPr>
      </p:pic>
      <p:sp>
        <p:nvSpPr>
          <p:cNvPr id="2" name="Title 1">
            <a:extLst>
              <a:ext uri="{FF2B5EF4-FFF2-40B4-BE49-F238E27FC236}">
                <a16:creationId xmlns:a16="http://schemas.microsoft.com/office/drawing/2014/main" id="{1C648301-E3C9-4619-8762-032EF89C2E04}"/>
              </a:ext>
            </a:extLst>
          </p:cNvPr>
          <p:cNvSpPr>
            <a:spLocks noGrp="1"/>
          </p:cNvSpPr>
          <p:nvPr>
            <p:ph type="title"/>
          </p:nvPr>
        </p:nvSpPr>
        <p:spPr>
          <a:xfrm>
            <a:off x="682625" y="404813"/>
            <a:ext cx="7772400" cy="1143000"/>
          </a:xfrm>
        </p:spPr>
        <p:txBody>
          <a:bodyPr/>
          <a:lstStyle/>
          <a:p>
            <a:pPr algn="l">
              <a:defRPr/>
            </a:pPr>
            <a:r>
              <a:rPr lang="cy-GB" sz="7200" b="0" dirty="0">
                <a:solidFill>
                  <a:srgbClr val="FCE222"/>
                </a:solidFill>
                <a:latin typeface="Manus" pitchFamily="50" charset="0"/>
              </a:rPr>
              <a:t>Cylch Mislif </a:t>
            </a:r>
          </a:p>
        </p:txBody>
      </p:sp>
      <p:sp>
        <p:nvSpPr>
          <p:cNvPr id="5" name="TextBox 7">
            <a:extLst>
              <a:ext uri="{FF2B5EF4-FFF2-40B4-BE49-F238E27FC236}">
                <a16:creationId xmlns:a16="http://schemas.microsoft.com/office/drawing/2014/main" id="{3820FFFF-6FBC-44BC-AE10-5FBC3A3D99E7}"/>
              </a:ext>
            </a:extLst>
          </p:cNvPr>
          <p:cNvSpPr txBox="1">
            <a:spLocks noChangeArrowheads="1"/>
          </p:cNvSpPr>
          <p:nvPr/>
        </p:nvSpPr>
        <p:spPr bwMode="auto">
          <a:xfrm>
            <a:off x="5436096" y="-87997"/>
            <a:ext cx="1800200" cy="19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cy-GB" sz="3600" b="1">
                <a:solidFill>
                  <a:srgbClr val="8CC63F"/>
                </a:solidFill>
                <a:latin typeface="Setimo" panose="020B0603020204030204" pitchFamily="34" charset="0"/>
                <a:ea typeface="Calibri" panose="020F0502020204030204" pitchFamily="34" charset="0"/>
                <a:cs typeface="Setimo" panose="020B0603020204030204" pitchFamily="34" charset="0"/>
              </a:rPr>
              <a:t>Mislif</a:t>
            </a:r>
          </a:p>
        </p:txBody>
      </p:sp>
      <p:sp>
        <p:nvSpPr>
          <p:cNvPr id="6" name="TextBox 7">
            <a:extLst>
              <a:ext uri="{FF2B5EF4-FFF2-40B4-BE49-F238E27FC236}">
                <a16:creationId xmlns:a16="http://schemas.microsoft.com/office/drawing/2014/main" id="{3820FFFF-6FBC-44BC-AE10-5FBC3A3D99E7}"/>
              </a:ext>
            </a:extLst>
          </p:cNvPr>
          <p:cNvSpPr txBox="1">
            <a:spLocks noChangeArrowheads="1"/>
          </p:cNvSpPr>
          <p:nvPr/>
        </p:nvSpPr>
        <p:spPr bwMode="auto">
          <a:xfrm>
            <a:off x="6295735" y="1391372"/>
            <a:ext cx="4895850" cy="263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cy-GB" sz="3600" b="1" dirty="0">
                <a:solidFill>
                  <a:srgbClr val="3CB9BF"/>
                </a:solidFill>
                <a:latin typeface="Setimo" panose="020B0603020204030204" pitchFamily="34" charset="0"/>
                <a:ea typeface="Calibri" panose="020F0502020204030204" pitchFamily="34" charset="0"/>
                <a:cs typeface="Setimo" panose="020B0603020204030204" pitchFamily="34" charset="0"/>
              </a:rPr>
              <a:t>Wy Newydd </a:t>
            </a:r>
          </a:p>
          <a:p>
            <a:pPr>
              <a:lnSpc>
                <a:spcPct val="107000"/>
              </a:lnSpc>
              <a:spcBef>
                <a:spcPct val="0"/>
              </a:spcBef>
              <a:spcAft>
                <a:spcPts val="800"/>
              </a:spcAft>
              <a:buFontTx/>
              <a:buNone/>
            </a:pPr>
            <a:r>
              <a:rPr lang="cy-GB" sz="3600" b="1" dirty="0">
                <a:solidFill>
                  <a:srgbClr val="3CB9BF"/>
                </a:solidFill>
                <a:latin typeface="Setimo" panose="020B0603020204030204" pitchFamily="34" charset="0"/>
                <a:ea typeface="Calibri" panose="020F0502020204030204" pitchFamily="34" charset="0"/>
                <a:cs typeface="Setimo" panose="020B0603020204030204" pitchFamily="34" charset="0"/>
              </a:rPr>
              <a:t>Aeddfedu</a:t>
            </a:r>
          </a:p>
        </p:txBody>
      </p:sp>
      <p:sp>
        <p:nvSpPr>
          <p:cNvPr id="7" name="TextBox 7">
            <a:extLst>
              <a:ext uri="{FF2B5EF4-FFF2-40B4-BE49-F238E27FC236}">
                <a16:creationId xmlns:a16="http://schemas.microsoft.com/office/drawing/2014/main" id="{3820FFFF-6FBC-44BC-AE10-5FBC3A3D99E7}"/>
              </a:ext>
            </a:extLst>
          </p:cNvPr>
          <p:cNvSpPr txBox="1">
            <a:spLocks noChangeArrowheads="1"/>
          </p:cNvSpPr>
          <p:nvPr/>
        </p:nvSpPr>
        <p:spPr bwMode="auto">
          <a:xfrm>
            <a:off x="4790989" y="3854810"/>
            <a:ext cx="2448272" cy="19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cy-GB" sz="3600" b="1">
                <a:solidFill>
                  <a:srgbClr val="E44498"/>
                </a:solidFill>
                <a:latin typeface="Setimo" panose="020B0603020204030204" pitchFamily="34" charset="0"/>
                <a:ea typeface="Calibri" panose="020F0502020204030204" pitchFamily="34" charset="0"/>
                <a:cs typeface="Setimo" panose="020B0603020204030204" pitchFamily="34" charset="0"/>
              </a:rPr>
              <a:t>Ofwliad</a:t>
            </a:r>
          </a:p>
        </p:txBody>
      </p:sp>
      <p:sp>
        <p:nvSpPr>
          <p:cNvPr id="8" name="TextBox 7">
            <a:extLst>
              <a:ext uri="{FF2B5EF4-FFF2-40B4-BE49-F238E27FC236}">
                <a16:creationId xmlns:a16="http://schemas.microsoft.com/office/drawing/2014/main" id="{3820FFFF-6FBC-44BC-AE10-5FBC3A3D99E7}"/>
              </a:ext>
            </a:extLst>
          </p:cNvPr>
          <p:cNvSpPr txBox="1">
            <a:spLocks noChangeArrowheads="1"/>
          </p:cNvSpPr>
          <p:nvPr/>
        </p:nvSpPr>
        <p:spPr bwMode="auto">
          <a:xfrm>
            <a:off x="410767" y="1493964"/>
            <a:ext cx="2485938" cy="25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cy-GB" sz="3600" b="1">
                <a:solidFill>
                  <a:srgbClr val="3CB9BF"/>
                </a:solidFill>
                <a:latin typeface="Setimo" panose="020B0603020204030204" pitchFamily="34" charset="0"/>
                <a:ea typeface="Calibri" panose="020F0502020204030204" pitchFamily="34" charset="0"/>
                <a:cs typeface="Setimo" panose="020B0603020204030204" pitchFamily="34" charset="0"/>
              </a:rPr>
              <a:t>Ar ôl Ofwliad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40DCD-8E52-41D2-8A27-1104C18FD22A}"/>
              </a:ext>
            </a:extLst>
          </p:cNvPr>
          <p:cNvSpPr>
            <a:spLocks noGrp="1"/>
          </p:cNvSpPr>
          <p:nvPr>
            <p:ph type="title"/>
          </p:nvPr>
        </p:nvSpPr>
        <p:spPr>
          <a:xfrm>
            <a:off x="-16405" y="2132856"/>
            <a:ext cx="9144001" cy="4524315"/>
          </a:xfrm>
        </p:spPr>
        <p:txBody>
          <a:bodyPr/>
          <a:lstStyle/>
          <a:p>
            <a:pPr algn="ctr" eaLnBrk="1" hangingPunct="1">
              <a:defRPr/>
            </a:pPr>
            <a:r>
              <a:rPr lang="cy-GB" sz="7200" b="0">
                <a:latin typeface="Manus" pitchFamily="50" charset="0"/>
                <a:ea typeface="+mj-ea"/>
                <a:cs typeface="+mj-cs"/>
              </a:rPr>
              <a:t>Cwis y Glasoed 	</a:t>
            </a:r>
            <a:br>
              <a:rPr lang="cy-GB" sz="7200" b="0">
                <a:latin typeface="Manus" pitchFamily="50" charset="0"/>
                <a:ea typeface="+mj-ea"/>
                <a:cs typeface="+mj-cs"/>
              </a:rPr>
            </a:br>
            <a:r>
              <a:rPr lang="cy-GB" sz="7200" b="0">
                <a:latin typeface="Manus" pitchFamily="50" charset="0"/>
                <a:ea typeface="+mj-ea"/>
                <a:cs typeface="+mj-cs"/>
              </a:rPr>
              <a:t/>
            </a:r>
            <a:br>
              <a:rPr lang="cy-GB" sz="7200" b="0">
                <a:latin typeface="Manus" pitchFamily="50" charset="0"/>
                <a:ea typeface="+mj-ea"/>
                <a:cs typeface="+mj-cs"/>
              </a:rPr>
            </a:br>
            <a:r>
              <a:rPr lang="cy-GB" sz="7200" b="0">
                <a:latin typeface="Manus" pitchFamily="50" charset="0"/>
                <a:ea typeface="+mj-ea"/>
                <a:cs typeface="+mj-cs"/>
              </a:rPr>
              <a:t/>
            </a:r>
            <a:br>
              <a:rPr lang="cy-GB" sz="7200" b="0">
                <a:latin typeface="Manus" pitchFamily="50" charset="0"/>
                <a:ea typeface="+mj-ea"/>
                <a:cs typeface="+mj-cs"/>
              </a:rPr>
            </a:br>
            <a:endParaRPr lang="cy-GB" sz="7200" b="0">
              <a:latin typeface="Manus" pitchFamily="50" charset="0"/>
              <a:ea typeface="+mj-ea"/>
              <a:cs typeface="+mj-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3820FFFF-6FBC-44BC-AE10-5FBC3A3D99E7}"/>
              </a:ext>
            </a:extLst>
          </p:cNvPr>
          <p:cNvSpPr txBox="1">
            <a:spLocks noChangeArrowheads="1"/>
          </p:cNvSpPr>
          <p:nvPr/>
        </p:nvSpPr>
        <p:spPr bwMode="auto">
          <a:xfrm>
            <a:off x="684213" y="2022475"/>
            <a:ext cx="4895850" cy="2339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cy-GB" sz="6000" b="1">
                <a:solidFill>
                  <a:srgbClr val="00A2B3"/>
                </a:solidFill>
                <a:latin typeface="Setimo" panose="020B0603020204030204" pitchFamily="34" charset="0"/>
                <a:ea typeface="Calibri" panose="020F0502020204030204" pitchFamily="34" charset="0"/>
                <a:cs typeface="Setimo" panose="020B0603020204030204" pitchFamily="34" charset="0"/>
              </a:rPr>
              <a:t>ANGHYWIR</a:t>
            </a:r>
          </a:p>
        </p:txBody>
      </p:sp>
      <p:sp>
        <p:nvSpPr>
          <p:cNvPr id="55299" name="Rectangle 5">
            <a:extLst>
              <a:ext uri="{FF2B5EF4-FFF2-40B4-BE49-F238E27FC236}">
                <a16:creationId xmlns:a16="http://schemas.microsoft.com/office/drawing/2014/main" id="{6C22E8F8-6CB7-4DF2-B360-E18810D22364}"/>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cy-GB" b="1">
                <a:solidFill>
                  <a:srgbClr val="663291"/>
                </a:solidFill>
                <a:latin typeface="+mj-lt"/>
                <a:cs typeface="Arial" panose="020B0604020202020204" pitchFamily="34" charset="0"/>
              </a:rPr>
              <a:t> </a:t>
            </a:r>
          </a:p>
        </p:txBody>
      </p:sp>
      <p:sp>
        <p:nvSpPr>
          <p:cNvPr id="40963" name="TextBox 1">
            <a:extLst>
              <a:ext uri="{FF2B5EF4-FFF2-40B4-BE49-F238E27FC236}">
                <a16:creationId xmlns:a16="http://schemas.microsoft.com/office/drawing/2014/main" id="{A2C7ACC2-7910-4DD3-98DD-5C2AECDBA2A1}"/>
              </a:ext>
            </a:extLst>
          </p:cNvPr>
          <p:cNvSpPr txBox="1">
            <a:spLocks noChangeArrowheads="1"/>
          </p:cNvSpPr>
          <p:nvPr/>
        </p:nvSpPr>
        <p:spPr bwMode="auto">
          <a:xfrm>
            <a:off x="676275" y="395288"/>
            <a:ext cx="86328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cy-GB" sz="7200">
                <a:solidFill>
                  <a:srgbClr val="FCE222"/>
                </a:solidFill>
                <a:latin typeface="Manus" pitchFamily="50" charset="0"/>
              </a:rPr>
              <a:t>1. Mae’r glasoed yr un fath i bawb</a:t>
            </a:r>
          </a:p>
        </p:txBody>
      </p:sp>
      <p:pic>
        <p:nvPicPr>
          <p:cNvPr id="40964" name="Picture 1">
            <a:extLst>
              <a:ext uri="{FF2B5EF4-FFF2-40B4-BE49-F238E27FC236}">
                <a16:creationId xmlns:a16="http://schemas.microsoft.com/office/drawing/2014/main" id="{EA1ECD9F-8439-4902-93DB-3CE76FFEF2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C7B77373-3C6F-47DB-9847-FDF767FB55DA}"/>
              </a:ext>
            </a:extLst>
          </p:cNvPr>
          <p:cNvSpPr txBox="1">
            <a:spLocks noChangeArrowheads="1"/>
          </p:cNvSpPr>
          <p:nvPr/>
        </p:nvSpPr>
        <p:spPr bwMode="auto">
          <a:xfrm>
            <a:off x="684213" y="2054559"/>
            <a:ext cx="4895850" cy="2339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a:solidFill>
                <a:srgbClr val="00A2B3"/>
              </a:solidFill>
              <a:latin typeface="Setimo" panose="020B0603020204030204" pitchFamily="34" charset="0"/>
              <a:ea typeface="Calibri" panose="020F0502020204030204" pitchFamily="34" charset="0"/>
              <a:cs typeface="Setimo" panose="020B0603020204030204" pitchFamily="34" charset="0"/>
            </a:endParaRPr>
          </a:p>
          <a:p>
            <a:pPr>
              <a:lnSpc>
                <a:spcPct val="107000"/>
              </a:lnSpc>
              <a:spcBef>
                <a:spcPct val="0"/>
              </a:spcBef>
              <a:spcAft>
                <a:spcPts val="800"/>
              </a:spcAft>
              <a:buFontTx/>
              <a:buNone/>
            </a:pPr>
            <a:endParaRPr lang="en-GB" altLang="en-US">
              <a:solidFill>
                <a:srgbClr val="00A2B3"/>
              </a:solidFill>
              <a:latin typeface="Setimo" panose="020B0603020204030204" pitchFamily="34" charset="0"/>
              <a:ea typeface="Calibri" panose="020F0502020204030204" pitchFamily="34" charset="0"/>
              <a:cs typeface="Setimo" panose="020B0603020204030204" pitchFamily="34" charset="0"/>
            </a:endParaRPr>
          </a:p>
          <a:p>
            <a:pPr>
              <a:lnSpc>
                <a:spcPct val="107000"/>
              </a:lnSpc>
              <a:spcBef>
                <a:spcPct val="0"/>
              </a:spcBef>
              <a:spcAft>
                <a:spcPts val="800"/>
              </a:spcAft>
              <a:buFontTx/>
              <a:buNone/>
            </a:pPr>
            <a:r>
              <a:rPr lang="cy-GB" sz="6000" b="1">
                <a:solidFill>
                  <a:srgbClr val="00A2B3"/>
                </a:solidFill>
                <a:latin typeface="Setimo" panose="020B0603020204030204" pitchFamily="34" charset="0"/>
                <a:ea typeface="Calibri" panose="020F0502020204030204" pitchFamily="34" charset="0"/>
                <a:cs typeface="Setimo" panose="020B0603020204030204" pitchFamily="34" charset="0"/>
              </a:rPr>
              <a:t>ANGHYWIR</a:t>
            </a:r>
          </a:p>
        </p:txBody>
      </p:sp>
      <p:sp>
        <p:nvSpPr>
          <p:cNvPr id="55299" name="Rectangle 5">
            <a:extLst>
              <a:ext uri="{FF2B5EF4-FFF2-40B4-BE49-F238E27FC236}">
                <a16:creationId xmlns:a16="http://schemas.microsoft.com/office/drawing/2014/main" id="{74B2F751-4694-4746-B55E-9CB39E7C117D}"/>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cy-GB" b="1">
                <a:solidFill>
                  <a:srgbClr val="663291"/>
                </a:solidFill>
                <a:latin typeface="+mj-lt"/>
                <a:cs typeface="Arial" panose="020B0604020202020204" pitchFamily="34" charset="0"/>
              </a:rPr>
              <a:t> </a:t>
            </a:r>
          </a:p>
        </p:txBody>
      </p:sp>
      <p:sp>
        <p:nvSpPr>
          <p:cNvPr id="43011" name="TextBox 1">
            <a:extLst>
              <a:ext uri="{FF2B5EF4-FFF2-40B4-BE49-F238E27FC236}">
                <a16:creationId xmlns:a16="http://schemas.microsoft.com/office/drawing/2014/main" id="{AA2F6FF5-2CE4-41C3-A273-481F2E60855F}"/>
              </a:ext>
            </a:extLst>
          </p:cNvPr>
          <p:cNvSpPr txBox="1">
            <a:spLocks noChangeArrowheads="1"/>
          </p:cNvSpPr>
          <p:nvPr/>
        </p:nvSpPr>
        <p:spPr bwMode="auto">
          <a:xfrm>
            <a:off x="676275" y="395288"/>
            <a:ext cx="86328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cy-GB" sz="6600">
                <a:solidFill>
                  <a:srgbClr val="FCE222"/>
                </a:solidFill>
                <a:latin typeface="Manus" pitchFamily="50" charset="0"/>
              </a:rPr>
              <a:t>2. Mae’r glasoed yn dechrau i bawb pan fyddant yn 21 oed </a:t>
            </a:r>
          </a:p>
        </p:txBody>
      </p:sp>
      <p:pic>
        <p:nvPicPr>
          <p:cNvPr id="43012" name="Picture 1">
            <a:extLst>
              <a:ext uri="{FF2B5EF4-FFF2-40B4-BE49-F238E27FC236}">
                <a16:creationId xmlns:a16="http://schemas.microsoft.com/office/drawing/2014/main" id="{3CC913A7-BA8A-4465-B2A3-761EB9F40B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501008"/>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4066"/>
            <a:ext cx="7772400" cy="1143000"/>
          </a:xfrm>
        </p:spPr>
        <p:txBody>
          <a:bodyPr/>
          <a:lstStyle/>
          <a:p>
            <a:pPr algn="l">
              <a:defRPr/>
            </a:pPr>
            <a:r>
              <a:rPr lang="cy-GB" sz="7200" b="0">
                <a:solidFill>
                  <a:srgbClr val="FCE222"/>
                </a:solidFill>
                <a:latin typeface="Manus" pitchFamily="50" charset="0"/>
              </a:rPr>
              <a:t>Beth yw Brook? </a:t>
            </a:r>
          </a:p>
        </p:txBody>
      </p:sp>
      <p:pic>
        <p:nvPicPr>
          <p:cNvPr id="5123"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11863" y="1989138"/>
            <a:ext cx="2844800" cy="2819400"/>
          </a:xfrm>
        </p:spPr>
      </p:pic>
      <p:sp>
        <p:nvSpPr>
          <p:cNvPr id="5124" name="Rectangle 5"/>
          <p:cNvSpPr>
            <a:spLocks noChangeArrowheads="1"/>
          </p:cNvSpPr>
          <p:nvPr/>
        </p:nvSpPr>
        <p:spPr bwMode="auto">
          <a:xfrm>
            <a:off x="827088" y="1752600"/>
            <a:ext cx="45720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cy-GB" sz="3200" dirty="0">
                <a:latin typeface="Setimo" panose="020B0603020204030204" pitchFamily="34" charset="0"/>
                <a:cs typeface="Setimo" panose="020B0603020204030204" pitchFamily="34" charset="0"/>
              </a:rPr>
              <a:t>Mae Brook yn cefnogi pobl ifanc i gael bywydau iach. Rydyn ni’n darparu cymorth i bobl ifanc gyda phroblemau a chwestiynau am eu cyrff a’u perthnasoedd. </a:t>
            </a:r>
          </a:p>
        </p:txBody>
      </p:sp>
    </p:spTree>
    <p:extLst>
      <p:ext uri="{BB962C8B-B14F-4D97-AF65-F5344CB8AC3E}">
        <p14:creationId xmlns:p14="http://schemas.microsoft.com/office/powerpoint/2010/main" val="1474968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B238E177-288F-4073-B9FC-ADE8F5288CA0}"/>
              </a:ext>
            </a:extLst>
          </p:cNvPr>
          <p:cNvSpPr txBox="1">
            <a:spLocks noChangeArrowheads="1"/>
          </p:cNvSpPr>
          <p:nvPr/>
        </p:nvSpPr>
        <p:spPr bwMode="auto">
          <a:xfrm>
            <a:off x="684213" y="2022475"/>
            <a:ext cx="4895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cy-GB" sz="6000" b="1">
                <a:solidFill>
                  <a:srgbClr val="00A2B3"/>
                </a:solidFill>
                <a:ea typeface="Calibri" panose="020F0502020204030204" pitchFamily="34" charset="0"/>
                <a:cs typeface="Times New Roman" panose="02020603050405020304" pitchFamily="18" charset="0"/>
              </a:rPr>
              <a:t>CYWIR</a:t>
            </a:r>
          </a:p>
        </p:txBody>
      </p:sp>
      <p:sp>
        <p:nvSpPr>
          <p:cNvPr id="55299" name="Rectangle 5">
            <a:extLst>
              <a:ext uri="{FF2B5EF4-FFF2-40B4-BE49-F238E27FC236}">
                <a16:creationId xmlns:a16="http://schemas.microsoft.com/office/drawing/2014/main" id="{B333CA4C-60DD-4EC0-8484-7D353DE9E63F}"/>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cy-GB" b="1">
                <a:solidFill>
                  <a:srgbClr val="663291"/>
                </a:solidFill>
                <a:latin typeface="+mj-lt"/>
                <a:cs typeface="Arial" panose="020B0604020202020204" pitchFamily="34" charset="0"/>
              </a:rPr>
              <a:t> </a:t>
            </a:r>
          </a:p>
        </p:txBody>
      </p:sp>
      <p:sp>
        <p:nvSpPr>
          <p:cNvPr id="45059" name="TextBox 1">
            <a:extLst>
              <a:ext uri="{FF2B5EF4-FFF2-40B4-BE49-F238E27FC236}">
                <a16:creationId xmlns:a16="http://schemas.microsoft.com/office/drawing/2014/main" id="{A006D2E9-E17C-4A95-A9EF-4A22370B61F6}"/>
              </a:ext>
            </a:extLst>
          </p:cNvPr>
          <p:cNvSpPr txBox="1">
            <a:spLocks noChangeArrowheads="1"/>
          </p:cNvSpPr>
          <p:nvPr/>
        </p:nvSpPr>
        <p:spPr bwMode="auto">
          <a:xfrm>
            <a:off x="676275" y="395288"/>
            <a:ext cx="86328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cy-GB" sz="6000">
                <a:solidFill>
                  <a:srgbClr val="FCE222"/>
                </a:solidFill>
                <a:latin typeface="Manus" pitchFamily="50" charset="0"/>
                <a:cs typeface="Setimo" panose="020B0603020204030204" pitchFamily="34" charset="0"/>
              </a:rPr>
              <a:t>3. Mae’n bwysig dysgu am y newidiadau hyn, er ei fod yn gallu teimlo’n lletchwith</a:t>
            </a:r>
          </a:p>
        </p:txBody>
      </p:sp>
      <p:pic>
        <p:nvPicPr>
          <p:cNvPr id="45060" name="Picture 1">
            <a:extLst>
              <a:ext uri="{FF2B5EF4-FFF2-40B4-BE49-F238E27FC236}">
                <a16:creationId xmlns:a16="http://schemas.microsoft.com/office/drawing/2014/main" id="{B96F10F2-11C6-4FEF-8F27-E3EC190816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5BBF5A0B-ED2A-4F03-A8E6-879D773003D2}"/>
              </a:ext>
            </a:extLst>
          </p:cNvPr>
          <p:cNvSpPr txBox="1">
            <a:spLocks noChangeArrowheads="1"/>
          </p:cNvSpPr>
          <p:nvPr/>
        </p:nvSpPr>
        <p:spPr bwMode="auto">
          <a:xfrm>
            <a:off x="684213" y="2054559"/>
            <a:ext cx="4895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a:solidFill>
                <a:srgbClr val="00A2B3"/>
              </a:solidFill>
              <a:latin typeface="Setimo" panose="020B0603020204030204" pitchFamily="34" charset="0"/>
              <a:ea typeface="Calibri" panose="020F0502020204030204" pitchFamily="34" charset="0"/>
              <a:cs typeface="Setimo" panose="020B0603020204030204" pitchFamily="34" charset="0"/>
            </a:endParaRPr>
          </a:p>
          <a:p>
            <a:pPr>
              <a:lnSpc>
                <a:spcPct val="107000"/>
              </a:lnSpc>
              <a:spcBef>
                <a:spcPct val="0"/>
              </a:spcBef>
              <a:spcAft>
                <a:spcPts val="800"/>
              </a:spcAft>
              <a:buFontTx/>
              <a:buNone/>
            </a:pPr>
            <a:endParaRPr lang="en-GB" altLang="en-US">
              <a:solidFill>
                <a:srgbClr val="00A2B3"/>
              </a:solidFill>
              <a:latin typeface="Setimo" panose="020B0603020204030204" pitchFamily="34" charset="0"/>
              <a:ea typeface="Calibri" panose="020F0502020204030204" pitchFamily="34" charset="0"/>
              <a:cs typeface="Setimo" panose="020B0603020204030204" pitchFamily="34" charset="0"/>
            </a:endParaRPr>
          </a:p>
          <a:p>
            <a:pPr>
              <a:lnSpc>
                <a:spcPct val="107000"/>
              </a:lnSpc>
              <a:spcBef>
                <a:spcPct val="0"/>
              </a:spcBef>
              <a:spcAft>
                <a:spcPts val="800"/>
              </a:spcAft>
              <a:buFontTx/>
              <a:buNone/>
            </a:pPr>
            <a:r>
              <a:rPr lang="cy-GB" sz="6000" b="1">
                <a:solidFill>
                  <a:srgbClr val="00A2B3"/>
                </a:solidFill>
                <a:latin typeface="Setimo" panose="020B0603020204030204" pitchFamily="34" charset="0"/>
                <a:ea typeface="Calibri" panose="020F0502020204030204" pitchFamily="34" charset="0"/>
                <a:cs typeface="Setimo" panose="020B0603020204030204" pitchFamily="34" charset="0"/>
              </a:rPr>
              <a:t>CYWIR</a:t>
            </a:r>
          </a:p>
        </p:txBody>
      </p:sp>
      <p:sp>
        <p:nvSpPr>
          <p:cNvPr id="55299" name="Rectangle 5">
            <a:extLst>
              <a:ext uri="{FF2B5EF4-FFF2-40B4-BE49-F238E27FC236}">
                <a16:creationId xmlns:a16="http://schemas.microsoft.com/office/drawing/2014/main" id="{F5CD43D0-EFF7-4DB1-A5E4-197386650E40}"/>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cy-GB" b="1">
                <a:solidFill>
                  <a:srgbClr val="663291"/>
                </a:solidFill>
                <a:latin typeface="+mj-lt"/>
                <a:cs typeface="Arial" panose="020B0604020202020204" pitchFamily="34" charset="0"/>
              </a:rPr>
              <a:t> </a:t>
            </a:r>
          </a:p>
        </p:txBody>
      </p:sp>
      <p:sp>
        <p:nvSpPr>
          <p:cNvPr id="47107" name="TextBox 1">
            <a:extLst>
              <a:ext uri="{FF2B5EF4-FFF2-40B4-BE49-F238E27FC236}">
                <a16:creationId xmlns:a16="http://schemas.microsoft.com/office/drawing/2014/main" id="{B5C4627C-97C6-411E-A4A1-ABDF0F1C6275}"/>
              </a:ext>
            </a:extLst>
          </p:cNvPr>
          <p:cNvSpPr txBox="1">
            <a:spLocks noChangeArrowheads="1"/>
          </p:cNvSpPr>
          <p:nvPr/>
        </p:nvSpPr>
        <p:spPr bwMode="auto">
          <a:xfrm>
            <a:off x="684213" y="404664"/>
            <a:ext cx="86328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cy-GB" sz="6600" dirty="0">
                <a:solidFill>
                  <a:srgbClr val="FCE222"/>
                </a:solidFill>
                <a:latin typeface="Manus" pitchFamily="50" charset="0"/>
              </a:rPr>
              <a:t>4. Mae’n bwysig ymolchi’n amlach ar ôl i ni gyrraedd y glasoed </a:t>
            </a:r>
          </a:p>
        </p:txBody>
      </p:sp>
      <p:pic>
        <p:nvPicPr>
          <p:cNvPr id="47108" name="Picture 1">
            <a:extLst>
              <a:ext uri="{FF2B5EF4-FFF2-40B4-BE49-F238E27FC236}">
                <a16:creationId xmlns:a16="http://schemas.microsoft.com/office/drawing/2014/main" id="{94BA5923-78A7-41FE-A24F-F9C8484755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42900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22E25E13-C126-4214-A49B-6C9081D64883}"/>
              </a:ext>
            </a:extLst>
          </p:cNvPr>
          <p:cNvSpPr txBox="1">
            <a:spLocks noChangeArrowheads="1"/>
          </p:cNvSpPr>
          <p:nvPr/>
        </p:nvSpPr>
        <p:spPr bwMode="auto">
          <a:xfrm>
            <a:off x="676275" y="1973262"/>
            <a:ext cx="4895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a:solidFill>
                <a:srgbClr val="00A2B3"/>
              </a:solidFill>
              <a:latin typeface="Setimo" panose="020B0603020204030204" pitchFamily="34" charset="0"/>
              <a:ea typeface="Calibri" panose="020F0502020204030204" pitchFamily="34" charset="0"/>
              <a:cs typeface="Setimo" panose="020B0603020204030204" pitchFamily="34" charset="0"/>
            </a:endParaRPr>
          </a:p>
          <a:p>
            <a:pPr>
              <a:lnSpc>
                <a:spcPct val="107000"/>
              </a:lnSpc>
              <a:spcBef>
                <a:spcPct val="0"/>
              </a:spcBef>
              <a:spcAft>
                <a:spcPts val="800"/>
              </a:spcAft>
              <a:buFontTx/>
              <a:buNone/>
            </a:pPr>
            <a:endParaRPr lang="en-GB" altLang="en-US">
              <a:solidFill>
                <a:srgbClr val="00A2B3"/>
              </a:solidFill>
              <a:latin typeface="Setimo" panose="020B0603020204030204" pitchFamily="34" charset="0"/>
              <a:ea typeface="Calibri" panose="020F0502020204030204" pitchFamily="34" charset="0"/>
              <a:cs typeface="Setimo" panose="020B0603020204030204" pitchFamily="34" charset="0"/>
            </a:endParaRPr>
          </a:p>
          <a:p>
            <a:pPr>
              <a:lnSpc>
                <a:spcPct val="107000"/>
              </a:lnSpc>
              <a:spcBef>
                <a:spcPct val="0"/>
              </a:spcBef>
              <a:spcAft>
                <a:spcPts val="800"/>
              </a:spcAft>
              <a:buFontTx/>
              <a:buNone/>
            </a:pPr>
            <a:r>
              <a:rPr lang="cy-GB" sz="6000" b="1">
                <a:solidFill>
                  <a:srgbClr val="00A2B3"/>
                </a:solidFill>
                <a:latin typeface="Setimo" panose="020B0603020204030204" pitchFamily="34" charset="0"/>
                <a:ea typeface="Calibri" panose="020F0502020204030204" pitchFamily="34" charset="0"/>
                <a:cs typeface="Setimo" panose="020B0603020204030204" pitchFamily="34" charset="0"/>
              </a:rPr>
              <a:t>ANGHYWIR</a:t>
            </a:r>
          </a:p>
        </p:txBody>
      </p:sp>
      <p:sp>
        <p:nvSpPr>
          <p:cNvPr id="55299" name="Rectangle 5">
            <a:extLst>
              <a:ext uri="{FF2B5EF4-FFF2-40B4-BE49-F238E27FC236}">
                <a16:creationId xmlns:a16="http://schemas.microsoft.com/office/drawing/2014/main" id="{469678B1-710B-45DF-8F46-B8629CAA596B}"/>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cy-GB" b="1">
                <a:solidFill>
                  <a:srgbClr val="663291"/>
                </a:solidFill>
                <a:latin typeface="+mj-lt"/>
                <a:cs typeface="Arial" panose="020B0604020202020204" pitchFamily="34" charset="0"/>
              </a:rPr>
              <a:t> </a:t>
            </a:r>
          </a:p>
        </p:txBody>
      </p:sp>
      <p:sp>
        <p:nvSpPr>
          <p:cNvPr id="49155" name="TextBox 1">
            <a:extLst>
              <a:ext uri="{FF2B5EF4-FFF2-40B4-BE49-F238E27FC236}">
                <a16:creationId xmlns:a16="http://schemas.microsoft.com/office/drawing/2014/main" id="{045A0D09-59A9-4BE9-850A-D242517C14A8}"/>
              </a:ext>
            </a:extLst>
          </p:cNvPr>
          <p:cNvSpPr txBox="1">
            <a:spLocks noChangeArrowheads="1"/>
          </p:cNvSpPr>
          <p:nvPr/>
        </p:nvSpPr>
        <p:spPr bwMode="auto">
          <a:xfrm>
            <a:off x="676275" y="395288"/>
            <a:ext cx="8632825"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cy-GB" sz="7200" dirty="0">
                <a:solidFill>
                  <a:srgbClr val="FCE222"/>
                </a:solidFill>
                <a:latin typeface="Manus" pitchFamily="50" charset="0"/>
              </a:rPr>
              <a:t>5. </a:t>
            </a:r>
            <a:r>
              <a:rPr lang="cy-GB" sz="6600" dirty="0">
                <a:solidFill>
                  <a:srgbClr val="FCE222"/>
                </a:solidFill>
                <a:latin typeface="Manus" pitchFamily="50" charset="0"/>
              </a:rPr>
              <a:t>Bydd pawb yn cael llawer o smotiau yn ystod y glasoed </a:t>
            </a:r>
          </a:p>
        </p:txBody>
      </p:sp>
      <p:pic>
        <p:nvPicPr>
          <p:cNvPr id="49156" name="Picture 1">
            <a:extLst>
              <a:ext uri="{FF2B5EF4-FFF2-40B4-BE49-F238E27FC236}">
                <a16:creationId xmlns:a16="http://schemas.microsoft.com/office/drawing/2014/main" id="{9BFB4438-3A15-4B6B-8C79-7355FABDE1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454648"/>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0CD3C56A-A164-4463-A234-BD1B58AC66D2}"/>
              </a:ext>
            </a:extLst>
          </p:cNvPr>
          <p:cNvSpPr txBox="1">
            <a:spLocks noChangeArrowheads="1"/>
          </p:cNvSpPr>
          <p:nvPr/>
        </p:nvSpPr>
        <p:spPr bwMode="auto">
          <a:xfrm>
            <a:off x="971550" y="2956259"/>
            <a:ext cx="4895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cy-GB" sz="6000" b="1">
                <a:solidFill>
                  <a:srgbClr val="00A2B3"/>
                </a:solidFill>
                <a:ea typeface="Calibri" panose="020F0502020204030204" pitchFamily="34" charset="0"/>
                <a:cs typeface="Times New Roman" panose="02020603050405020304" pitchFamily="18" charset="0"/>
              </a:rPr>
              <a:t>CYWIR</a:t>
            </a:r>
            <a:r>
              <a:rPr lang="cy-GB" sz="6000" b="1">
                <a:ea typeface="Calibri" panose="020F0502020204030204" pitchFamily="34" charset="0"/>
                <a:cs typeface="Times New Roman" panose="02020603050405020304" pitchFamily="18" charset="0"/>
              </a:rPr>
              <a:t> </a:t>
            </a:r>
          </a:p>
        </p:txBody>
      </p:sp>
      <p:sp>
        <p:nvSpPr>
          <p:cNvPr id="55299" name="Rectangle 5">
            <a:extLst>
              <a:ext uri="{FF2B5EF4-FFF2-40B4-BE49-F238E27FC236}">
                <a16:creationId xmlns:a16="http://schemas.microsoft.com/office/drawing/2014/main" id="{5863074C-841A-4E06-A422-F2462919B92F}"/>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cy-GB" b="1">
                <a:solidFill>
                  <a:srgbClr val="663291"/>
                </a:solidFill>
                <a:latin typeface="+mj-lt"/>
                <a:cs typeface="Arial" panose="020B0604020202020204" pitchFamily="34" charset="0"/>
              </a:rPr>
              <a:t> </a:t>
            </a:r>
          </a:p>
        </p:txBody>
      </p:sp>
      <p:sp>
        <p:nvSpPr>
          <p:cNvPr id="51203" name="TextBox 1">
            <a:extLst>
              <a:ext uri="{FF2B5EF4-FFF2-40B4-BE49-F238E27FC236}">
                <a16:creationId xmlns:a16="http://schemas.microsoft.com/office/drawing/2014/main" id="{EA2D0230-70E2-4D75-A9C9-F29A02A7696D}"/>
              </a:ext>
            </a:extLst>
          </p:cNvPr>
          <p:cNvSpPr txBox="1">
            <a:spLocks noChangeArrowheads="1"/>
          </p:cNvSpPr>
          <p:nvPr/>
        </p:nvSpPr>
        <p:spPr bwMode="auto">
          <a:xfrm>
            <a:off x="676275" y="395288"/>
            <a:ext cx="8632825"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cy-GB" sz="6000" dirty="0">
                <a:solidFill>
                  <a:srgbClr val="FCE222"/>
                </a:solidFill>
                <a:latin typeface="Manus" pitchFamily="50" charset="0"/>
              </a:rPr>
              <a:t>6. </a:t>
            </a:r>
            <a:r>
              <a:rPr lang="cy-GB" sz="4800" dirty="0">
                <a:solidFill>
                  <a:srgbClr val="FCE222"/>
                </a:solidFill>
                <a:latin typeface="Manus" pitchFamily="50" charset="0"/>
              </a:rPr>
              <a:t>Mae’r hormonau sy’n achosi newidiadau yn ystod y glasoed hefyd yn gallu effeithio ar sut rydyn ni’n teimlo</a:t>
            </a:r>
          </a:p>
        </p:txBody>
      </p:sp>
      <p:pic>
        <p:nvPicPr>
          <p:cNvPr id="51204" name="Picture 1">
            <a:extLst>
              <a:ext uri="{FF2B5EF4-FFF2-40B4-BE49-F238E27FC236}">
                <a16:creationId xmlns:a16="http://schemas.microsoft.com/office/drawing/2014/main" id="{B0EFCC33-817F-422B-9D22-9328249808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670BE888-3315-4DAF-990C-FF5A4C5CE12F}"/>
              </a:ext>
            </a:extLst>
          </p:cNvPr>
          <p:cNvSpPr txBox="1">
            <a:spLocks noChangeArrowheads="1"/>
          </p:cNvSpPr>
          <p:nvPr/>
        </p:nvSpPr>
        <p:spPr bwMode="auto">
          <a:xfrm>
            <a:off x="684213" y="2054560"/>
            <a:ext cx="4895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solidFill>
                <a:srgbClr val="00A2B3"/>
              </a:solidFill>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cy-GB" sz="6000" b="1">
                <a:solidFill>
                  <a:srgbClr val="00A2B3"/>
                </a:solidFill>
                <a:ea typeface="Calibri" panose="020F0502020204030204" pitchFamily="34" charset="0"/>
                <a:cs typeface="Times New Roman" panose="02020603050405020304" pitchFamily="18" charset="0"/>
              </a:rPr>
              <a:t>ANGHYWIR</a:t>
            </a:r>
          </a:p>
        </p:txBody>
      </p:sp>
      <p:sp>
        <p:nvSpPr>
          <p:cNvPr id="55299" name="Rectangle 5">
            <a:extLst>
              <a:ext uri="{FF2B5EF4-FFF2-40B4-BE49-F238E27FC236}">
                <a16:creationId xmlns:a16="http://schemas.microsoft.com/office/drawing/2014/main" id="{8F6BADE1-D359-48E7-A6BC-E31F174EBC0D}"/>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cy-GB" b="1">
                <a:solidFill>
                  <a:srgbClr val="663291"/>
                </a:solidFill>
                <a:latin typeface="+mj-lt"/>
                <a:cs typeface="Arial" panose="020B0604020202020204" pitchFamily="34" charset="0"/>
              </a:rPr>
              <a:t> </a:t>
            </a:r>
          </a:p>
        </p:txBody>
      </p:sp>
      <p:sp>
        <p:nvSpPr>
          <p:cNvPr id="53251" name="TextBox 1">
            <a:extLst>
              <a:ext uri="{FF2B5EF4-FFF2-40B4-BE49-F238E27FC236}">
                <a16:creationId xmlns:a16="http://schemas.microsoft.com/office/drawing/2014/main" id="{AACF38D7-186D-47B2-A4DD-437FD1E3185E}"/>
              </a:ext>
            </a:extLst>
          </p:cNvPr>
          <p:cNvSpPr txBox="1">
            <a:spLocks noChangeArrowheads="1"/>
          </p:cNvSpPr>
          <p:nvPr/>
        </p:nvSpPr>
        <p:spPr bwMode="auto">
          <a:xfrm>
            <a:off x="676275" y="395288"/>
            <a:ext cx="86328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cy-GB" sz="6600">
                <a:solidFill>
                  <a:srgbClr val="FCE222"/>
                </a:solidFill>
                <a:latin typeface="Manus" pitchFamily="50" charset="0"/>
              </a:rPr>
              <a:t>7. Bydd pawb yn cael eu mislif yn ystod y glasoed</a:t>
            </a:r>
          </a:p>
        </p:txBody>
      </p:sp>
      <p:pic>
        <p:nvPicPr>
          <p:cNvPr id="53252" name="Picture 1">
            <a:extLst>
              <a:ext uri="{FF2B5EF4-FFF2-40B4-BE49-F238E27FC236}">
                <a16:creationId xmlns:a16="http://schemas.microsoft.com/office/drawing/2014/main" id="{19ADC3BC-32E7-4964-AEA7-FFF5055945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52F76508-8844-444A-B8D0-2053A1A70832}"/>
              </a:ext>
            </a:extLst>
          </p:cNvPr>
          <p:cNvSpPr txBox="1">
            <a:spLocks noChangeArrowheads="1"/>
          </p:cNvSpPr>
          <p:nvPr/>
        </p:nvSpPr>
        <p:spPr bwMode="auto">
          <a:xfrm>
            <a:off x="971550" y="2924175"/>
            <a:ext cx="4895850" cy="16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solidFill>
                <a:srgbClr val="00A2B3"/>
              </a:solidFill>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cy-GB" sz="6000" b="1">
                <a:solidFill>
                  <a:srgbClr val="00A2B3"/>
                </a:solidFill>
                <a:ea typeface="Calibri" panose="020F0502020204030204" pitchFamily="34" charset="0"/>
                <a:cs typeface="Times New Roman" panose="02020603050405020304" pitchFamily="18" charset="0"/>
              </a:rPr>
              <a:t>CYWIR </a:t>
            </a:r>
          </a:p>
        </p:txBody>
      </p:sp>
      <p:sp>
        <p:nvSpPr>
          <p:cNvPr id="55299" name="Rectangle 5">
            <a:extLst>
              <a:ext uri="{FF2B5EF4-FFF2-40B4-BE49-F238E27FC236}">
                <a16:creationId xmlns:a16="http://schemas.microsoft.com/office/drawing/2014/main" id="{F6187017-5DB1-430F-B7F8-37B63E5A1428}"/>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cy-GB" b="1">
                <a:solidFill>
                  <a:srgbClr val="663291"/>
                </a:solidFill>
                <a:latin typeface="+mj-lt"/>
                <a:cs typeface="Arial" panose="020B0604020202020204" pitchFamily="34" charset="0"/>
              </a:rPr>
              <a:t> </a:t>
            </a:r>
          </a:p>
        </p:txBody>
      </p:sp>
      <p:sp>
        <p:nvSpPr>
          <p:cNvPr id="2" name="TextBox 1">
            <a:extLst>
              <a:ext uri="{FF2B5EF4-FFF2-40B4-BE49-F238E27FC236}">
                <a16:creationId xmlns:a16="http://schemas.microsoft.com/office/drawing/2014/main" id="{E8839841-D2A4-4F5E-B4B4-BD8638845583}"/>
              </a:ext>
            </a:extLst>
          </p:cNvPr>
          <p:cNvSpPr txBox="1">
            <a:spLocks noChangeArrowheads="1"/>
          </p:cNvSpPr>
          <p:nvPr/>
        </p:nvSpPr>
        <p:spPr bwMode="auto">
          <a:xfrm>
            <a:off x="676275" y="395288"/>
            <a:ext cx="86328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cy-GB" sz="6600">
                <a:solidFill>
                  <a:srgbClr val="FCE222"/>
                </a:solidFill>
                <a:latin typeface="Manus" pitchFamily="50" charset="0"/>
              </a:rPr>
              <a:t>8. Mae mwy o flew yn tyfu ar ein cyrff yn ystod y glasoed</a:t>
            </a:r>
          </a:p>
        </p:txBody>
      </p:sp>
      <p:pic>
        <p:nvPicPr>
          <p:cNvPr id="55300" name="Picture 1">
            <a:extLst>
              <a:ext uri="{FF2B5EF4-FFF2-40B4-BE49-F238E27FC236}">
                <a16:creationId xmlns:a16="http://schemas.microsoft.com/office/drawing/2014/main" id="{F681F72C-A79F-4BA1-9973-8A4875FD76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D14AFF39-78AA-48DA-B94E-31B30C6854F3}"/>
              </a:ext>
            </a:extLst>
          </p:cNvPr>
          <p:cNvSpPr txBox="1">
            <a:spLocks noChangeArrowheads="1"/>
          </p:cNvSpPr>
          <p:nvPr/>
        </p:nvSpPr>
        <p:spPr bwMode="auto">
          <a:xfrm>
            <a:off x="971550" y="2924175"/>
            <a:ext cx="4895850" cy="16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cy-GB" sz="6000" b="1">
                <a:solidFill>
                  <a:srgbClr val="00A2B3"/>
                </a:solidFill>
                <a:ea typeface="Calibri" panose="020F0502020204030204" pitchFamily="34" charset="0"/>
                <a:cs typeface="Times New Roman" panose="02020603050405020304" pitchFamily="18" charset="0"/>
              </a:rPr>
              <a:t>CYWIR</a:t>
            </a:r>
            <a:r>
              <a:rPr lang="cy-GB" sz="6000" b="1">
                <a:ea typeface="Calibri" panose="020F0502020204030204" pitchFamily="34" charset="0"/>
                <a:cs typeface="Times New Roman" panose="02020603050405020304" pitchFamily="18" charset="0"/>
              </a:rPr>
              <a:t> </a:t>
            </a:r>
          </a:p>
        </p:txBody>
      </p:sp>
      <p:sp>
        <p:nvSpPr>
          <p:cNvPr id="55299" name="Rectangle 5">
            <a:extLst>
              <a:ext uri="{FF2B5EF4-FFF2-40B4-BE49-F238E27FC236}">
                <a16:creationId xmlns:a16="http://schemas.microsoft.com/office/drawing/2014/main" id="{D7E9E09A-5425-44A6-A716-F3AB886CEBC7}"/>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cy-GB" b="1">
                <a:solidFill>
                  <a:srgbClr val="663291"/>
                </a:solidFill>
                <a:latin typeface="+mj-lt"/>
                <a:cs typeface="Arial" panose="020B0604020202020204" pitchFamily="34" charset="0"/>
              </a:rPr>
              <a:t> </a:t>
            </a:r>
          </a:p>
        </p:txBody>
      </p:sp>
      <p:sp>
        <p:nvSpPr>
          <p:cNvPr id="57347" name="TextBox 1">
            <a:extLst>
              <a:ext uri="{FF2B5EF4-FFF2-40B4-BE49-F238E27FC236}">
                <a16:creationId xmlns:a16="http://schemas.microsoft.com/office/drawing/2014/main" id="{5611FF04-DC1D-44AB-8255-BDB175D503E5}"/>
              </a:ext>
            </a:extLst>
          </p:cNvPr>
          <p:cNvSpPr txBox="1">
            <a:spLocks noChangeArrowheads="1"/>
          </p:cNvSpPr>
          <p:nvPr/>
        </p:nvSpPr>
        <p:spPr bwMode="auto">
          <a:xfrm>
            <a:off x="676275" y="395288"/>
            <a:ext cx="8632825"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cy-GB" sz="6600" dirty="0">
                <a:solidFill>
                  <a:srgbClr val="FCE222"/>
                </a:solidFill>
                <a:latin typeface="Manus" pitchFamily="50" charset="0"/>
              </a:rPr>
              <a:t>9. </a:t>
            </a:r>
            <a:r>
              <a:rPr lang="cy-GB" sz="6000" dirty="0">
                <a:solidFill>
                  <a:srgbClr val="FCE222"/>
                </a:solidFill>
                <a:latin typeface="Manus" pitchFamily="50" charset="0"/>
              </a:rPr>
              <a:t>Defnyddir padiau mislif a </a:t>
            </a:r>
            <a:r>
              <a:rPr lang="cy-GB" sz="6000" dirty="0" err="1">
                <a:solidFill>
                  <a:srgbClr val="FCE222"/>
                </a:solidFill>
                <a:latin typeface="Manus" pitchFamily="50" charset="0"/>
              </a:rPr>
              <a:t>thamponau</a:t>
            </a:r>
            <a:r>
              <a:rPr lang="cy-GB" sz="6000" dirty="0">
                <a:solidFill>
                  <a:srgbClr val="FCE222"/>
                </a:solidFill>
                <a:latin typeface="Manus" pitchFamily="50" charset="0"/>
              </a:rPr>
              <a:t> i reoli gwaed mislif</a:t>
            </a:r>
          </a:p>
        </p:txBody>
      </p:sp>
      <p:pic>
        <p:nvPicPr>
          <p:cNvPr id="57348" name="Picture 1">
            <a:extLst>
              <a:ext uri="{FF2B5EF4-FFF2-40B4-BE49-F238E27FC236}">
                <a16:creationId xmlns:a16="http://schemas.microsoft.com/office/drawing/2014/main" id="{CC2EC1FC-13B4-427F-87D1-6DEF87486B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AFB04E29-27E9-4B8A-B271-8E4CA8D0E146}"/>
              </a:ext>
            </a:extLst>
          </p:cNvPr>
          <p:cNvSpPr txBox="1">
            <a:spLocks noChangeArrowheads="1"/>
          </p:cNvSpPr>
          <p:nvPr/>
        </p:nvSpPr>
        <p:spPr bwMode="auto">
          <a:xfrm>
            <a:off x="684213" y="2022475"/>
            <a:ext cx="4895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cy-GB" sz="6000" b="1">
                <a:solidFill>
                  <a:srgbClr val="00A2B3"/>
                </a:solidFill>
                <a:ea typeface="Calibri" panose="020F0502020204030204" pitchFamily="34" charset="0"/>
                <a:cs typeface="Times New Roman" panose="02020603050405020304" pitchFamily="18" charset="0"/>
              </a:rPr>
              <a:t>ANGHYWIR</a:t>
            </a:r>
          </a:p>
        </p:txBody>
      </p:sp>
      <p:sp>
        <p:nvSpPr>
          <p:cNvPr id="55299" name="Rectangle 5">
            <a:extLst>
              <a:ext uri="{FF2B5EF4-FFF2-40B4-BE49-F238E27FC236}">
                <a16:creationId xmlns:a16="http://schemas.microsoft.com/office/drawing/2014/main" id="{DFF9B9FF-09E6-4E31-9C99-0462A8D7ACE8}"/>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cy-GB" b="1">
                <a:solidFill>
                  <a:srgbClr val="663291"/>
                </a:solidFill>
                <a:latin typeface="+mj-lt"/>
                <a:cs typeface="Arial" panose="020B0604020202020204" pitchFamily="34" charset="0"/>
              </a:rPr>
              <a:t> </a:t>
            </a:r>
          </a:p>
        </p:txBody>
      </p:sp>
      <p:sp>
        <p:nvSpPr>
          <p:cNvPr id="59395" name="TextBox 1">
            <a:extLst>
              <a:ext uri="{FF2B5EF4-FFF2-40B4-BE49-F238E27FC236}">
                <a16:creationId xmlns:a16="http://schemas.microsoft.com/office/drawing/2014/main" id="{7F3CB10C-2AF8-4327-93DD-C72B98D1C50D}"/>
              </a:ext>
            </a:extLst>
          </p:cNvPr>
          <p:cNvSpPr txBox="1">
            <a:spLocks noChangeArrowheads="1"/>
          </p:cNvSpPr>
          <p:nvPr/>
        </p:nvSpPr>
        <p:spPr bwMode="auto">
          <a:xfrm>
            <a:off x="676275" y="395288"/>
            <a:ext cx="86328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cy-GB" sz="6000">
                <a:solidFill>
                  <a:srgbClr val="FCE222"/>
                </a:solidFill>
                <a:latin typeface="Manus" pitchFamily="50" charset="0"/>
              </a:rPr>
              <a:t>10. Os oes gennych chi gwestiwn am y glasoed, peidiwch â holi neb</a:t>
            </a:r>
          </a:p>
        </p:txBody>
      </p:sp>
      <p:pic>
        <p:nvPicPr>
          <p:cNvPr id="59396" name="Picture 1">
            <a:extLst>
              <a:ext uri="{FF2B5EF4-FFF2-40B4-BE49-F238E27FC236}">
                <a16:creationId xmlns:a16="http://schemas.microsoft.com/office/drawing/2014/main" id="{B16A1250-C85C-44B2-A03A-838E660D31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FDAE3-25B7-4DA2-9DD8-001A99E8E818}"/>
              </a:ext>
            </a:extLst>
          </p:cNvPr>
          <p:cNvSpPr>
            <a:spLocks noGrp="1"/>
          </p:cNvSpPr>
          <p:nvPr>
            <p:ph type="title"/>
          </p:nvPr>
        </p:nvSpPr>
        <p:spPr>
          <a:xfrm>
            <a:off x="204788" y="217488"/>
            <a:ext cx="8902700" cy="1916112"/>
          </a:xfrm>
        </p:spPr>
        <p:txBody>
          <a:bodyPr/>
          <a:lstStyle/>
          <a:p>
            <a:pPr algn="l">
              <a:defRPr/>
            </a:pPr>
            <a:r>
              <a:rPr lang="cy-GB" sz="6600" b="0" dirty="0">
                <a:solidFill>
                  <a:srgbClr val="FCE222"/>
                </a:solidFill>
                <a:latin typeface="Manus" pitchFamily="50" charset="0"/>
              </a:rPr>
              <a:t>Crynodeb</a:t>
            </a:r>
          </a:p>
        </p:txBody>
      </p:sp>
      <p:sp>
        <p:nvSpPr>
          <p:cNvPr id="61442" name="TextBox 3">
            <a:extLst>
              <a:ext uri="{FF2B5EF4-FFF2-40B4-BE49-F238E27FC236}">
                <a16:creationId xmlns:a16="http://schemas.microsoft.com/office/drawing/2014/main" id="{ADB99CCB-854D-4AC4-941A-ECEC9FF417A3}"/>
              </a:ext>
            </a:extLst>
          </p:cNvPr>
          <p:cNvSpPr txBox="1">
            <a:spLocks noChangeArrowheads="1"/>
          </p:cNvSpPr>
          <p:nvPr/>
        </p:nvSpPr>
        <p:spPr bwMode="auto">
          <a:xfrm>
            <a:off x="3563888" y="908720"/>
            <a:ext cx="4824412"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pPr>
            <a:r>
              <a:rPr lang="cy-GB" sz="2400" dirty="0">
                <a:latin typeface="Setimo" panose="020B0603020204030204" pitchFamily="34" charset="0"/>
                <a:cs typeface="Setimo" panose="020B0603020204030204" pitchFamily="34" charset="0"/>
              </a:rPr>
              <a:t> Y glasoed yw pan fydd pobl yn dechrau </a:t>
            </a:r>
            <a:r>
              <a:rPr lang="cy-GB" sz="2400" b="1" dirty="0">
                <a:latin typeface="Setimo" panose="020B0603020204030204" pitchFamily="34" charset="0"/>
                <a:cs typeface="Setimo" panose="020B0603020204030204" pitchFamily="34" charset="0"/>
              </a:rPr>
              <a:t>newid</a:t>
            </a:r>
            <a:r>
              <a:rPr lang="cy-GB" sz="2400" dirty="0">
                <a:latin typeface="Setimo" panose="020B0603020204030204" pitchFamily="34" charset="0"/>
                <a:cs typeface="Setimo" panose="020B0603020204030204" pitchFamily="34" charset="0"/>
              </a:rPr>
              <a:t> o fod yn blentyn i fod yn oedolyn ifanc.</a:t>
            </a:r>
          </a:p>
          <a:p>
            <a:pPr>
              <a:spcBef>
                <a:spcPct val="0"/>
              </a:spcBef>
              <a:buFontTx/>
              <a:buNone/>
            </a:pPr>
            <a:endParaRPr lang="en-GB" altLang="en-US" sz="2400" dirty="0">
              <a:latin typeface="Setimo" panose="020B0603020204030204" pitchFamily="34" charset="0"/>
              <a:cs typeface="Setimo" panose="020B0603020204030204" pitchFamily="34" charset="0"/>
            </a:endParaRPr>
          </a:p>
          <a:p>
            <a:pPr>
              <a:spcBef>
                <a:spcPct val="0"/>
              </a:spcBef>
            </a:pPr>
            <a:r>
              <a:rPr lang="cy-GB" sz="2400" dirty="0">
                <a:latin typeface="Setimo" panose="020B0603020204030204" pitchFamily="34" charset="0"/>
                <a:cs typeface="Setimo" panose="020B0603020204030204" pitchFamily="34" charset="0"/>
              </a:rPr>
              <a:t>Bydd pobl yn dechrau’r glasoed ar </a:t>
            </a:r>
            <a:r>
              <a:rPr lang="cy-GB" sz="2400" b="1" dirty="0">
                <a:latin typeface="Setimo" panose="020B0603020204030204" pitchFamily="34" charset="0"/>
                <a:cs typeface="Setimo" panose="020B0603020204030204" pitchFamily="34" charset="0"/>
              </a:rPr>
              <a:t>adeg ychydig yn wahanol</a:t>
            </a:r>
            <a:r>
              <a:rPr lang="cy-GB" sz="2400" dirty="0">
                <a:latin typeface="Setimo" panose="020B0603020204030204" pitchFamily="34" charset="0"/>
                <a:cs typeface="Setimo" panose="020B0603020204030204" pitchFamily="34" charset="0"/>
              </a:rPr>
              <a:t> ac yn datblygu’n wahanol – mae’n bwysig parchu ein bod ni i gyd yn wahanol.</a:t>
            </a:r>
          </a:p>
          <a:p>
            <a:pPr>
              <a:spcBef>
                <a:spcPct val="0"/>
              </a:spcBef>
            </a:pPr>
            <a:endParaRPr lang="en-GB" altLang="en-US" sz="2400" dirty="0">
              <a:latin typeface="Setimo" panose="020B0603020204030204" pitchFamily="34" charset="0"/>
              <a:cs typeface="Setimo" panose="020B0603020204030204" pitchFamily="34" charset="0"/>
            </a:endParaRPr>
          </a:p>
          <a:p>
            <a:pPr>
              <a:spcBef>
                <a:spcPct val="0"/>
              </a:spcBef>
            </a:pPr>
            <a:r>
              <a:rPr lang="cy-GB" sz="2400" dirty="0">
                <a:latin typeface="Setimo" panose="020B0603020204030204" pitchFamily="34" charset="0"/>
                <a:cs typeface="Setimo" panose="020B0603020204030204" pitchFamily="34" charset="0"/>
              </a:rPr>
              <a:t>Os oes gennych chi gwestiynau am y glasoed neu am eich corff, siaradwch ag </a:t>
            </a:r>
            <a:r>
              <a:rPr lang="cy-GB" sz="2400" b="1" dirty="0">
                <a:latin typeface="Setimo" panose="020B0603020204030204" pitchFamily="34" charset="0"/>
                <a:cs typeface="Setimo" panose="020B0603020204030204" pitchFamily="34" charset="0"/>
              </a:rPr>
              <a:t>oedolyn rydych chi’n ymddiried ynddo </a:t>
            </a:r>
          </a:p>
          <a:p>
            <a:pPr>
              <a:spcBef>
                <a:spcPct val="0"/>
              </a:spcBef>
              <a:buFontTx/>
              <a:buNone/>
            </a:pPr>
            <a:endParaRPr lang="en-GB" altLang="en-US" sz="2400" dirty="0">
              <a:latin typeface="Setimo" panose="020B0603020204030204" pitchFamily="34" charset="0"/>
              <a:cs typeface="Setimo" panose="020B0603020204030204" pitchFamily="34" charset="0"/>
            </a:endParaRPr>
          </a:p>
        </p:txBody>
      </p:sp>
      <p:pic>
        <p:nvPicPr>
          <p:cNvPr id="61443" name="Picture 2">
            <a:extLst>
              <a:ext uri="{FF2B5EF4-FFF2-40B4-BE49-F238E27FC236}">
                <a16:creationId xmlns:a16="http://schemas.microsoft.com/office/drawing/2014/main" id="{449BBEF8-9C00-4DF7-BD77-81775440EA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133600"/>
            <a:ext cx="2820987"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defRPr/>
            </a:pPr>
            <a:r>
              <a:rPr lang="cy-GB" sz="5400" b="0" dirty="0">
                <a:solidFill>
                  <a:srgbClr val="FCE222"/>
                </a:solidFill>
                <a:latin typeface="Manus" pitchFamily="50" charset="0"/>
              </a:rPr>
              <a:t>Ble i fynd i gael help neu os oes gennych gwestiynau </a:t>
            </a:r>
          </a:p>
        </p:txBody>
      </p:sp>
      <p:sp>
        <p:nvSpPr>
          <p:cNvPr id="62467" name="Content Placeholder 2"/>
          <p:cNvSpPr>
            <a:spLocks noGrp="1" noChangeArrowheads="1"/>
          </p:cNvSpPr>
          <p:nvPr>
            <p:ph idx="1"/>
          </p:nvPr>
        </p:nvSpPr>
        <p:spPr>
          <a:xfrm>
            <a:off x="685800" y="1989138"/>
            <a:ext cx="8134350" cy="4392612"/>
          </a:xfrm>
        </p:spPr>
        <p:txBody>
          <a:bodyPr/>
          <a:lstStyle/>
          <a:p>
            <a:pPr marL="0" indent="0">
              <a:buFontTx/>
              <a:buNone/>
            </a:pPr>
            <a:r>
              <a:rPr lang="cy-GB" sz="2800" b="1" dirty="0">
                <a:latin typeface="Setimo" panose="020B0603020204030204" pitchFamily="34" charset="0"/>
                <a:cs typeface="Setimo" panose="020B0603020204030204" pitchFamily="34" charset="0"/>
              </a:rPr>
              <a:t>Oedolyn rydych chi’n ymddiried ynddo gartref neu yn yr ysgol</a:t>
            </a:r>
            <a:br>
              <a:rPr lang="cy-GB" sz="2800" b="1" dirty="0">
                <a:latin typeface="Setimo" panose="020B0603020204030204" pitchFamily="34" charset="0"/>
                <a:cs typeface="Setimo" panose="020B0603020204030204" pitchFamily="34" charset="0"/>
              </a:rPr>
            </a:br>
            <a:r>
              <a:rPr lang="cy-GB" sz="2800" b="1" dirty="0">
                <a:latin typeface="Setimo" panose="020B0603020204030204" pitchFamily="34" charset="0"/>
                <a:cs typeface="Setimo" panose="020B0603020204030204" pitchFamily="34" charset="0"/>
              </a:rPr>
              <a:t/>
            </a:r>
            <a:br>
              <a:rPr lang="cy-GB" sz="2800" b="1" dirty="0">
                <a:latin typeface="Setimo" panose="020B0603020204030204" pitchFamily="34" charset="0"/>
                <a:cs typeface="Setimo" panose="020B0603020204030204" pitchFamily="34" charset="0"/>
              </a:rPr>
            </a:br>
            <a:r>
              <a:rPr lang="cy-GB" sz="2800" b="1" dirty="0">
                <a:latin typeface="Setimo" panose="020B0603020204030204" pitchFamily="34" charset="0"/>
                <a:cs typeface="Setimo" panose="020B0603020204030204" pitchFamily="34" charset="0"/>
              </a:rPr>
              <a:t>Dewch i siarad â’r hwylusydd ar ôl gwers</a:t>
            </a:r>
            <a:r>
              <a:rPr lang="cy-GB" sz="2800" dirty="0">
                <a:latin typeface="Setimo" panose="020B0603020204030204" pitchFamily="34" charset="0"/>
                <a:cs typeface="Setimo" panose="020B0603020204030204" pitchFamily="34" charset="0"/>
              </a:rPr>
              <a:t/>
            </a:r>
            <a:br>
              <a:rPr lang="cy-GB" sz="2800" dirty="0">
                <a:latin typeface="Setimo" panose="020B0603020204030204" pitchFamily="34" charset="0"/>
                <a:cs typeface="Setimo" panose="020B0603020204030204" pitchFamily="34" charset="0"/>
              </a:rPr>
            </a:br>
            <a:r>
              <a:rPr lang="cy-GB" sz="2800" dirty="0">
                <a:latin typeface="Setimo" panose="020B0603020204030204" pitchFamily="34" charset="0"/>
                <a:cs typeface="Setimo" panose="020B0603020204030204" pitchFamily="34" charset="0"/>
              </a:rPr>
              <a:t/>
            </a:r>
            <a:br>
              <a:rPr lang="cy-GB" sz="2800" dirty="0">
                <a:latin typeface="Setimo" panose="020B0603020204030204" pitchFamily="34" charset="0"/>
                <a:cs typeface="Setimo" panose="020B0603020204030204" pitchFamily="34" charset="0"/>
              </a:rPr>
            </a:br>
            <a:r>
              <a:rPr lang="cy-GB" sz="2800" dirty="0">
                <a:latin typeface="Setimo" panose="020B0603020204030204" pitchFamily="34" charset="0"/>
                <a:cs typeface="Setimo" panose="020B0603020204030204" pitchFamily="34" charset="0"/>
              </a:rPr>
              <a:t>Gwefan </a:t>
            </a:r>
            <a:r>
              <a:rPr lang="cy-GB" sz="2800" b="1" dirty="0" err="1">
                <a:latin typeface="Setimo" panose="020B0603020204030204" pitchFamily="34" charset="0"/>
                <a:cs typeface="Setimo" panose="020B0603020204030204" pitchFamily="34" charset="0"/>
              </a:rPr>
              <a:t>Brook</a:t>
            </a:r>
            <a:r>
              <a:rPr lang="cy-GB" sz="2800" b="1" dirty="0">
                <a:latin typeface="Setimo" panose="020B0603020204030204" pitchFamily="34" charset="0"/>
                <a:cs typeface="Setimo" panose="020B0603020204030204" pitchFamily="34" charset="0"/>
              </a:rPr>
              <a:t> </a:t>
            </a:r>
            <a:r>
              <a:rPr lang="cy-GB" sz="2800" dirty="0">
                <a:latin typeface="Setimo" panose="020B0603020204030204" pitchFamily="34" charset="0"/>
                <a:cs typeface="Setimo" panose="020B0603020204030204" pitchFamily="34" charset="0"/>
              </a:rPr>
              <a:t/>
            </a:r>
            <a:br>
              <a:rPr lang="cy-GB" sz="2800" dirty="0">
                <a:latin typeface="Setimo" panose="020B0603020204030204" pitchFamily="34" charset="0"/>
                <a:cs typeface="Setimo" panose="020B0603020204030204" pitchFamily="34" charset="0"/>
              </a:rPr>
            </a:br>
            <a:r>
              <a:rPr lang="cy-GB" sz="2800" dirty="0">
                <a:latin typeface="Setimo" panose="020B0603020204030204" pitchFamily="34" charset="0"/>
                <a:cs typeface="Setimo" panose="020B0603020204030204" pitchFamily="34" charset="0"/>
                <a:hlinkClick r:id="rId3"/>
              </a:rPr>
              <a:t>https://www.brook.org.uk/your-life/puberty/</a:t>
            </a:r>
            <a:r>
              <a:rPr lang="cy-GB" sz="2800" dirty="0">
                <a:latin typeface="Setimo" panose="020B0603020204030204" pitchFamily="34" charset="0"/>
                <a:cs typeface="Setimo" panose="020B0603020204030204" pitchFamily="34" charset="0"/>
              </a:rPr>
              <a:t> </a:t>
            </a:r>
            <a:br>
              <a:rPr lang="cy-GB" sz="2800" dirty="0">
                <a:latin typeface="Setimo" panose="020B0603020204030204" pitchFamily="34" charset="0"/>
                <a:cs typeface="Setimo" panose="020B0603020204030204" pitchFamily="34" charset="0"/>
              </a:rPr>
            </a:br>
            <a:r>
              <a:rPr lang="cy-GB" sz="2800" dirty="0">
                <a:latin typeface="Setimo" panose="020B0603020204030204" pitchFamily="34" charset="0"/>
                <a:cs typeface="Setimo" panose="020B0603020204030204" pitchFamily="34" charset="0"/>
              </a:rPr>
              <a:t/>
            </a:r>
            <a:br>
              <a:rPr lang="cy-GB" sz="2800" dirty="0">
                <a:latin typeface="Setimo" panose="020B0603020204030204" pitchFamily="34" charset="0"/>
                <a:cs typeface="Setimo" panose="020B0603020204030204" pitchFamily="34" charset="0"/>
              </a:rPr>
            </a:br>
            <a:r>
              <a:rPr lang="cy-GB" sz="2800" b="1" dirty="0" err="1">
                <a:latin typeface="Setimo" panose="020B0603020204030204" pitchFamily="34" charset="0"/>
                <a:cs typeface="Setimo" panose="020B0603020204030204" pitchFamily="34" charset="0"/>
              </a:rPr>
              <a:t>Childline</a:t>
            </a:r>
            <a:r>
              <a:rPr lang="cy-GB" sz="2800" b="1" dirty="0">
                <a:latin typeface="Setimo" panose="020B0603020204030204" pitchFamily="34" charset="0"/>
                <a:cs typeface="Setimo" panose="020B0603020204030204" pitchFamily="34" charset="0"/>
              </a:rPr>
              <a:t> – 0800 1111</a:t>
            </a:r>
            <a:r>
              <a:rPr lang="cy-GB" sz="2800" dirty="0">
                <a:latin typeface="Setimo" panose="020B0603020204030204" pitchFamily="34" charset="0"/>
                <a:cs typeface="Setimo" panose="020B0603020204030204" pitchFamily="34" charset="0"/>
              </a:rPr>
              <a:t/>
            </a:r>
            <a:br>
              <a:rPr lang="cy-GB" sz="2800" dirty="0">
                <a:latin typeface="Setimo" panose="020B0603020204030204" pitchFamily="34" charset="0"/>
                <a:cs typeface="Setimo" panose="020B0603020204030204" pitchFamily="34" charset="0"/>
              </a:rPr>
            </a:br>
            <a:r>
              <a:rPr lang="cy-GB" sz="2800" dirty="0">
                <a:latin typeface="Setimo" panose="020B0603020204030204" pitchFamily="34" charset="0"/>
                <a:cs typeface="Setimo" panose="020B0603020204030204" pitchFamily="34" charset="0"/>
                <a:hlinkClick r:id="rId4"/>
              </a:rPr>
              <a:t>https://www.childline.org.uk/</a:t>
            </a:r>
            <a:r>
              <a:rPr lang="cy-GB" sz="2800" dirty="0">
                <a:latin typeface="Setimo" panose="020B0603020204030204" pitchFamily="34" charset="0"/>
                <a:cs typeface="Setimo" panose="020B0603020204030204" pitchFamily="34" charset="0"/>
              </a:rPr>
              <a:t> </a:t>
            </a:r>
          </a:p>
        </p:txBody>
      </p:sp>
    </p:spTree>
    <p:extLst>
      <p:ext uri="{BB962C8B-B14F-4D97-AF65-F5344CB8AC3E}">
        <p14:creationId xmlns:p14="http://schemas.microsoft.com/office/powerpoint/2010/main" val="972902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98463" y="333375"/>
            <a:ext cx="7772400" cy="1143000"/>
          </a:xfrm>
        </p:spPr>
        <p:txBody>
          <a:bodyPr/>
          <a:lstStyle/>
          <a:p>
            <a:pPr algn="l">
              <a:defRPr/>
            </a:pPr>
            <a:r>
              <a:rPr lang="cy-GB" sz="7200" b="0">
                <a:solidFill>
                  <a:srgbClr val="FCE222"/>
                </a:solidFill>
                <a:latin typeface="Manus" pitchFamily="50" charset="0"/>
              </a:rPr>
              <a:t>Gofod </a:t>
            </a:r>
            <a:r>
              <a:rPr lang="cy-GB" sz="7200" b="0" dirty="0">
                <a:solidFill>
                  <a:srgbClr val="FCE222"/>
                </a:solidFill>
                <a:latin typeface="Manus" pitchFamily="50" charset="0"/>
              </a:rPr>
              <a:t>Diogel </a:t>
            </a:r>
          </a:p>
        </p:txBody>
      </p:sp>
      <p:pic>
        <p:nvPicPr>
          <p:cNvPr id="717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1691" y="333375"/>
            <a:ext cx="2310059" cy="187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Content Placeholder 3"/>
          <p:cNvSpPr>
            <a:spLocks noGrp="1" noChangeArrowheads="1"/>
          </p:cNvSpPr>
          <p:nvPr>
            <p:ph idx="1"/>
          </p:nvPr>
        </p:nvSpPr>
        <p:spPr>
          <a:xfrm>
            <a:off x="398463" y="1497013"/>
            <a:ext cx="7197725" cy="4524375"/>
          </a:xfrm>
        </p:spPr>
        <p:txBody>
          <a:bodyPr>
            <a:spAutoFit/>
          </a:bodyPr>
          <a:lstStyle/>
          <a:p>
            <a:r>
              <a:rPr lang="cy-GB">
                <a:latin typeface="Setimo" panose="020B0603020204030204" pitchFamily="34" charset="0"/>
                <a:cs typeface="Setimo" panose="020B0603020204030204" pitchFamily="34" charset="0"/>
              </a:rPr>
              <a:t>Teimlo’n hapus i gymryd rhan </a:t>
            </a:r>
          </a:p>
          <a:p>
            <a:r>
              <a:rPr lang="cy-GB">
                <a:latin typeface="Setimo" panose="020B0603020204030204" pitchFamily="34" charset="0"/>
                <a:cs typeface="Setimo" panose="020B0603020204030204" pitchFamily="34" charset="0"/>
              </a:rPr>
              <a:t>Caredig a pharchus tuag at eraill</a:t>
            </a:r>
          </a:p>
          <a:p>
            <a:r>
              <a:rPr lang="cy-GB">
                <a:latin typeface="Setimo" panose="020B0603020204030204" pitchFamily="34" charset="0"/>
                <a:cs typeface="Setimo" panose="020B0603020204030204" pitchFamily="34" charset="0"/>
              </a:rPr>
              <a:t>Dim cwestiynau personol i’r athro nac i’ch gilydd, os gwelwch yn dda </a:t>
            </a:r>
          </a:p>
          <a:p>
            <a:r>
              <a:rPr lang="cy-GB">
                <a:latin typeface="Setimo" panose="020B0603020204030204" pitchFamily="34" charset="0"/>
                <a:cs typeface="Setimo" panose="020B0603020204030204" pitchFamily="34" charset="0"/>
              </a:rPr>
              <a:t>Cyfrinachedd a’ch cadw’n ddiogel</a:t>
            </a:r>
          </a:p>
          <a:p>
            <a:r>
              <a:rPr lang="cy-GB">
                <a:latin typeface="Setimo" panose="020B0603020204030204" pitchFamily="34" charset="0"/>
                <a:cs typeface="Setimo" panose="020B0603020204030204" pitchFamily="34" charset="0"/>
              </a:rPr>
              <a:t>Ceisiwch ddefnyddio’r enwau cywir ar gyfer rhannau o’r corff </a:t>
            </a:r>
          </a:p>
          <a:p>
            <a:r>
              <a:rPr lang="cy-GB">
                <a:latin typeface="Setimo" panose="020B0603020204030204" pitchFamily="34" charset="0"/>
                <a:cs typeface="Setimo" panose="020B0603020204030204" pitchFamily="34" charset="0"/>
              </a:rPr>
              <a:t>Hwyl </a:t>
            </a:r>
          </a:p>
        </p:txBody>
      </p:sp>
    </p:spTree>
    <p:extLst>
      <p:ext uri="{BB962C8B-B14F-4D97-AF65-F5344CB8AC3E}">
        <p14:creationId xmlns:p14="http://schemas.microsoft.com/office/powerpoint/2010/main" val="2446592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4514" name="Rectangle 5"/>
          <p:cNvSpPr>
            <a:spLocks noChangeArrowheads="1"/>
          </p:cNvSpPr>
          <p:nvPr/>
        </p:nvSpPr>
        <p:spPr bwMode="auto">
          <a:xfrm>
            <a:off x="1331913" y="1844675"/>
            <a:ext cx="64801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cy-GB" sz="4800" dirty="0">
                <a:solidFill>
                  <a:schemeClr val="bg1"/>
                </a:solidFill>
                <a:latin typeface="Manus" pitchFamily="50" charset="0"/>
                <a:cs typeface="Arial" panose="020B0604020202020204" pitchFamily="34" charset="0"/>
              </a:rPr>
              <a:t>Diolch am wrando</a:t>
            </a:r>
          </a:p>
          <a:p>
            <a:pPr algn="ctr">
              <a:spcBef>
                <a:spcPct val="0"/>
              </a:spcBef>
              <a:buFontTx/>
              <a:buNone/>
            </a:pPr>
            <a:r>
              <a:rPr lang="cy-GB" sz="4800" dirty="0">
                <a:solidFill>
                  <a:schemeClr val="bg1"/>
                </a:solidFill>
                <a:latin typeface="Manus" pitchFamily="50" charset="0"/>
                <a:cs typeface="Arial" panose="020B0604020202020204" pitchFamily="34" charset="0"/>
              </a:rPr>
              <a:t>Gobeithio eich bod chi wedi ei fwynhau! </a:t>
            </a:r>
          </a:p>
        </p:txBody>
      </p:sp>
      <p:sp>
        <p:nvSpPr>
          <p:cNvPr id="64515" name="TextBox 7"/>
          <p:cNvSpPr txBox="1">
            <a:spLocks noChangeArrowheads="1"/>
          </p:cNvSpPr>
          <p:nvPr/>
        </p:nvSpPr>
        <p:spPr bwMode="auto">
          <a:xfrm>
            <a:off x="215900" y="3997325"/>
            <a:ext cx="8712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cy-GB" sz="4000" dirty="0">
                <a:solidFill>
                  <a:schemeClr val="bg1"/>
                </a:solidFill>
                <a:latin typeface="Manus" pitchFamily="50" charset="0"/>
                <a:cs typeface="Narkisim" pitchFamily="34" charset="0"/>
              </a:rPr>
              <a:t>Oes gennych chi unrhyw gwestiynau</a:t>
            </a:r>
            <a:r>
              <a:rPr lang="cy-GB" sz="6000" dirty="0">
                <a:solidFill>
                  <a:schemeClr val="bg1"/>
                </a:solidFill>
                <a:latin typeface="Manus" pitchFamily="50" charset="0"/>
                <a:cs typeface="Narkisim" pitchFamily="34" charset="0"/>
              </a:rPr>
              <a:t>? </a:t>
            </a:r>
          </a:p>
        </p:txBody>
      </p:sp>
    </p:spTree>
    <p:extLst>
      <p:ext uri="{BB962C8B-B14F-4D97-AF65-F5344CB8AC3E}">
        <p14:creationId xmlns:p14="http://schemas.microsoft.com/office/powerpoint/2010/main" val="3477778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788" y="217488"/>
            <a:ext cx="8902700" cy="1916112"/>
          </a:xfrm>
        </p:spPr>
        <p:txBody>
          <a:bodyPr/>
          <a:lstStyle/>
          <a:p>
            <a:pPr algn="l">
              <a:defRPr/>
            </a:pPr>
            <a:r>
              <a:rPr lang="cy-GB" sz="7200" b="0">
                <a:solidFill>
                  <a:srgbClr val="FCE222"/>
                </a:solidFill>
                <a:latin typeface="Manus" pitchFamily="50" charset="0"/>
              </a:rPr>
              <a:t>Deilliannau’r sesiwn</a:t>
            </a:r>
          </a:p>
        </p:txBody>
      </p:sp>
      <p:sp>
        <p:nvSpPr>
          <p:cNvPr id="13315" name="Content Placeholder 2"/>
          <p:cNvSpPr>
            <a:spLocks noGrp="1"/>
          </p:cNvSpPr>
          <p:nvPr>
            <p:ph idx="1"/>
          </p:nvPr>
        </p:nvSpPr>
        <p:spPr>
          <a:xfrm>
            <a:off x="187325" y="1700213"/>
            <a:ext cx="8470900" cy="4508500"/>
          </a:xfrm>
        </p:spPr>
        <p:txBody>
          <a:bodyPr/>
          <a:lstStyle/>
          <a:p>
            <a:pPr>
              <a:defRPr/>
            </a:pPr>
            <a:r>
              <a:rPr lang="cy-GB" sz="2800">
                <a:latin typeface="Setimo" panose="020B0603020204030204" pitchFamily="34" charset="0"/>
                <a:cs typeface="Setimo" panose="020B0603020204030204" pitchFamily="34" charset="0"/>
              </a:rPr>
              <a:t>Esbonio beth mae’r </a:t>
            </a:r>
            <a:r>
              <a:rPr lang="cy-GB" sz="2800" b="1">
                <a:latin typeface="Setimo" panose="020B0603020204030204" pitchFamily="34" charset="0"/>
                <a:cs typeface="Setimo" panose="020B0603020204030204" pitchFamily="34" charset="0"/>
              </a:rPr>
              <a:t>glasoed</a:t>
            </a:r>
            <a:r>
              <a:rPr lang="cy-GB" sz="2800">
                <a:latin typeface="Setimo" panose="020B0603020204030204" pitchFamily="34" charset="0"/>
                <a:cs typeface="Setimo" panose="020B0603020204030204" pitchFamily="34" charset="0"/>
              </a:rPr>
              <a:t> yn ei olygu </a:t>
            </a:r>
          </a:p>
          <a:p>
            <a:pPr>
              <a:defRPr/>
            </a:pPr>
            <a:r>
              <a:rPr lang="cy-GB" sz="2800">
                <a:latin typeface="Setimo" panose="020B0603020204030204" pitchFamily="34" charset="0"/>
                <a:cs typeface="Setimo" panose="020B0603020204030204" pitchFamily="34" charset="0"/>
              </a:rPr>
              <a:t>Deall y bydd pawb yn profi’r glasoed</a:t>
            </a:r>
            <a:r>
              <a:rPr lang="cy-GB" sz="2800" b="1">
                <a:latin typeface="Setimo" panose="020B0603020204030204" pitchFamily="34" charset="0"/>
                <a:cs typeface="Setimo" panose="020B0603020204030204" pitchFamily="34" charset="0"/>
              </a:rPr>
              <a:t> yn wahanol </a:t>
            </a:r>
          </a:p>
          <a:p>
            <a:pPr>
              <a:defRPr/>
            </a:pPr>
            <a:r>
              <a:rPr lang="cy-GB" sz="2800">
                <a:latin typeface="Setimo" panose="020B0603020204030204" pitchFamily="34" charset="0"/>
                <a:cs typeface="Setimo" panose="020B0603020204030204" pitchFamily="34" charset="0"/>
              </a:rPr>
              <a:t>Nodi </a:t>
            </a:r>
            <a:r>
              <a:rPr lang="cy-GB" sz="2800" b="1">
                <a:latin typeface="Setimo" panose="020B0603020204030204" pitchFamily="34" charset="0"/>
                <a:cs typeface="Setimo" panose="020B0603020204030204" pitchFamily="34" charset="0"/>
              </a:rPr>
              <a:t>newidiadau allweddol</a:t>
            </a:r>
            <a:r>
              <a:rPr lang="cy-GB" sz="2800">
                <a:latin typeface="Setimo" panose="020B0603020204030204" pitchFamily="34" charset="0"/>
                <a:cs typeface="Setimo" panose="020B0603020204030204" pitchFamily="34" charset="0"/>
              </a:rPr>
              <a:t> sy’n digwydd yn ystod y glasoed </a:t>
            </a:r>
          </a:p>
          <a:p>
            <a:pPr>
              <a:defRPr/>
            </a:pPr>
            <a:r>
              <a:rPr lang="cy-GB" sz="2800">
                <a:latin typeface="Setimo" panose="020B0603020204030204" pitchFamily="34" charset="0"/>
                <a:cs typeface="Setimo" panose="020B0603020204030204" pitchFamily="34" charset="0"/>
              </a:rPr>
              <a:t>Deall ffeithiau allweddol am y </a:t>
            </a:r>
            <a:r>
              <a:rPr lang="cy-GB" sz="2800" b="1">
                <a:latin typeface="Setimo" panose="020B0603020204030204" pitchFamily="34" charset="0"/>
                <a:cs typeface="Setimo" panose="020B0603020204030204" pitchFamily="34" charset="0"/>
              </a:rPr>
              <a:t>mislif</a:t>
            </a:r>
          </a:p>
          <a:p>
            <a:pPr>
              <a:defRPr/>
            </a:pPr>
            <a:r>
              <a:rPr lang="cy-GB" sz="2800">
                <a:latin typeface="Setimo" panose="020B0603020204030204" pitchFamily="34" charset="0"/>
                <a:cs typeface="Setimo" panose="020B0603020204030204" pitchFamily="34" charset="0"/>
              </a:rPr>
              <a:t>Deall ble </a:t>
            </a:r>
            <a:r>
              <a:rPr lang="cy-GB" sz="2800" b="1">
                <a:latin typeface="Setimo" panose="020B0603020204030204" pitchFamily="34" charset="0"/>
                <a:cs typeface="Setimo" panose="020B0603020204030204" pitchFamily="34" charset="0"/>
              </a:rPr>
              <a:t>i fynd i gael help</a:t>
            </a:r>
            <a:r>
              <a:rPr lang="cy-GB" sz="2800">
                <a:latin typeface="Setimo" panose="020B0603020204030204" pitchFamily="34" charset="0"/>
                <a:cs typeface="Setimo" panose="020B0603020204030204" pitchFamily="34" charset="0"/>
              </a:rPr>
              <a:t> a chefnogaeth ynghylch y glasoed a’u cyrff</a:t>
            </a:r>
          </a:p>
          <a:p>
            <a:pPr marL="0" indent="0">
              <a:buFontTx/>
              <a:buNone/>
              <a:defRPr/>
            </a:pPr>
            <a:endParaRPr lang="en-GB" altLang="en-US" dirty="0">
              <a:ea typeface="MS PGothic" panose="020B0600070205080204" pitchFamily="34" charset="-128"/>
            </a:endParaRPr>
          </a:p>
        </p:txBody>
      </p:sp>
    </p:spTree>
    <p:extLst>
      <p:ext uri="{BB962C8B-B14F-4D97-AF65-F5344CB8AC3E}">
        <p14:creationId xmlns:p14="http://schemas.microsoft.com/office/powerpoint/2010/main" val="3038839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5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fade">
                                      <p:cBhvr>
                                        <p:cTn id="12" dur="500"/>
                                        <p:tgtEl>
                                          <p:spTgt spid="13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fade">
                                      <p:cBhvr>
                                        <p:cTn id="17" dur="500"/>
                                        <p:tgtEl>
                                          <p:spTgt spid="133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3315">
                                            <p:txEl>
                                              <p:pRg st="3" end="3"/>
                                            </p:txEl>
                                          </p:spTgt>
                                        </p:tgtEl>
                                        <p:attrNameLst>
                                          <p:attrName>style.visibility</p:attrName>
                                        </p:attrNameLst>
                                      </p:cBhvr>
                                      <p:to>
                                        <p:strVal val="visible"/>
                                      </p:to>
                                    </p:set>
                                    <p:animEffect transition="in" filter="fade">
                                      <p:cBhvr>
                                        <p:cTn id="22" dur="500"/>
                                        <p:tgtEl>
                                          <p:spTgt spid="133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3315">
                                            <p:txEl>
                                              <p:pRg st="4" end="4"/>
                                            </p:txEl>
                                          </p:spTgt>
                                        </p:tgtEl>
                                        <p:attrNameLst>
                                          <p:attrName>style.visibility</p:attrName>
                                        </p:attrNameLst>
                                      </p:cBhvr>
                                      <p:to>
                                        <p:strVal val="visible"/>
                                      </p:to>
                                    </p:set>
                                    <p:animEffect transition="in" filter="fade">
                                      <p:cBhvr>
                                        <p:cTn id="27" dur="500"/>
                                        <p:tgtEl>
                                          <p:spTgt spid="13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Content Placeholder 3">
            <a:extLst>
              <a:ext uri="{FF2B5EF4-FFF2-40B4-BE49-F238E27FC236}">
                <a16:creationId xmlns:a16="http://schemas.microsoft.com/office/drawing/2014/main" id="{AEB113E4-34FC-4121-9102-71695304F5E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9750" y="1249363"/>
            <a:ext cx="2193925" cy="4400550"/>
          </a:xfrm>
        </p:spPr>
      </p:pic>
      <p:sp>
        <p:nvSpPr>
          <p:cNvPr id="4" name="Content Placeholder 2">
            <a:extLst>
              <a:ext uri="{FF2B5EF4-FFF2-40B4-BE49-F238E27FC236}">
                <a16:creationId xmlns:a16="http://schemas.microsoft.com/office/drawing/2014/main" id="{11DB4A05-3225-434F-A425-975F90C04149}"/>
              </a:ext>
            </a:extLst>
          </p:cNvPr>
          <p:cNvSpPr txBox="1">
            <a:spLocks/>
          </p:cNvSpPr>
          <p:nvPr/>
        </p:nvSpPr>
        <p:spPr bwMode="auto">
          <a:xfrm>
            <a:off x="3203575" y="508000"/>
            <a:ext cx="5400675" cy="1552575"/>
          </a:xfrm>
          <a:prstGeom prst="rect">
            <a:avLst/>
          </a:prstGeom>
          <a:noFill/>
          <a:ln>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cy-GB">
                <a:latin typeface="Setimo" panose="020B0603020204030204" pitchFamily="34" charset="0"/>
                <a:cs typeface="Setimo" panose="020B0603020204030204" pitchFamily="34" charset="0"/>
              </a:rPr>
              <a:t>Mae cyrff pawb ychydig yn wahanol </a:t>
            </a:r>
          </a:p>
          <a:p>
            <a:pPr marL="0" indent="0">
              <a:buFontTx/>
              <a:buNone/>
              <a:defRPr/>
            </a:pPr>
            <a:endParaRPr lang="en-GB" altLang="en-US" dirty="0">
              <a:latin typeface="Setimo" panose="020B0603020204030204" pitchFamily="34" charset="0"/>
              <a:cs typeface="Setimo" panose="020B0603020204030204" pitchFamily="34" charset="0"/>
            </a:endParaRPr>
          </a:p>
          <a:p>
            <a:pPr>
              <a:defRPr/>
            </a:pPr>
            <a:r>
              <a:rPr lang="cy-GB">
                <a:latin typeface="Setimo" panose="020B0603020204030204" pitchFamily="34" charset="0"/>
                <a:cs typeface="Setimo" panose="020B0603020204030204" pitchFamily="34" charset="0"/>
              </a:rPr>
              <a:t>I rai pobl, nid yw eu rhyw (gwryw/benyw) yn cyd-fynd â’u rhywedd</a:t>
            </a:r>
          </a:p>
          <a:p>
            <a:pPr>
              <a:defRPr/>
            </a:pPr>
            <a:endParaRPr lang="en-GB" altLang="en-US" dirty="0">
              <a:latin typeface="Setimo" panose="020B0603020204030204" pitchFamily="34" charset="0"/>
              <a:cs typeface="Setimo" panose="020B0603020204030204" pitchFamily="34" charset="0"/>
            </a:endParaRPr>
          </a:p>
          <a:p>
            <a:pPr>
              <a:defRPr/>
            </a:pPr>
            <a:r>
              <a:rPr lang="cy-GB">
                <a:latin typeface="Setimo" panose="020B0603020204030204" pitchFamily="34" charset="0"/>
                <a:cs typeface="Setimo" panose="020B0603020204030204" pitchFamily="34" charset="0"/>
              </a:rPr>
              <a:t>Heddiw rydyn ni’n sôn am gyrff, nid rhyw </a:t>
            </a:r>
          </a:p>
          <a:p>
            <a:pPr marL="0" indent="0">
              <a:buFontTx/>
              <a:buNone/>
              <a:defRPr/>
            </a:pPr>
            <a:endParaRPr lang="en-GB" altLang="en-US" sz="2400" dirty="0">
              <a:latin typeface="Setimo" panose="020B0603020204030204" pitchFamily="34" charset="0"/>
              <a:cs typeface="Setimo" panose="020B0603020204030204" pitchFamily="34" charset="0"/>
            </a:endParaRPr>
          </a:p>
          <a:p>
            <a:pPr marL="0" indent="0">
              <a:buFontTx/>
              <a:buNone/>
              <a:defRPr/>
            </a:pPr>
            <a:endParaRPr lang="en-GB" altLang="en-US" sz="2400" dirty="0">
              <a:latin typeface="Setimo" panose="020B0603020204030204" pitchFamily="34" charset="0"/>
              <a:cs typeface="Setimo" panose="020B0603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D6830-ABB4-49FB-A278-35797B92DA6D}"/>
              </a:ext>
            </a:extLst>
          </p:cNvPr>
          <p:cNvSpPr>
            <a:spLocks noGrp="1"/>
          </p:cNvSpPr>
          <p:nvPr>
            <p:ph type="title"/>
          </p:nvPr>
        </p:nvSpPr>
        <p:spPr/>
        <p:txBody>
          <a:bodyPr/>
          <a:lstStyle/>
          <a:p>
            <a:pPr algn="l">
              <a:defRPr/>
            </a:pPr>
            <a:r>
              <a:rPr lang="cy-GB" sz="7200" b="0">
                <a:solidFill>
                  <a:srgbClr val="FCE222"/>
                </a:solidFill>
                <a:latin typeface="Manus" pitchFamily="50" charset="0"/>
              </a:rPr>
              <a:t>Rhannau o'r Corff</a:t>
            </a:r>
          </a:p>
        </p:txBody>
      </p:sp>
      <p:pic>
        <p:nvPicPr>
          <p:cNvPr id="14338" name="Picture 3" descr="Cliparts am Ddim Amlinell y Corff, Llwytho Clip Art Am Ddim i Lawr, Clip Art Am Ddim ...">
            <a:extLst>
              <a:ext uri="{FF2B5EF4-FFF2-40B4-BE49-F238E27FC236}">
                <a16:creationId xmlns:a16="http://schemas.microsoft.com/office/drawing/2014/main" id="{33AEE7ED-BD62-46F4-83EE-BFEC7344A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8" y="2276475"/>
            <a:ext cx="2816225"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Cliparts am Ddim Amlinell y Corff, Llwytho Clip Art Am Ddim i Lawr, Clip Art Am Ddim ...">
            <a:extLst>
              <a:ext uri="{FF2B5EF4-FFF2-40B4-BE49-F238E27FC236}">
                <a16:creationId xmlns:a16="http://schemas.microsoft.com/office/drawing/2014/main" id="{0F8C44B1-85AB-4180-974A-066CEB614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2600325"/>
            <a:ext cx="2314575"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descr="Cliparts am Ddim Amlinell y Corff, Llwytho Clip Art Am Ddim i Lawr, Clip Art Am Ddim ...">
            <a:extLst>
              <a:ext uri="{FF2B5EF4-FFF2-40B4-BE49-F238E27FC236}">
                <a16:creationId xmlns:a16="http://schemas.microsoft.com/office/drawing/2014/main" id="{2599514B-382E-4282-86E0-267A33DC1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988" y="1752600"/>
            <a:ext cx="2970212"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6385" name="TextBox 2">
            <a:extLst>
              <a:ext uri="{FF2B5EF4-FFF2-40B4-BE49-F238E27FC236}">
                <a16:creationId xmlns:a16="http://schemas.microsoft.com/office/drawing/2014/main" id="{A3764075-DB2F-4C61-A18C-E5453A0A2214}"/>
              </a:ext>
            </a:extLst>
          </p:cNvPr>
          <p:cNvSpPr txBox="1">
            <a:spLocks noChangeArrowheads="1"/>
          </p:cNvSpPr>
          <p:nvPr/>
        </p:nvSpPr>
        <p:spPr bwMode="auto">
          <a:xfrm>
            <a:off x="611188" y="337804"/>
            <a:ext cx="7921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cy-GB" sz="4800" dirty="0">
                <a:solidFill>
                  <a:srgbClr val="FCE222"/>
                </a:solidFill>
                <a:latin typeface="Manus" pitchFamily="50" charset="0"/>
              </a:rPr>
              <a:t>Organau atgenhedlu mewnol </a:t>
            </a:r>
          </a:p>
        </p:txBody>
      </p:sp>
      <p:grpSp>
        <p:nvGrpSpPr>
          <p:cNvPr id="16386" name="Group 16">
            <a:extLst>
              <a:ext uri="{FF2B5EF4-FFF2-40B4-BE49-F238E27FC236}">
                <a16:creationId xmlns:a16="http://schemas.microsoft.com/office/drawing/2014/main" id="{F3B58C80-496D-46DB-8DF8-5D99EF841E01}"/>
              </a:ext>
            </a:extLst>
          </p:cNvPr>
          <p:cNvGrpSpPr>
            <a:grpSpLocks/>
          </p:cNvGrpSpPr>
          <p:nvPr/>
        </p:nvGrpSpPr>
        <p:grpSpPr bwMode="auto">
          <a:xfrm>
            <a:off x="179388" y="1484313"/>
            <a:ext cx="8713787" cy="4468812"/>
            <a:chOff x="0" y="0"/>
            <a:chExt cx="60751" cy="29929"/>
          </a:xfrm>
        </p:grpSpPr>
        <p:grpSp>
          <p:nvGrpSpPr>
            <p:cNvPr id="16392" name="Group 24">
              <a:extLst>
                <a:ext uri="{FF2B5EF4-FFF2-40B4-BE49-F238E27FC236}">
                  <a16:creationId xmlns:a16="http://schemas.microsoft.com/office/drawing/2014/main" id="{580D137E-9252-4338-A14E-0CB42458E733}"/>
                </a:ext>
              </a:extLst>
            </p:cNvPr>
            <p:cNvGrpSpPr>
              <a:grpSpLocks/>
            </p:cNvGrpSpPr>
            <p:nvPr/>
          </p:nvGrpSpPr>
          <p:grpSpPr bwMode="auto">
            <a:xfrm>
              <a:off x="0" y="0"/>
              <a:ext cx="60751" cy="29929"/>
              <a:chOff x="0" y="0"/>
              <a:chExt cx="62710" cy="30500"/>
            </a:xfrm>
          </p:grpSpPr>
          <p:grpSp>
            <p:nvGrpSpPr>
              <p:cNvPr id="16394" name="Group 25">
                <a:extLst>
                  <a:ext uri="{FF2B5EF4-FFF2-40B4-BE49-F238E27FC236}">
                    <a16:creationId xmlns:a16="http://schemas.microsoft.com/office/drawing/2014/main" id="{F9B5EF88-E6CB-489F-B537-781B610BCCB2}"/>
                  </a:ext>
                </a:extLst>
              </p:cNvPr>
              <p:cNvGrpSpPr>
                <a:grpSpLocks/>
              </p:cNvGrpSpPr>
              <p:nvPr/>
            </p:nvGrpSpPr>
            <p:grpSpPr bwMode="auto">
              <a:xfrm>
                <a:off x="0" y="0"/>
                <a:ext cx="58742" cy="30500"/>
                <a:chOff x="0" y="0"/>
                <a:chExt cx="58742" cy="30500"/>
              </a:xfrm>
            </p:grpSpPr>
            <p:pic>
              <p:nvPicPr>
                <p:cNvPr id="16398" name="Picture 26">
                  <a:extLst>
                    <a:ext uri="{FF2B5EF4-FFF2-40B4-BE49-F238E27FC236}">
                      <a16:creationId xmlns:a16="http://schemas.microsoft.com/office/drawing/2014/main" id="{C1E676EB-1252-43C5-87D4-BE67181DC6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3" y="1166"/>
                  <a:ext cx="55009" cy="2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6399" name="Rounded Rectangle 27">
                  <a:extLst>
                    <a:ext uri="{FF2B5EF4-FFF2-40B4-BE49-F238E27FC236}">
                      <a16:creationId xmlns:a16="http://schemas.microsoft.com/office/drawing/2014/main" id="{3F288419-5F77-48B2-82F7-98F490DEB2AD}"/>
                    </a:ext>
                  </a:extLst>
                </p:cNvPr>
                <p:cNvSpPr>
                  <a:spLocks noChangeArrowheads="1"/>
                </p:cNvSpPr>
                <p:nvPr/>
              </p:nvSpPr>
              <p:spPr bwMode="auto">
                <a:xfrm>
                  <a:off x="0" y="2779"/>
                  <a:ext cx="16836" cy="8512"/>
                </a:xfrm>
                <a:prstGeom prst="roundRect">
                  <a:avLst>
                    <a:gd name="adj" fmla="val 16667"/>
                  </a:avLst>
                </a:prstGeom>
                <a:solidFill>
                  <a:srgbClr val="8CC63F"/>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16400" name="Rounded Rectangle 28">
                  <a:extLst>
                    <a:ext uri="{FF2B5EF4-FFF2-40B4-BE49-F238E27FC236}">
                      <a16:creationId xmlns:a16="http://schemas.microsoft.com/office/drawing/2014/main" id="{C6D8D659-1655-48F0-A3EA-3912A12D6608}"/>
                    </a:ext>
                  </a:extLst>
                </p:cNvPr>
                <p:cNvSpPr>
                  <a:spLocks noChangeArrowheads="1"/>
                </p:cNvSpPr>
                <p:nvPr/>
              </p:nvSpPr>
              <p:spPr bwMode="auto">
                <a:xfrm>
                  <a:off x="26917" y="0"/>
                  <a:ext cx="13194" cy="5760"/>
                </a:xfrm>
                <a:prstGeom prst="roundRect">
                  <a:avLst>
                    <a:gd name="adj" fmla="val 16667"/>
                  </a:avLst>
                </a:prstGeom>
                <a:solidFill>
                  <a:srgbClr val="E44498"/>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grpSp>
          <p:sp>
            <p:nvSpPr>
              <p:cNvPr id="16395" name="Rounded Rectangle 29">
                <a:extLst>
                  <a:ext uri="{FF2B5EF4-FFF2-40B4-BE49-F238E27FC236}">
                    <a16:creationId xmlns:a16="http://schemas.microsoft.com/office/drawing/2014/main" id="{A10770E5-93FD-4FE7-90A2-60B83D5EC1ED}"/>
                  </a:ext>
                </a:extLst>
              </p:cNvPr>
              <p:cNvSpPr>
                <a:spLocks noChangeArrowheads="1"/>
              </p:cNvSpPr>
              <p:nvPr/>
            </p:nvSpPr>
            <p:spPr bwMode="auto">
              <a:xfrm>
                <a:off x="50679" y="12636"/>
                <a:ext cx="12031" cy="5761"/>
              </a:xfrm>
              <a:prstGeom prst="roundRect">
                <a:avLst>
                  <a:gd name="adj" fmla="val 16667"/>
                </a:avLst>
              </a:prstGeom>
              <a:solidFill>
                <a:srgbClr val="652F91"/>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16396" name="Rounded Rectangle 30">
                <a:extLst>
                  <a:ext uri="{FF2B5EF4-FFF2-40B4-BE49-F238E27FC236}">
                    <a16:creationId xmlns:a16="http://schemas.microsoft.com/office/drawing/2014/main" id="{27082A61-D292-4280-B8E6-E47C70A4B5B4}"/>
                  </a:ext>
                </a:extLst>
              </p:cNvPr>
              <p:cNvSpPr>
                <a:spLocks noChangeArrowheads="1"/>
              </p:cNvSpPr>
              <p:nvPr/>
            </p:nvSpPr>
            <p:spPr bwMode="auto">
              <a:xfrm>
                <a:off x="41318" y="23386"/>
                <a:ext cx="13682" cy="5760"/>
              </a:xfrm>
              <a:prstGeom prst="roundRect">
                <a:avLst>
                  <a:gd name="adj" fmla="val 16667"/>
                </a:avLst>
              </a:prstGeom>
              <a:solidFill>
                <a:srgbClr val="FF6700"/>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16397" name="Rounded Rectangle 31">
                <a:extLst>
                  <a:ext uri="{FF2B5EF4-FFF2-40B4-BE49-F238E27FC236}">
                    <a16:creationId xmlns:a16="http://schemas.microsoft.com/office/drawing/2014/main" id="{6B823C90-BC0C-4A29-A86B-ABE3B0EE2D2B}"/>
                  </a:ext>
                </a:extLst>
              </p:cNvPr>
              <p:cNvSpPr>
                <a:spLocks noChangeArrowheads="1"/>
              </p:cNvSpPr>
              <p:nvPr/>
            </p:nvSpPr>
            <p:spPr bwMode="auto">
              <a:xfrm>
                <a:off x="9026" y="18339"/>
                <a:ext cx="13682" cy="5761"/>
              </a:xfrm>
              <a:prstGeom prst="roundRect">
                <a:avLst>
                  <a:gd name="adj" fmla="val 16667"/>
                </a:avLst>
              </a:prstGeom>
              <a:solidFill>
                <a:srgbClr val="F9C40C"/>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grpSp>
        <p:sp>
          <p:nvSpPr>
            <p:cNvPr id="16393" name="Straight Connector 32">
              <a:extLst>
                <a:ext uri="{FF2B5EF4-FFF2-40B4-BE49-F238E27FC236}">
                  <a16:creationId xmlns:a16="http://schemas.microsoft.com/office/drawing/2014/main" id="{E3364A74-A92E-4009-8481-30D5A7D1AC9C}"/>
                </a:ext>
              </a:extLst>
            </p:cNvPr>
            <p:cNvSpPr>
              <a:spLocks noChangeShapeType="1"/>
            </p:cNvSpPr>
            <p:nvPr/>
          </p:nvSpPr>
          <p:spPr bwMode="auto">
            <a:xfrm flipH="1" flipV="1">
              <a:off x="20067" y="20816"/>
              <a:ext cx="12400" cy="241"/>
            </a:xfrm>
            <a:prstGeom prst="line">
              <a:avLst/>
            </a:prstGeom>
            <a:noFill/>
            <a:ln w="38100">
              <a:solidFill>
                <a:srgbClr val="F9C40C"/>
              </a:solidFill>
              <a:miter lim="800000"/>
              <a:headEnd/>
              <a:tailEnd/>
            </a:ln>
            <a:extLst>
              <a:ext uri="{909E8E84-426E-40DD-AFC4-6F175D3DCCD1}">
                <a14:hiddenFill xmlns:a14="http://schemas.microsoft.com/office/drawing/2010/main">
                  <a:noFill/>
                </a14:hiddenFill>
              </a:ext>
            </a:extLst>
          </p:spPr>
          <p:txBody>
            <a:bodyPr/>
            <a:lstStyle/>
            <a:p>
              <a:endParaRPr lang="en-GB"/>
            </a:p>
          </p:txBody>
        </p:sp>
      </p:grpSp>
      <p:sp>
        <p:nvSpPr>
          <p:cNvPr id="11" name="TextBox 10">
            <a:extLst>
              <a:ext uri="{FF2B5EF4-FFF2-40B4-BE49-F238E27FC236}">
                <a16:creationId xmlns:a16="http://schemas.microsoft.com/office/drawing/2014/main" id="{6BBF9878-BC4E-4FAE-807E-D68AC05D5309}"/>
              </a:ext>
            </a:extLst>
          </p:cNvPr>
          <p:cNvSpPr txBox="1"/>
          <p:nvPr/>
        </p:nvSpPr>
        <p:spPr>
          <a:xfrm>
            <a:off x="3932238" y="1519833"/>
            <a:ext cx="1820862" cy="708025"/>
          </a:xfrm>
          <a:prstGeom prst="rect">
            <a:avLst/>
          </a:prstGeom>
          <a:noFill/>
        </p:spPr>
        <p:txBody>
          <a:bodyPr>
            <a:spAutoFit/>
          </a:bodyPr>
          <a:lstStyle/>
          <a:p>
            <a:pPr algn="ctr">
              <a:defRPr/>
            </a:pPr>
            <a:r>
              <a:rPr lang="cy-GB" sz="4000" b="1">
                <a:solidFill>
                  <a:schemeClr val="bg1"/>
                </a:solidFill>
                <a:latin typeface="Setimo" panose="020B0603020204030204" pitchFamily="34" charset="0"/>
                <a:cs typeface="Setimo" panose="020B0603020204030204" pitchFamily="34" charset="0"/>
              </a:rPr>
              <a:t>Croth</a:t>
            </a:r>
          </a:p>
        </p:txBody>
      </p:sp>
      <p:sp>
        <p:nvSpPr>
          <p:cNvPr id="15" name="TextBox 14">
            <a:extLst>
              <a:ext uri="{FF2B5EF4-FFF2-40B4-BE49-F238E27FC236}">
                <a16:creationId xmlns:a16="http://schemas.microsoft.com/office/drawing/2014/main" id="{EEB40C08-C8FB-45C0-A036-04A5A0C4E374}"/>
              </a:ext>
            </a:extLst>
          </p:cNvPr>
          <p:cNvSpPr txBox="1"/>
          <p:nvPr/>
        </p:nvSpPr>
        <p:spPr>
          <a:xfrm>
            <a:off x="179388" y="1979874"/>
            <a:ext cx="2339975" cy="1077912"/>
          </a:xfrm>
          <a:prstGeom prst="rect">
            <a:avLst/>
          </a:prstGeom>
          <a:noFill/>
        </p:spPr>
        <p:txBody>
          <a:bodyPr>
            <a:spAutoFit/>
          </a:bodyPr>
          <a:lstStyle/>
          <a:p>
            <a:pPr algn="ctr">
              <a:defRPr/>
            </a:pPr>
            <a:r>
              <a:rPr lang="cy-GB" sz="3200" b="1">
                <a:solidFill>
                  <a:schemeClr val="bg1"/>
                </a:solidFill>
                <a:latin typeface="Setimo" panose="020B0603020204030204" pitchFamily="34" charset="0"/>
                <a:cs typeface="Setimo" panose="020B0603020204030204" pitchFamily="34" charset="0"/>
              </a:rPr>
              <a:t>Tiwb Ffalopaidd </a:t>
            </a:r>
          </a:p>
        </p:txBody>
      </p:sp>
      <p:sp>
        <p:nvSpPr>
          <p:cNvPr id="16" name="TextBox 15">
            <a:extLst>
              <a:ext uri="{FF2B5EF4-FFF2-40B4-BE49-F238E27FC236}">
                <a16:creationId xmlns:a16="http://schemas.microsoft.com/office/drawing/2014/main" id="{8244C32C-3A73-4812-8504-B53F1F29654F}"/>
              </a:ext>
            </a:extLst>
          </p:cNvPr>
          <p:cNvSpPr txBox="1"/>
          <p:nvPr/>
        </p:nvSpPr>
        <p:spPr>
          <a:xfrm>
            <a:off x="1214438" y="4256349"/>
            <a:ext cx="2339975" cy="492443"/>
          </a:xfrm>
          <a:prstGeom prst="rect">
            <a:avLst/>
          </a:prstGeom>
          <a:noFill/>
        </p:spPr>
        <p:txBody>
          <a:bodyPr>
            <a:spAutoFit/>
          </a:bodyPr>
          <a:lstStyle/>
          <a:p>
            <a:pPr algn="ctr">
              <a:defRPr/>
            </a:pPr>
            <a:r>
              <a:rPr lang="cy-GB" sz="2600" b="1" dirty="0">
                <a:solidFill>
                  <a:schemeClr val="bg1"/>
                </a:solidFill>
                <a:latin typeface="Setimo" panose="020B0603020204030204" pitchFamily="34" charset="0"/>
                <a:cs typeface="Setimo" panose="020B0603020204030204" pitchFamily="34" charset="0"/>
              </a:rPr>
              <a:t>Ceg y groth</a:t>
            </a:r>
          </a:p>
        </p:txBody>
      </p:sp>
      <p:sp>
        <p:nvSpPr>
          <p:cNvPr id="17" name="TextBox 16">
            <a:extLst>
              <a:ext uri="{FF2B5EF4-FFF2-40B4-BE49-F238E27FC236}">
                <a16:creationId xmlns:a16="http://schemas.microsoft.com/office/drawing/2014/main" id="{CFD0FF26-A634-4AC5-B53D-CDE163EA5A4B}"/>
              </a:ext>
            </a:extLst>
          </p:cNvPr>
          <p:cNvSpPr txBox="1"/>
          <p:nvPr/>
        </p:nvSpPr>
        <p:spPr>
          <a:xfrm>
            <a:off x="5700713" y="5045075"/>
            <a:ext cx="2339975" cy="584200"/>
          </a:xfrm>
          <a:prstGeom prst="rect">
            <a:avLst/>
          </a:prstGeom>
          <a:noFill/>
        </p:spPr>
        <p:txBody>
          <a:bodyPr>
            <a:spAutoFit/>
          </a:bodyPr>
          <a:lstStyle/>
          <a:p>
            <a:pPr algn="ctr">
              <a:defRPr/>
            </a:pPr>
            <a:r>
              <a:rPr lang="cy-GB" sz="3200" b="1">
                <a:solidFill>
                  <a:schemeClr val="bg1"/>
                </a:solidFill>
                <a:latin typeface="Setimo" panose="020B0603020204030204" pitchFamily="34" charset="0"/>
                <a:cs typeface="Setimo" panose="020B0603020204030204" pitchFamily="34" charset="0"/>
              </a:rPr>
              <a:t>Gwain</a:t>
            </a:r>
          </a:p>
        </p:txBody>
      </p:sp>
      <p:sp>
        <p:nvSpPr>
          <p:cNvPr id="18" name="TextBox 17">
            <a:extLst>
              <a:ext uri="{FF2B5EF4-FFF2-40B4-BE49-F238E27FC236}">
                <a16:creationId xmlns:a16="http://schemas.microsoft.com/office/drawing/2014/main" id="{F97B33D2-D6E3-4C30-B8A0-344D0E790DDD}"/>
              </a:ext>
            </a:extLst>
          </p:cNvPr>
          <p:cNvSpPr txBox="1"/>
          <p:nvPr/>
        </p:nvSpPr>
        <p:spPr>
          <a:xfrm>
            <a:off x="6853238" y="3463925"/>
            <a:ext cx="2339975" cy="585788"/>
          </a:xfrm>
          <a:prstGeom prst="rect">
            <a:avLst/>
          </a:prstGeom>
          <a:noFill/>
        </p:spPr>
        <p:txBody>
          <a:bodyPr>
            <a:spAutoFit/>
          </a:bodyPr>
          <a:lstStyle/>
          <a:p>
            <a:pPr algn="ctr">
              <a:defRPr/>
            </a:pPr>
            <a:r>
              <a:rPr lang="cy-GB" sz="3200" b="1">
                <a:solidFill>
                  <a:schemeClr val="bg1"/>
                </a:solidFill>
                <a:latin typeface="Setimo" panose="020B0603020204030204" pitchFamily="34" charset="0"/>
                <a:cs typeface="Setimo" panose="020B0603020204030204" pitchFamily="34" charset="0"/>
              </a:rPr>
              <a:t>Ofari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53AE-CC4C-4B88-8DFE-FFE5AC0C0584}"/>
              </a:ext>
            </a:extLst>
          </p:cNvPr>
          <p:cNvSpPr>
            <a:spLocks noGrp="1"/>
          </p:cNvSpPr>
          <p:nvPr>
            <p:ph type="title"/>
          </p:nvPr>
        </p:nvSpPr>
        <p:spPr>
          <a:xfrm>
            <a:off x="323850" y="609600"/>
            <a:ext cx="8820150" cy="1143000"/>
          </a:xfrm>
        </p:spPr>
        <p:txBody>
          <a:bodyPr/>
          <a:lstStyle/>
          <a:p>
            <a:pPr algn="l">
              <a:defRPr/>
            </a:pPr>
            <a:r>
              <a:rPr lang="cy-GB" sz="6000" b="0" dirty="0">
                <a:solidFill>
                  <a:srgbClr val="FCE222"/>
                </a:solidFill>
                <a:latin typeface="Manus" pitchFamily="50" charset="0"/>
              </a:rPr>
              <a:t>Organau atgenhedlu mewnol </a:t>
            </a:r>
            <a:r>
              <a:rPr lang="cy-GB" dirty="0"/>
              <a:t/>
            </a:r>
            <a:br>
              <a:rPr lang="cy-GB" dirty="0"/>
            </a:br>
            <a:endParaRPr lang="cy-GB" dirty="0"/>
          </a:p>
        </p:txBody>
      </p:sp>
      <p:sp>
        <p:nvSpPr>
          <p:cNvPr id="18434" name="Content Placeholder 2">
            <a:extLst>
              <a:ext uri="{FF2B5EF4-FFF2-40B4-BE49-F238E27FC236}">
                <a16:creationId xmlns:a16="http://schemas.microsoft.com/office/drawing/2014/main" id="{0D8FEE3B-6C20-4605-975E-6A625E276DA2}"/>
              </a:ext>
            </a:extLst>
          </p:cNvPr>
          <p:cNvSpPr>
            <a:spLocks noGrp="1" noChangeArrowheads="1"/>
          </p:cNvSpPr>
          <p:nvPr>
            <p:ph idx="1"/>
          </p:nvPr>
        </p:nvSpPr>
        <p:spPr>
          <a:xfrm>
            <a:off x="1116013" y="2781300"/>
            <a:ext cx="6103937" cy="3562350"/>
          </a:xfrm>
        </p:spPr>
        <p:txBody>
          <a:bodyPr/>
          <a:lstStyle/>
          <a:p>
            <a:endParaRPr lang="en-GB" altLang="en-US"/>
          </a:p>
        </p:txBody>
      </p:sp>
      <p:grpSp>
        <p:nvGrpSpPr>
          <p:cNvPr id="18435" name="Group 39">
            <a:extLst>
              <a:ext uri="{FF2B5EF4-FFF2-40B4-BE49-F238E27FC236}">
                <a16:creationId xmlns:a16="http://schemas.microsoft.com/office/drawing/2014/main" id="{16C0C511-638C-45BD-8C27-950FAC184E77}"/>
              </a:ext>
            </a:extLst>
          </p:cNvPr>
          <p:cNvGrpSpPr>
            <a:grpSpLocks/>
          </p:cNvGrpSpPr>
          <p:nvPr/>
        </p:nvGrpSpPr>
        <p:grpSpPr bwMode="auto">
          <a:xfrm>
            <a:off x="615950" y="1301750"/>
            <a:ext cx="7050088" cy="4889500"/>
            <a:chOff x="0" y="0"/>
            <a:chExt cx="60725" cy="49940"/>
          </a:xfrm>
        </p:grpSpPr>
        <p:grpSp>
          <p:nvGrpSpPr>
            <p:cNvPr id="18441" name="Group 6">
              <a:extLst>
                <a:ext uri="{FF2B5EF4-FFF2-40B4-BE49-F238E27FC236}">
                  <a16:creationId xmlns:a16="http://schemas.microsoft.com/office/drawing/2014/main" id="{1B6225D4-0BBD-4E99-8620-B23690B3C507}"/>
                </a:ext>
              </a:extLst>
            </p:cNvPr>
            <p:cNvGrpSpPr>
              <a:grpSpLocks/>
            </p:cNvGrpSpPr>
            <p:nvPr/>
          </p:nvGrpSpPr>
          <p:grpSpPr bwMode="auto">
            <a:xfrm>
              <a:off x="0" y="0"/>
              <a:ext cx="60725" cy="49940"/>
              <a:chOff x="0" y="0"/>
              <a:chExt cx="60725" cy="49940"/>
            </a:xfrm>
          </p:grpSpPr>
          <p:grpSp>
            <p:nvGrpSpPr>
              <p:cNvPr id="18446" name="Group 7">
                <a:extLst>
                  <a:ext uri="{FF2B5EF4-FFF2-40B4-BE49-F238E27FC236}">
                    <a16:creationId xmlns:a16="http://schemas.microsoft.com/office/drawing/2014/main" id="{9274D317-6FAE-4434-A9AF-64D58883615A}"/>
                  </a:ext>
                </a:extLst>
              </p:cNvPr>
              <p:cNvGrpSpPr>
                <a:grpSpLocks/>
              </p:cNvGrpSpPr>
              <p:nvPr/>
            </p:nvGrpSpPr>
            <p:grpSpPr bwMode="auto">
              <a:xfrm>
                <a:off x="0" y="0"/>
                <a:ext cx="60725" cy="49940"/>
                <a:chOff x="0" y="0"/>
                <a:chExt cx="57517" cy="46699"/>
              </a:xfrm>
            </p:grpSpPr>
            <p:pic>
              <p:nvPicPr>
                <p:cNvPr id="18452" name="Picture 8">
                  <a:extLst>
                    <a:ext uri="{FF2B5EF4-FFF2-40B4-BE49-F238E27FC236}">
                      <a16:creationId xmlns:a16="http://schemas.microsoft.com/office/drawing/2014/main" id="{A2391476-7547-4325-9117-E90E07042C97}"/>
                    </a:ext>
                  </a:extLst>
                </p:cNvPr>
                <p:cNvPicPr>
                  <a:picLocks noChangeAspect="1"/>
                </p:cNvPicPr>
                <p:nvPr/>
              </p:nvPicPr>
              <p:blipFill>
                <a:blip r:embed="rId4">
                  <a:extLst>
                    <a:ext uri="{28A0092B-C50C-407E-A947-70E740481C1C}">
                      <a14:useLocalDpi xmlns:a14="http://schemas.microsoft.com/office/drawing/2010/main" val="0"/>
                    </a:ext>
                  </a:extLst>
                </a:blip>
                <a:srcRect l="37634" t="22916" r="22881" b="21439"/>
                <a:stretch>
                  <a:fillRect/>
                </a:stretch>
              </p:blipFill>
              <p:spPr bwMode="auto">
                <a:xfrm>
                  <a:off x="6096" y="3516"/>
                  <a:ext cx="51346" cy="4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3" name="Rounded Rectangle 9">
                  <a:extLst>
                    <a:ext uri="{FF2B5EF4-FFF2-40B4-BE49-F238E27FC236}">
                      <a16:creationId xmlns:a16="http://schemas.microsoft.com/office/drawing/2014/main" id="{66CD7244-847C-4289-9F54-88B149593D26}"/>
                    </a:ext>
                  </a:extLst>
                </p:cNvPr>
                <p:cNvSpPr>
                  <a:spLocks noChangeArrowheads="1"/>
                </p:cNvSpPr>
                <p:nvPr/>
              </p:nvSpPr>
              <p:spPr bwMode="auto">
                <a:xfrm>
                  <a:off x="38334" y="31300"/>
                  <a:ext cx="19183" cy="4965"/>
                </a:xfrm>
                <a:prstGeom prst="roundRect">
                  <a:avLst>
                    <a:gd name="adj" fmla="val 16667"/>
                  </a:avLst>
                </a:prstGeom>
                <a:solidFill>
                  <a:srgbClr val="652F91"/>
                </a:solidFill>
                <a:ln w="50800">
                  <a:solidFill>
                    <a:srgbClr val="652F91"/>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18454" name="Rounded Rectangle 10">
                  <a:extLst>
                    <a:ext uri="{FF2B5EF4-FFF2-40B4-BE49-F238E27FC236}">
                      <a16:creationId xmlns:a16="http://schemas.microsoft.com/office/drawing/2014/main" id="{ED44063E-9121-475F-AC95-6F2568CFCFA9}"/>
                    </a:ext>
                  </a:extLst>
                </p:cNvPr>
                <p:cNvSpPr>
                  <a:spLocks noChangeArrowheads="1"/>
                </p:cNvSpPr>
                <p:nvPr/>
              </p:nvSpPr>
              <p:spPr bwMode="auto">
                <a:xfrm>
                  <a:off x="0" y="15591"/>
                  <a:ext cx="19294" cy="4965"/>
                </a:xfrm>
                <a:prstGeom prst="roundRect">
                  <a:avLst>
                    <a:gd name="adj" fmla="val 16667"/>
                  </a:avLst>
                </a:prstGeom>
                <a:solidFill>
                  <a:srgbClr val="44C7EE"/>
                </a:solidFill>
                <a:ln w="50800">
                  <a:solidFill>
                    <a:srgbClr val="44C7EE"/>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18455" name="Rounded Rectangle 11">
                  <a:extLst>
                    <a:ext uri="{FF2B5EF4-FFF2-40B4-BE49-F238E27FC236}">
                      <a16:creationId xmlns:a16="http://schemas.microsoft.com/office/drawing/2014/main" id="{4BEDF92C-319A-4B39-A2A0-54FF665A2428}"/>
                    </a:ext>
                  </a:extLst>
                </p:cNvPr>
                <p:cNvSpPr>
                  <a:spLocks noChangeArrowheads="1"/>
                </p:cNvSpPr>
                <p:nvPr/>
              </p:nvSpPr>
              <p:spPr bwMode="auto">
                <a:xfrm>
                  <a:off x="24149" y="39037"/>
                  <a:ext cx="19295" cy="4966"/>
                </a:xfrm>
                <a:prstGeom prst="roundRect">
                  <a:avLst>
                    <a:gd name="adj" fmla="val 16667"/>
                  </a:avLst>
                </a:prstGeom>
                <a:solidFill>
                  <a:srgbClr val="E44498"/>
                </a:solidFill>
                <a:ln w="50800">
                  <a:solidFill>
                    <a:srgbClr val="E44498"/>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18456" name="Rounded Rectangle 12">
                  <a:extLst>
                    <a:ext uri="{FF2B5EF4-FFF2-40B4-BE49-F238E27FC236}">
                      <a16:creationId xmlns:a16="http://schemas.microsoft.com/office/drawing/2014/main" id="{9E3D0EA8-78B3-464D-AD99-CFEC0E6EB0F6}"/>
                    </a:ext>
                  </a:extLst>
                </p:cNvPr>
                <p:cNvSpPr>
                  <a:spLocks noChangeArrowheads="1"/>
                </p:cNvSpPr>
                <p:nvPr/>
              </p:nvSpPr>
              <p:spPr bwMode="auto">
                <a:xfrm>
                  <a:off x="1172" y="41734"/>
                  <a:ext cx="19295" cy="4965"/>
                </a:xfrm>
                <a:prstGeom prst="roundRect">
                  <a:avLst>
                    <a:gd name="adj" fmla="val 16667"/>
                  </a:avLst>
                </a:prstGeom>
                <a:solidFill>
                  <a:srgbClr val="FF6700"/>
                </a:solidFill>
                <a:ln w="50800">
                  <a:solidFill>
                    <a:srgbClr val="FF6700"/>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18457" name="Rounded Rectangle 13">
                  <a:extLst>
                    <a:ext uri="{FF2B5EF4-FFF2-40B4-BE49-F238E27FC236}">
                      <a16:creationId xmlns:a16="http://schemas.microsoft.com/office/drawing/2014/main" id="{7107E5A7-5F5B-4E80-998D-8644BF3CE61B}"/>
                    </a:ext>
                  </a:extLst>
                </p:cNvPr>
                <p:cNvSpPr>
                  <a:spLocks noChangeArrowheads="1"/>
                </p:cNvSpPr>
                <p:nvPr/>
              </p:nvSpPr>
              <p:spPr bwMode="auto">
                <a:xfrm>
                  <a:off x="27080" y="0"/>
                  <a:ext cx="19295" cy="4965"/>
                </a:xfrm>
                <a:prstGeom prst="roundRect">
                  <a:avLst>
                    <a:gd name="adj" fmla="val 16667"/>
                  </a:avLst>
                </a:prstGeom>
                <a:solidFill>
                  <a:srgbClr val="F9C40C"/>
                </a:solidFill>
                <a:ln w="50800">
                  <a:solidFill>
                    <a:srgbClr val="F9C40C"/>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grpSp>
          <p:sp>
            <p:nvSpPr>
              <p:cNvPr id="18447" name="Straight Connector 14">
                <a:extLst>
                  <a:ext uri="{FF2B5EF4-FFF2-40B4-BE49-F238E27FC236}">
                    <a16:creationId xmlns:a16="http://schemas.microsoft.com/office/drawing/2014/main" id="{45B242CD-A7CE-45CB-B92E-D1D40049DA35}"/>
                  </a:ext>
                </a:extLst>
              </p:cNvPr>
              <p:cNvSpPr>
                <a:spLocks noChangeShapeType="1"/>
              </p:cNvSpPr>
              <p:nvPr/>
            </p:nvSpPr>
            <p:spPr bwMode="auto">
              <a:xfrm>
                <a:off x="34583" y="21570"/>
                <a:ext cx="15586" cy="11897"/>
              </a:xfrm>
              <a:prstGeom prst="line">
                <a:avLst/>
              </a:prstGeom>
              <a:noFill/>
              <a:ln w="50800" cap="rnd">
                <a:solidFill>
                  <a:srgbClr val="652F91"/>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8448" name="Straight Connector 15">
                <a:extLst>
                  <a:ext uri="{FF2B5EF4-FFF2-40B4-BE49-F238E27FC236}">
                    <a16:creationId xmlns:a16="http://schemas.microsoft.com/office/drawing/2014/main" id="{B1FD3C61-31FD-4DB3-85DF-8A6213366043}"/>
                  </a:ext>
                </a:extLst>
              </p:cNvPr>
              <p:cNvSpPr>
                <a:spLocks noChangeShapeType="1"/>
              </p:cNvSpPr>
              <p:nvPr/>
            </p:nvSpPr>
            <p:spPr bwMode="auto">
              <a:xfrm flipV="1">
                <a:off x="33528" y="5392"/>
                <a:ext cx="4572" cy="8974"/>
              </a:xfrm>
              <a:prstGeom prst="line">
                <a:avLst/>
              </a:prstGeom>
              <a:noFill/>
              <a:ln w="50800" cap="rnd">
                <a:solidFill>
                  <a:srgbClr val="F9C40C"/>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8449" name="Straight Connector 16">
                <a:extLst>
                  <a:ext uri="{FF2B5EF4-FFF2-40B4-BE49-F238E27FC236}">
                    <a16:creationId xmlns:a16="http://schemas.microsoft.com/office/drawing/2014/main" id="{366495B3-E230-4D19-B3AC-1F5417254CE4}"/>
                  </a:ext>
                </a:extLst>
              </p:cNvPr>
              <p:cNvSpPr>
                <a:spLocks noChangeShapeType="1"/>
              </p:cNvSpPr>
              <p:nvPr/>
            </p:nvSpPr>
            <p:spPr bwMode="auto">
              <a:xfrm>
                <a:off x="18991" y="37396"/>
                <a:ext cx="6505" cy="4572"/>
              </a:xfrm>
              <a:prstGeom prst="line">
                <a:avLst/>
              </a:prstGeom>
              <a:noFill/>
              <a:ln w="50800" cap="rnd">
                <a:solidFill>
                  <a:srgbClr val="E44498"/>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8450" name="Oval 17">
                <a:extLst>
                  <a:ext uri="{FF2B5EF4-FFF2-40B4-BE49-F238E27FC236}">
                    <a16:creationId xmlns:a16="http://schemas.microsoft.com/office/drawing/2014/main" id="{B4B55D2E-72A5-476D-8906-DD0C17E1E40C}"/>
                  </a:ext>
                </a:extLst>
              </p:cNvPr>
              <p:cNvSpPr>
                <a:spLocks noChangeArrowheads="1"/>
              </p:cNvSpPr>
              <p:nvPr/>
            </p:nvSpPr>
            <p:spPr bwMode="auto">
              <a:xfrm>
                <a:off x="32824" y="13833"/>
                <a:ext cx="1172" cy="1289"/>
              </a:xfrm>
              <a:prstGeom prst="ellipse">
                <a:avLst/>
              </a:prstGeom>
              <a:solidFill>
                <a:srgbClr val="F9C40C"/>
              </a:solidFill>
              <a:ln w="12700">
                <a:solidFill>
                  <a:srgbClr val="F9C40C"/>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18451" name="Oval 18">
                <a:extLst>
                  <a:ext uri="{FF2B5EF4-FFF2-40B4-BE49-F238E27FC236}">
                    <a16:creationId xmlns:a16="http://schemas.microsoft.com/office/drawing/2014/main" id="{FDAE4D08-6D3D-4036-B84A-9C38DA47075A}"/>
                  </a:ext>
                </a:extLst>
              </p:cNvPr>
              <p:cNvSpPr>
                <a:spLocks noChangeArrowheads="1"/>
              </p:cNvSpPr>
              <p:nvPr/>
            </p:nvSpPr>
            <p:spPr bwMode="auto">
              <a:xfrm>
                <a:off x="18405" y="36576"/>
                <a:ext cx="1168" cy="1289"/>
              </a:xfrm>
              <a:prstGeom prst="ellipse">
                <a:avLst/>
              </a:prstGeom>
              <a:solidFill>
                <a:srgbClr val="E44498"/>
              </a:solidFill>
              <a:ln w="12700">
                <a:solidFill>
                  <a:srgbClr val="E44498"/>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grpSp>
        <p:sp>
          <p:nvSpPr>
            <p:cNvPr id="18442" name="Straight Connector 19">
              <a:extLst>
                <a:ext uri="{FF2B5EF4-FFF2-40B4-BE49-F238E27FC236}">
                  <a16:creationId xmlns:a16="http://schemas.microsoft.com/office/drawing/2014/main" id="{C3DFEAB3-F9B5-4C4E-BDF3-E8BF5763355C}"/>
                </a:ext>
              </a:extLst>
            </p:cNvPr>
            <p:cNvSpPr>
              <a:spLocks noChangeShapeType="1"/>
            </p:cNvSpPr>
            <p:nvPr/>
          </p:nvSpPr>
          <p:spPr bwMode="auto">
            <a:xfrm>
              <a:off x="10550" y="38100"/>
              <a:ext cx="0" cy="6338"/>
            </a:xfrm>
            <a:prstGeom prst="line">
              <a:avLst/>
            </a:prstGeom>
            <a:noFill/>
            <a:ln w="50800" cap="rnd">
              <a:solidFill>
                <a:srgbClr val="FF67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8443" name="Oval 20">
              <a:extLst>
                <a:ext uri="{FF2B5EF4-FFF2-40B4-BE49-F238E27FC236}">
                  <a16:creationId xmlns:a16="http://schemas.microsoft.com/office/drawing/2014/main" id="{C486EC2D-F630-4BFF-A3E3-F6BD14E1C927}"/>
                </a:ext>
              </a:extLst>
            </p:cNvPr>
            <p:cNvSpPr>
              <a:spLocks noChangeArrowheads="1"/>
            </p:cNvSpPr>
            <p:nvPr/>
          </p:nvSpPr>
          <p:spPr bwMode="auto">
            <a:xfrm>
              <a:off x="9964" y="37044"/>
              <a:ext cx="1162" cy="1283"/>
            </a:xfrm>
            <a:prstGeom prst="ellipse">
              <a:avLst/>
            </a:prstGeom>
            <a:solidFill>
              <a:srgbClr val="FF6700"/>
            </a:solidFill>
            <a:ln w="12700">
              <a:solidFill>
                <a:srgbClr val="FF6700"/>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18444" name="Straight Connector 21">
              <a:extLst>
                <a:ext uri="{FF2B5EF4-FFF2-40B4-BE49-F238E27FC236}">
                  <a16:creationId xmlns:a16="http://schemas.microsoft.com/office/drawing/2014/main" id="{0240AFA5-46E6-4819-99B1-CEDA433C4BDD}"/>
                </a:ext>
              </a:extLst>
            </p:cNvPr>
            <p:cNvSpPr>
              <a:spLocks noChangeShapeType="1"/>
            </p:cNvSpPr>
            <p:nvPr/>
          </p:nvSpPr>
          <p:spPr bwMode="auto">
            <a:xfrm>
              <a:off x="9026" y="22039"/>
              <a:ext cx="1935" cy="6622"/>
            </a:xfrm>
            <a:prstGeom prst="line">
              <a:avLst/>
            </a:prstGeom>
            <a:noFill/>
            <a:ln w="50800" cap="rnd">
              <a:solidFill>
                <a:srgbClr val="44C7EE"/>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8445" name="Oval 22">
              <a:extLst>
                <a:ext uri="{FF2B5EF4-FFF2-40B4-BE49-F238E27FC236}">
                  <a16:creationId xmlns:a16="http://schemas.microsoft.com/office/drawing/2014/main" id="{CD7C1371-6AB9-43C7-AC77-9BF4C6907B3B}"/>
                </a:ext>
              </a:extLst>
            </p:cNvPr>
            <p:cNvSpPr>
              <a:spLocks noChangeArrowheads="1"/>
            </p:cNvSpPr>
            <p:nvPr/>
          </p:nvSpPr>
          <p:spPr bwMode="auto">
            <a:xfrm>
              <a:off x="10199" y="27783"/>
              <a:ext cx="1168" cy="1289"/>
            </a:xfrm>
            <a:prstGeom prst="ellipse">
              <a:avLst/>
            </a:prstGeom>
            <a:solidFill>
              <a:srgbClr val="44C7EE"/>
            </a:solidFill>
            <a:ln w="12700">
              <a:solidFill>
                <a:srgbClr val="44C7EE"/>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grpSp>
      <p:sp>
        <p:nvSpPr>
          <p:cNvPr id="22" name="TextBox 21">
            <a:extLst>
              <a:ext uri="{FF2B5EF4-FFF2-40B4-BE49-F238E27FC236}">
                <a16:creationId xmlns:a16="http://schemas.microsoft.com/office/drawing/2014/main" id="{3532C6D7-D62B-4891-920F-A224C3D15C0A}"/>
              </a:ext>
            </a:extLst>
          </p:cNvPr>
          <p:cNvSpPr txBox="1"/>
          <p:nvPr/>
        </p:nvSpPr>
        <p:spPr>
          <a:xfrm>
            <a:off x="3935413" y="1301750"/>
            <a:ext cx="2365375" cy="369332"/>
          </a:xfrm>
          <a:prstGeom prst="rect">
            <a:avLst/>
          </a:prstGeom>
          <a:noFill/>
        </p:spPr>
        <p:txBody>
          <a:bodyPr>
            <a:spAutoFit/>
          </a:bodyPr>
          <a:lstStyle/>
          <a:p>
            <a:pPr algn="ctr">
              <a:defRPr/>
            </a:pPr>
            <a:r>
              <a:rPr lang="cy-GB" sz="1800" b="1" dirty="0">
                <a:solidFill>
                  <a:schemeClr val="bg1"/>
                </a:solidFill>
                <a:latin typeface="Setimo" panose="020B0603020204030204" pitchFamily="34" charset="0"/>
                <a:cs typeface="Setimo" panose="020B0603020204030204" pitchFamily="34" charset="0"/>
              </a:rPr>
              <a:t>Dwythellau'r Sberm</a:t>
            </a:r>
          </a:p>
        </p:txBody>
      </p:sp>
      <p:sp>
        <p:nvSpPr>
          <p:cNvPr id="23" name="TextBox 22">
            <a:extLst>
              <a:ext uri="{FF2B5EF4-FFF2-40B4-BE49-F238E27FC236}">
                <a16:creationId xmlns:a16="http://schemas.microsoft.com/office/drawing/2014/main" id="{7943875D-2328-4E0F-9599-3BF6EE811F9D}"/>
              </a:ext>
            </a:extLst>
          </p:cNvPr>
          <p:cNvSpPr txBox="1"/>
          <p:nvPr/>
        </p:nvSpPr>
        <p:spPr>
          <a:xfrm>
            <a:off x="590550" y="2940050"/>
            <a:ext cx="2363788" cy="523875"/>
          </a:xfrm>
          <a:prstGeom prst="rect">
            <a:avLst/>
          </a:prstGeom>
          <a:noFill/>
        </p:spPr>
        <p:txBody>
          <a:bodyPr>
            <a:spAutoFit/>
          </a:bodyPr>
          <a:lstStyle/>
          <a:p>
            <a:pPr algn="ctr">
              <a:defRPr/>
            </a:pPr>
            <a:r>
              <a:rPr lang="cy-GB" sz="2800" b="1">
                <a:solidFill>
                  <a:schemeClr val="bg1"/>
                </a:solidFill>
                <a:latin typeface="Setimo" panose="020B0603020204030204" pitchFamily="34" charset="0"/>
                <a:cs typeface="Setimo" panose="020B0603020204030204" pitchFamily="34" charset="0"/>
              </a:rPr>
              <a:t>Pidyn</a:t>
            </a:r>
          </a:p>
        </p:txBody>
      </p:sp>
      <p:sp>
        <p:nvSpPr>
          <p:cNvPr id="24" name="TextBox 23">
            <a:extLst>
              <a:ext uri="{FF2B5EF4-FFF2-40B4-BE49-F238E27FC236}">
                <a16:creationId xmlns:a16="http://schemas.microsoft.com/office/drawing/2014/main" id="{46372C17-502F-4916-89DE-3BD1AFFF4235}"/>
              </a:ext>
            </a:extLst>
          </p:cNvPr>
          <p:cNvSpPr txBox="1"/>
          <p:nvPr/>
        </p:nvSpPr>
        <p:spPr>
          <a:xfrm>
            <a:off x="773113" y="5635625"/>
            <a:ext cx="2365375" cy="523875"/>
          </a:xfrm>
          <a:prstGeom prst="rect">
            <a:avLst/>
          </a:prstGeom>
          <a:noFill/>
        </p:spPr>
        <p:txBody>
          <a:bodyPr>
            <a:spAutoFit/>
          </a:bodyPr>
          <a:lstStyle/>
          <a:p>
            <a:pPr algn="ctr">
              <a:defRPr/>
            </a:pPr>
            <a:r>
              <a:rPr lang="cy-GB" sz="2800" b="1">
                <a:solidFill>
                  <a:schemeClr val="bg1"/>
                </a:solidFill>
                <a:latin typeface="Setimo" panose="020B0603020204030204" pitchFamily="34" charset="0"/>
                <a:cs typeface="Setimo" panose="020B0603020204030204" pitchFamily="34" charset="0"/>
              </a:rPr>
              <a:t>Wrethra</a:t>
            </a:r>
          </a:p>
        </p:txBody>
      </p:sp>
      <p:sp>
        <p:nvSpPr>
          <p:cNvPr id="25" name="TextBox 24">
            <a:extLst>
              <a:ext uri="{FF2B5EF4-FFF2-40B4-BE49-F238E27FC236}">
                <a16:creationId xmlns:a16="http://schemas.microsoft.com/office/drawing/2014/main" id="{363274D4-40FC-46B2-8E17-651DAF08C47F}"/>
              </a:ext>
            </a:extLst>
          </p:cNvPr>
          <p:cNvSpPr txBox="1"/>
          <p:nvPr/>
        </p:nvSpPr>
        <p:spPr>
          <a:xfrm>
            <a:off x="3624263" y="5375275"/>
            <a:ext cx="2365375" cy="523875"/>
          </a:xfrm>
          <a:prstGeom prst="rect">
            <a:avLst/>
          </a:prstGeom>
          <a:noFill/>
        </p:spPr>
        <p:txBody>
          <a:bodyPr>
            <a:spAutoFit/>
          </a:bodyPr>
          <a:lstStyle/>
          <a:p>
            <a:pPr algn="ctr">
              <a:defRPr/>
            </a:pPr>
            <a:r>
              <a:rPr lang="cy-GB" sz="2800" b="1">
                <a:solidFill>
                  <a:schemeClr val="bg1"/>
                </a:solidFill>
                <a:latin typeface="Setimo" panose="020B0603020204030204" pitchFamily="34" charset="0"/>
                <a:cs typeface="Setimo" panose="020B0603020204030204" pitchFamily="34" charset="0"/>
              </a:rPr>
              <a:t>Ceilliau</a:t>
            </a:r>
          </a:p>
        </p:txBody>
      </p:sp>
      <p:sp>
        <p:nvSpPr>
          <p:cNvPr id="26" name="TextBox 25">
            <a:extLst>
              <a:ext uri="{FF2B5EF4-FFF2-40B4-BE49-F238E27FC236}">
                <a16:creationId xmlns:a16="http://schemas.microsoft.com/office/drawing/2014/main" id="{DA3121D6-D902-43F8-828D-B75DC675370F}"/>
              </a:ext>
            </a:extLst>
          </p:cNvPr>
          <p:cNvSpPr txBox="1"/>
          <p:nvPr/>
        </p:nvSpPr>
        <p:spPr>
          <a:xfrm>
            <a:off x="5354638" y="4591050"/>
            <a:ext cx="2365375" cy="523875"/>
          </a:xfrm>
          <a:prstGeom prst="rect">
            <a:avLst/>
          </a:prstGeom>
          <a:noFill/>
        </p:spPr>
        <p:txBody>
          <a:bodyPr>
            <a:spAutoFit/>
          </a:bodyPr>
          <a:lstStyle/>
          <a:p>
            <a:pPr algn="ctr">
              <a:defRPr/>
            </a:pPr>
            <a:r>
              <a:rPr lang="cy-GB" sz="2800" b="1">
                <a:solidFill>
                  <a:schemeClr val="bg1"/>
                </a:solidFill>
                <a:latin typeface="Setimo" panose="020B0603020204030204" pitchFamily="34" charset="0"/>
                <a:cs typeface="Setimo" panose="020B0603020204030204" pitchFamily="34" charset="0"/>
              </a:rPr>
              <a:t>Chwarennau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F55B5-A056-48BB-A7CC-DF37013EC56B}"/>
              </a:ext>
            </a:extLst>
          </p:cNvPr>
          <p:cNvSpPr>
            <a:spLocks noGrp="1"/>
          </p:cNvSpPr>
          <p:nvPr>
            <p:ph type="title"/>
          </p:nvPr>
        </p:nvSpPr>
        <p:spPr>
          <a:xfrm>
            <a:off x="468313" y="404813"/>
            <a:ext cx="7772400" cy="1143000"/>
          </a:xfrm>
        </p:spPr>
        <p:txBody>
          <a:bodyPr/>
          <a:lstStyle/>
          <a:p>
            <a:pPr algn="l">
              <a:defRPr/>
            </a:pPr>
            <a:r>
              <a:rPr lang="cy-GB" sz="7200" b="0">
                <a:solidFill>
                  <a:srgbClr val="FCE222"/>
                </a:solidFill>
                <a:latin typeface="Manus" pitchFamily="50" charset="0"/>
              </a:rPr>
              <a:t>Y glasoed</a:t>
            </a:r>
            <a:r>
              <a:rPr lang="cy-GB"/>
              <a:t> </a:t>
            </a:r>
          </a:p>
        </p:txBody>
      </p:sp>
      <p:sp>
        <p:nvSpPr>
          <p:cNvPr id="20482" name="Content Placeholder 2">
            <a:extLst>
              <a:ext uri="{FF2B5EF4-FFF2-40B4-BE49-F238E27FC236}">
                <a16:creationId xmlns:a16="http://schemas.microsoft.com/office/drawing/2014/main" id="{864C07C9-5887-4790-BB16-CC04FF787854}"/>
              </a:ext>
            </a:extLst>
          </p:cNvPr>
          <p:cNvSpPr>
            <a:spLocks noGrp="1" noChangeArrowheads="1"/>
          </p:cNvSpPr>
          <p:nvPr>
            <p:ph idx="1"/>
          </p:nvPr>
        </p:nvSpPr>
        <p:spPr>
          <a:xfrm>
            <a:off x="684213" y="1547813"/>
            <a:ext cx="5327650" cy="1944687"/>
          </a:xfrm>
        </p:spPr>
        <p:txBody>
          <a:bodyPr/>
          <a:lstStyle/>
          <a:p>
            <a:pPr marL="0" indent="0">
              <a:buFontTx/>
              <a:buNone/>
            </a:pPr>
            <a:r>
              <a:rPr lang="cy-GB">
                <a:latin typeface="Setimo" panose="020B0603020204030204" pitchFamily="34" charset="0"/>
                <a:cs typeface="Setimo" panose="020B0603020204030204" pitchFamily="34" charset="0"/>
              </a:rPr>
              <a:t>Y glasoed yw pan fydd pobl yn dechrau newid o fod yn blentyn i fod yn oedolyn ifanc.</a:t>
            </a:r>
          </a:p>
          <a:p>
            <a:pPr marL="0" indent="0">
              <a:buFontTx/>
              <a:buNone/>
            </a:pPr>
            <a:r>
              <a:rPr lang="cy-GB">
                <a:latin typeface="Setimo" panose="020B0603020204030204" pitchFamily="34" charset="0"/>
                <a:cs typeface="Setimo" panose="020B0603020204030204" pitchFamily="34" charset="0"/>
              </a:rPr>
              <a:t>Bydd pobl yn dechrau’r glasoed ar </a:t>
            </a:r>
            <a:r>
              <a:rPr lang="cy-GB" b="1">
                <a:latin typeface="Setimo" panose="020B0603020204030204" pitchFamily="34" charset="0"/>
                <a:cs typeface="Setimo" panose="020B0603020204030204" pitchFamily="34" charset="0"/>
              </a:rPr>
              <a:t>adeg ychydig yn wahanol</a:t>
            </a:r>
            <a:r>
              <a:rPr lang="cy-GB">
                <a:latin typeface="Setimo" panose="020B0603020204030204" pitchFamily="34" charset="0"/>
                <a:cs typeface="Setimo" panose="020B0603020204030204" pitchFamily="34" charset="0"/>
              </a:rPr>
              <a:t> ac yn datblygu’n wahanol – mae’n bwysig parchu ein bod ni i gyd yn </a:t>
            </a:r>
            <a:r>
              <a:rPr lang="cy-GB" b="1">
                <a:latin typeface="Setimo" panose="020B0603020204030204" pitchFamily="34" charset="0"/>
                <a:cs typeface="Setimo" panose="020B0603020204030204" pitchFamily="34" charset="0"/>
              </a:rPr>
              <a:t>wahanol.</a:t>
            </a:r>
          </a:p>
          <a:p>
            <a:pPr marL="0" indent="0">
              <a:buFontTx/>
              <a:buNone/>
            </a:pPr>
            <a:endParaRPr lang="en-GB" altLang="en-US" dirty="0">
              <a:latin typeface="Setimo" panose="020B0603020204030204" pitchFamily="34" charset="0"/>
              <a:cs typeface="Setimo" panose="020B0603020204030204" pitchFamily="34" charset="0"/>
            </a:endParaRPr>
          </a:p>
        </p:txBody>
      </p:sp>
      <p:pic>
        <p:nvPicPr>
          <p:cNvPr id="20483" name="Picture 2">
            <a:extLst>
              <a:ext uri="{FF2B5EF4-FFF2-40B4-BE49-F238E27FC236}">
                <a16:creationId xmlns:a16="http://schemas.microsoft.com/office/drawing/2014/main" id="{DA997376-3C82-4DB7-8558-267E275232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1341438"/>
            <a:ext cx="2970212"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0FF314171425468ACE2B9C2C4F65AD" ma:contentTypeVersion="14" ma:contentTypeDescription="Create a new document." ma:contentTypeScope="" ma:versionID="c2364119a0c0d442ab2c2f86234322fb">
  <xsd:schema xmlns:xsd="http://www.w3.org/2001/XMLSchema" xmlns:xs="http://www.w3.org/2001/XMLSchema" xmlns:p="http://schemas.microsoft.com/office/2006/metadata/properties" xmlns:ns2="7d66bd8a-2885-48d4-9eab-fb1100da1dd3" xmlns:ns3="3862ce5a-794c-4e49-8cb8-46cd7f931d40" targetNamespace="http://schemas.microsoft.com/office/2006/metadata/properties" ma:root="true" ma:fieldsID="6cb621c448e86dc1bcecdc6e5358298f" ns2:_="" ns3:_="">
    <xsd:import namespace="7d66bd8a-2885-48d4-9eab-fb1100da1dd3"/>
    <xsd:import namespace="3862ce5a-794c-4e49-8cb8-46cd7f931d40"/>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_Flow_SignoffStatu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6bd8a-2885-48d4-9eab-fb1100da1dd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862ce5a-794c-4e49-8cb8-46cd7f931d4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_Flow_SignoffStatus" ma:index="23" nillable="true" ma:displayName="Sign-off status" ma:internalName="Sign_x002d_off_x0020_status">
      <xsd:simpleType>
        <xsd:restriction base="dms:Text"/>
      </xsd:simpleType>
    </xsd:element>
    <xsd:element name="MediaLengthInSeconds" ma:index="2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t:contentTypeSchema xmlns:ct="http://schemas.microsoft.com/office/2006/metadata/contentType" xmlns:ma="http://schemas.microsoft.com/office/2006/metadata/properties/metaAttributes" ct:_="" ma:_="" ma:contentTypeName="phs Document" ma:contentTypeID="0x0101002B4BC3CEC829DA40883DEA5583906E1A0080118FD6C176064484E33873343C8E1B" ma:contentTypeVersion="17" ma:contentTypeDescription="PHS Custom content type for document centre" ma:contentTypeScope="" ma:versionID="ec5fd1c8c1299e298238c9eaa4518547">
  <xsd:schema xmlns:xsd="http://www.w3.org/2001/XMLSchema" xmlns:xs="http://www.w3.org/2001/XMLSchema" xmlns:p="http://schemas.microsoft.com/office/2006/metadata/properties" xmlns:ns2="f6d06237-5cea-4529-85c0-7b4b2c6b0f03" xmlns:ns3="85628cae-4cf9-4c5c-8eef-6a264f34532f" targetNamespace="http://schemas.microsoft.com/office/2006/metadata/properties" ma:root="true" ma:fieldsID="2495ff78849fc61cac7322155b2d6756" ns2:_="" ns3:_="">
    <xsd:import namespace="f6d06237-5cea-4529-85c0-7b4b2c6b0f03"/>
    <xsd:import namespace="85628cae-4cf9-4c5c-8eef-6a264f34532f"/>
    <xsd:element name="properties">
      <xsd:complexType>
        <xsd:sequence>
          <xsd:element name="documentManagement">
            <xsd:complexType>
              <xsd:all>
                <xsd:element ref="ns2:PHSDocumentOwner"/>
                <xsd:element ref="ns2:phsDocumentStatus"/>
                <xsd:element ref="ns2:PHSExpiryDate"/>
                <xsd:element ref="ns2:phsDocumentType_0" minOccurs="0"/>
                <xsd:element ref="ns2:TaxCatchAll"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2:SharedWithUsers" minOccurs="0"/>
                <xsd:element ref="ns2: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d06237-5cea-4529-85c0-7b4b2c6b0f03" elementFormDefault="qualified">
    <xsd:import namespace="http://schemas.microsoft.com/office/2006/documentManagement/types"/>
    <xsd:import namespace="http://schemas.microsoft.com/office/infopath/2007/PartnerControls"/>
    <xsd:element name="PHSDocumentOwner" ma:index="8" ma:displayName="Document Owner" ma:list="UserInfo" ma:SharePointGroup="0" ma:internalName="PHSDocumen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hsDocumentStatus" ma:index="9" ma:displayName="Document Status" ma:default="Live" ma:format="Dropdown" ma:internalName="phsDocumentStatus">
      <xsd:simpleType>
        <xsd:restriction base="dms:Choice">
          <xsd:enumeration value="Live"/>
          <xsd:enumeration value="Archive"/>
        </xsd:restriction>
      </xsd:simpleType>
    </xsd:element>
    <xsd:element name="PHSExpiryDate" ma:index="10" ma:displayName="Expiry Date" ma:format="DateOnly" ma:indexed="true" ma:internalName="PHSExpiryDate" ma:readOnly="false">
      <xsd:simpleType>
        <xsd:restriction base="dms:DateTime"/>
      </xsd:simpleType>
    </xsd:element>
    <xsd:element name="phsDocumentType_0" ma:index="12" ma:taxonomy="true" ma:internalName="phsDocumentType_0" ma:taxonomyFieldName="PHSDocumentType" ma:displayName="Document Type" ma:readOnly="false" ma:default="" ma:fieldId="{79ac8ecc-97de-4601-a74e-1ce851d23fd1}" ma:sspId="1673673d-5079-4911-b21f-640246875113" ma:termSetId="848760cc-2ddb-49ae-b186-330641c78000" ma:anchorId="00000000-0000-0000-0000-000000000000" ma:open="false" ma:isKeyword="false">
      <xsd:complexType>
        <xsd:sequence>
          <xsd:element ref="pc:Terms" minOccurs="0" maxOccurs="1"/>
        </xsd:sequence>
      </xsd:complexType>
    </xsd:element>
    <xsd:element name="TaxCatchAll" ma:index="13" nillable="true" ma:displayName="Taxonomy Catch All Column" ma:hidden="true" ma:list="{5d12f9a2-106c-424e-9285-e430fd3e02f4}" ma:internalName="TaxCatchAll" ma:showField="CatchAllData" ma:web="f6d06237-5cea-4529-85c0-7b4b2c6b0f0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628cae-4cf9-4c5c-8eef-6a264f34532f"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1673673d-5079-4911-b21f-640246875113"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f6d06237-5cea-4529-85c0-7b4b2c6b0f03">
      <Value>14</Value>
    </TaxCatchAll>
    <lcf76f155ced4ddcb4097134ff3c332f xmlns="85628cae-4cf9-4c5c-8eef-6a264f34532f">
      <Terms xmlns="http://schemas.microsoft.com/office/infopath/2007/PartnerControls"/>
    </lcf76f155ced4ddcb4097134ff3c332f>
    <PHSExpiryDate xmlns="f6d06237-5cea-4529-85c0-7b4b2c6b0f03">2099-04-11T23:00:00+00:00</PHSExpiryDate>
    <phsDocumentType_0 xmlns="f6d06237-5cea-4529-85c0-7b4b2c6b0f03">
      <Terms xmlns="http://schemas.microsoft.com/office/infopath/2007/PartnerControls">
        <TermInfo xmlns="http://schemas.microsoft.com/office/infopath/2007/PartnerControls">
          <TermName xmlns="http://schemas.microsoft.com/office/infopath/2007/PartnerControls">Document</TermName>
          <TermId xmlns="http://schemas.microsoft.com/office/infopath/2007/PartnerControls">268f0f15-c350-4fa0-80f1-596dddfd5fef</TermId>
        </TermInfo>
      </Terms>
    </phsDocumentType_0>
    <phsDocumentStatus xmlns="f6d06237-5cea-4529-85c0-7b4b2c6b0f03">Live</phsDocumentStatus>
    <PHSDocumentOwner xmlns="f6d06237-5cea-4529-85c0-7b4b2c6b0f03">
      <UserInfo>
        <DisplayName>Sam Jones</DisplayName>
        <AccountId>61</AccountId>
        <AccountType/>
      </UserInfo>
    </PHSDocumentOwner>
  </documentManagement>
</p:properties>
</file>

<file path=customXml/itemProps1.xml><?xml version="1.0" encoding="utf-8"?>
<ds:datastoreItem xmlns:ds="http://schemas.openxmlformats.org/officeDocument/2006/customXml" ds:itemID="{322287D4-0D05-40FE-8108-33E031AF9C7C}"/>
</file>

<file path=customXml/itemProps2.xml><?xml version="1.0" encoding="utf-8"?>
<ds:datastoreItem xmlns:ds="http://schemas.openxmlformats.org/officeDocument/2006/customXml" ds:itemID="{3F203B04-57EF-485A-A28C-272B9F552FA7}"/>
</file>

<file path=customXml/itemProps3.xml><?xml version="1.0" encoding="utf-8"?>
<ds:datastoreItem xmlns:ds="http://schemas.openxmlformats.org/officeDocument/2006/customXml" ds:itemID="{51A9280C-6C5A-46B6-B194-6024E7B32A7E}">
  <ds:schemaRefs>
    <ds:schemaRef ds:uri="http://schemas.microsoft.com/sharepoint/v3/contenttype/forms"/>
  </ds:schemaRefs>
</ds:datastoreItem>
</file>

<file path=customXml/itemProps4.xml><?xml version="1.0" encoding="utf-8"?>
<ds:datastoreItem xmlns:ds="http://schemas.openxmlformats.org/officeDocument/2006/customXml" ds:itemID="{150DAF02-1DBB-4749-8077-8175C055278A}"/>
</file>

<file path=docProps/app.xml><?xml version="1.0" encoding="utf-8"?>
<Properties xmlns="http://schemas.openxmlformats.org/officeDocument/2006/extended-properties" xmlns:vt="http://schemas.openxmlformats.org/officeDocument/2006/docPropsVTypes">
  <Template/>
  <TotalTime>3265</TotalTime>
  <Words>4763</Words>
  <Application>Microsoft Office PowerPoint</Application>
  <PresentationFormat>On-screen Show (4:3)</PresentationFormat>
  <Paragraphs>333</Paragraphs>
  <Slides>30</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MS PGothic</vt:lpstr>
      <vt:lpstr>MS PGothic</vt:lpstr>
      <vt:lpstr>Arial</vt:lpstr>
      <vt:lpstr>Calibri</vt:lpstr>
      <vt:lpstr>Century Gothic</vt:lpstr>
      <vt:lpstr>Manus</vt:lpstr>
      <vt:lpstr>Narkisim</vt:lpstr>
      <vt:lpstr>Setimo</vt:lpstr>
      <vt:lpstr>Times New Roman</vt:lpstr>
      <vt:lpstr>Blank Presentation</vt:lpstr>
      <vt:lpstr>PowerPoint Presentation</vt:lpstr>
      <vt:lpstr>Beth yw Brook? </vt:lpstr>
      <vt:lpstr>Gofod Diogel </vt:lpstr>
      <vt:lpstr>Deilliannau’r sesiwn</vt:lpstr>
      <vt:lpstr>PowerPoint Presentation</vt:lpstr>
      <vt:lpstr>Rhannau o'r Corff</vt:lpstr>
      <vt:lpstr>PowerPoint Presentation</vt:lpstr>
      <vt:lpstr>Organau atgenhedlu mewnol  </vt:lpstr>
      <vt:lpstr>Y glasoed </vt:lpstr>
      <vt:lpstr>Pa newidiadau allen ni eu gweld pan fyddwn yn mynd drwy’r glasoed?   </vt:lpstr>
      <vt:lpstr>Newidiadau y gallem eu profi</vt:lpstr>
      <vt:lpstr>I bawb </vt:lpstr>
      <vt:lpstr>Newidiadau os ydych chi’n ferch, os oes gennych chi fwlfa</vt:lpstr>
      <vt:lpstr>Newidiadau os ydych chi’n fachgen, os oes gennych chi bidyn</vt:lpstr>
      <vt:lpstr>Beth yw mislif?  </vt:lpstr>
      <vt:lpstr>Cylch Mislif </vt:lpstr>
      <vt:lpstr>Cwis y Glasoed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Crynodeb</vt:lpstr>
      <vt:lpstr>Ble i fynd i gael help neu os oes gennych gwestiynau </vt:lpstr>
      <vt:lpstr>PowerPoint Presentation</vt:lpstr>
    </vt:vector>
  </TitlesOfParts>
  <Company>Victoria 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did you get up to last night?</dc:title>
  <dc:creator>Victoria G</dc:creator>
  <cp:lastModifiedBy>Sam Hepworth</cp:lastModifiedBy>
  <cp:revision>293</cp:revision>
  <dcterms:created xsi:type="dcterms:W3CDTF">2008-09-26T13:38:15Z</dcterms:created>
  <dcterms:modified xsi:type="dcterms:W3CDTF">2022-02-08T23:58:23Z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0x0101002B4BC3CEC829DA40883DEA5583906E1A0080118FD6C176064484E33873343C8E1B</vt:lpwstr>
  </property>
  <property fmtid="{D5CDD505-2E9C-101B-9397-08002B2CF9AE}" pid="3" name="_dlc_DocIdItemGuid">
    <vt:lpwstr>2ac03ae9-9251-4242-b072-33637d923917</vt:lpwstr>
  </property>
  <property fmtid="{D5CDD505-2E9C-101B-9397-08002B2CF9AE}" pid="4" name="MediaServiceImageTags">
    <vt:lpwstr/>
  </property>
  <property fmtid="{D5CDD505-2E9C-101B-9397-08002B2CF9AE}" pid="5" name="PHSDocumentType">
    <vt:lpwstr>14;#Document|268f0f15-c350-4fa0-80f1-596dddfd5fef</vt:lpwstr>
  </property>
</Properties>
</file>