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5"/>
  </p:sldMasterIdLst>
  <p:notesMasterIdLst>
    <p:notesMasterId r:id="rId21"/>
  </p:notesMasterIdLst>
  <p:handoutMasterIdLst>
    <p:handoutMasterId r:id="rId22"/>
  </p:handoutMasterIdLst>
  <p:sldIdLst>
    <p:sldId id="266" r:id="rId6"/>
    <p:sldId id="435" r:id="rId7"/>
    <p:sldId id="436" r:id="rId8"/>
    <p:sldId id="379" r:id="rId9"/>
    <p:sldId id="442" r:id="rId10"/>
    <p:sldId id="402" r:id="rId11"/>
    <p:sldId id="407" r:id="rId12"/>
    <p:sldId id="403" r:id="rId13"/>
    <p:sldId id="443" r:id="rId14"/>
    <p:sldId id="263" r:id="rId15"/>
    <p:sldId id="264" r:id="rId16"/>
    <p:sldId id="265" r:id="rId17"/>
    <p:sldId id="441" r:id="rId18"/>
    <p:sldId id="410" r:id="rId19"/>
    <p:sldId id="363" r:id="rId2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y Anson" initials="LA" lastIdx="4" clrIdx="0">
    <p:extLst>
      <p:ext uri="{19B8F6BF-5375-455C-9EA6-DF929625EA0E}">
        <p15:presenceInfo xmlns:p15="http://schemas.microsoft.com/office/powerpoint/2012/main" userId="S::LAnson@Premierfoods.com::84c10632-736c-4aed-8484-54e572729c54" providerId="AD"/>
      </p:ext>
    </p:extLst>
  </p:cmAuthor>
  <p:cmAuthor id="2" name="Sam Hepworth" initials="SH" lastIdx="4" clrIdx="1">
    <p:extLst>
      <p:ext uri="{19B8F6BF-5375-455C-9EA6-DF929625EA0E}">
        <p15:presenceInfo xmlns:p15="http://schemas.microsoft.com/office/powerpoint/2012/main" userId="S::sam.hepworth@brook.org.uk::50cf503a-ea25-4e0d-b111-d87aaf801f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9D3"/>
    <a:srgbClr val="663291"/>
    <a:srgbClr val="0093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87F324-730F-4AF6-B1A0-9DD8E22C7011}" v="4" dt="2021-06-23T08:44:27.790"/>
    <p1510:client id="{C23669D7-E564-5173-45C4-A6B520B3A887}" v="18" dt="2021-06-23T13:45:01.1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33" autoAdjust="0"/>
    <p:restoredTop sz="93792" autoAdjust="0"/>
  </p:normalViewPr>
  <p:slideViewPr>
    <p:cSldViewPr>
      <p:cViewPr varScale="1">
        <p:scale>
          <a:sx n="64" d="100"/>
          <a:sy n="64" d="100"/>
        </p:scale>
        <p:origin x="512"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27" Type="http://schemas.openxmlformats.org/officeDocument/2006/relationships/tableStyles" Target="tableStyles.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Hepworth" userId="S::sam.hepworth@brook.org.uk::50cf503a-ea25-4e0d-b111-d87aaf801f6c" providerId="AD" clId="Web-{C23669D7-E564-5173-45C4-A6B520B3A887}"/>
    <pc:docChg chg="modSld">
      <pc:chgData name="Sam Hepworth" userId="S::sam.hepworth@brook.org.uk::50cf503a-ea25-4e0d-b111-d87aaf801f6c" providerId="AD" clId="Web-{C23669D7-E564-5173-45C4-A6B520B3A887}" dt="2021-06-23T13:45:01.173" v="12" actId="1076"/>
      <pc:docMkLst>
        <pc:docMk/>
      </pc:docMkLst>
      <pc:sldChg chg="modSp addCm">
        <pc:chgData name="Sam Hepworth" userId="S::sam.hepworth@brook.org.uk::50cf503a-ea25-4e0d-b111-d87aaf801f6c" providerId="AD" clId="Web-{C23669D7-E564-5173-45C4-A6B520B3A887}" dt="2021-06-23T13:45:01.173" v="12" actId="1076"/>
        <pc:sldMkLst>
          <pc:docMk/>
          <pc:sldMk cId="0" sldId="263"/>
        </pc:sldMkLst>
        <pc:spChg chg="mod">
          <ac:chgData name="Sam Hepworth" userId="S::sam.hepworth@brook.org.uk::50cf503a-ea25-4e0d-b111-d87aaf801f6c" providerId="AD" clId="Web-{C23669D7-E564-5173-45C4-A6B520B3A887}" dt="2021-06-23T13:27:06.121" v="10" actId="1076"/>
          <ac:spMkLst>
            <pc:docMk/>
            <pc:sldMk cId="0" sldId="263"/>
            <ac:spMk id="14" creationId="{750DCCF7-E72A-934F-860B-8BEDA77671AB}"/>
          </ac:spMkLst>
        </pc:spChg>
        <pc:spChg chg="mod">
          <ac:chgData name="Sam Hepworth" userId="S::sam.hepworth@brook.org.uk::50cf503a-ea25-4e0d-b111-d87aaf801f6c" providerId="AD" clId="Web-{C23669D7-E564-5173-45C4-A6B520B3A887}" dt="2021-06-23T13:45:01.173" v="12" actId="1076"/>
          <ac:spMkLst>
            <pc:docMk/>
            <pc:sldMk cId="0" sldId="263"/>
            <ac:spMk id="5122" creationId="{00000000-0000-0000-0000-000000000000}"/>
          </ac:spMkLst>
        </pc:spChg>
      </pc:sldChg>
      <pc:sldChg chg="modSp addCm">
        <pc:chgData name="Sam Hepworth" userId="S::sam.hepworth@brook.org.uk::50cf503a-ea25-4e0d-b111-d87aaf801f6c" providerId="AD" clId="Web-{C23669D7-E564-5173-45C4-A6B520B3A887}" dt="2021-06-23T13:27:01.355" v="9" actId="20577"/>
        <pc:sldMkLst>
          <pc:docMk/>
          <pc:sldMk cId="0" sldId="436"/>
        </pc:sldMkLst>
        <pc:spChg chg="mod">
          <ac:chgData name="Sam Hepworth" userId="S::sam.hepworth@brook.org.uk::50cf503a-ea25-4e0d-b111-d87aaf801f6c" providerId="AD" clId="Web-{C23669D7-E564-5173-45C4-A6B520B3A887}" dt="2021-06-23T13:27:01.355" v="9" actId="20577"/>
          <ac:spMkLst>
            <pc:docMk/>
            <pc:sldMk cId="0" sldId="436"/>
            <ac:spMk id="8195" creationId="{142B928E-257E-7D45-942C-C3946D285F00}"/>
          </ac:spMkLst>
        </pc:spChg>
      </pc:sldChg>
    </pc:docChg>
  </pc:docChgLst>
  <pc:docChgLst>
    <pc:chgData name="Lucy Anson" userId="84c10632-736c-4aed-8484-54e572729c54" providerId="ADAL" clId="{3B87F324-730F-4AF6-B1A0-9DD8E22C7011}"/>
    <pc:docChg chg="custSel modSld">
      <pc:chgData name="Lucy Anson" userId="84c10632-736c-4aed-8484-54e572729c54" providerId="ADAL" clId="{3B87F324-730F-4AF6-B1A0-9DD8E22C7011}" dt="2021-06-23T08:44:27.790" v="7"/>
      <pc:docMkLst>
        <pc:docMk/>
      </pc:docMkLst>
      <pc:sldChg chg="addCm modCm">
        <pc:chgData name="Lucy Anson" userId="84c10632-736c-4aed-8484-54e572729c54" providerId="ADAL" clId="{3B87F324-730F-4AF6-B1A0-9DD8E22C7011}" dt="2021-06-23T08:44:27.790" v="7"/>
        <pc:sldMkLst>
          <pc:docMk/>
          <pc:sldMk cId="0" sldId="263"/>
        </pc:sldMkLst>
      </pc:sldChg>
      <pc:sldChg chg="addCm modCm">
        <pc:chgData name="Lucy Anson" userId="84c10632-736c-4aed-8484-54e572729c54" providerId="ADAL" clId="{3B87F324-730F-4AF6-B1A0-9DD8E22C7011}" dt="2021-06-23T08:43:22.909" v="5"/>
        <pc:sldMkLst>
          <pc:docMk/>
          <pc:sldMk cId="0" sldId="43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defRPr>
            </a:lvl1pPr>
          </a:lstStyle>
          <a:p>
            <a:pPr>
              <a:defRPr/>
            </a:pPr>
            <a:endParaRPr lang="en-US" altLang="en-US"/>
          </a:p>
        </p:txBody>
      </p:sp>
      <p:sp>
        <p:nvSpPr>
          <p:cNvPr id="7171"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defRPr>
            </a:lvl1pPr>
          </a:lstStyle>
          <a:p>
            <a:pPr>
              <a:defRPr/>
            </a:pPr>
            <a:endParaRPr lang="en-US" altLang="en-US"/>
          </a:p>
        </p:txBody>
      </p:sp>
      <p:sp>
        <p:nvSpPr>
          <p:cNvPr id="7172"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defRPr>
            </a:lvl1pPr>
          </a:lstStyle>
          <a:p>
            <a:pPr>
              <a:defRPr/>
            </a:pPr>
            <a:endParaRPr lang="en-US" altLang="en-US"/>
          </a:p>
        </p:txBody>
      </p:sp>
      <p:sp>
        <p:nvSpPr>
          <p:cNvPr id="7173"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29B84F03-2061-4FF7-87D2-472CFD19B1FD}" type="slidenum">
              <a:rPr lang="en-US" altLang="en-US"/>
              <a:pPr>
                <a:defRPr/>
              </a:pPr>
              <a:t>‹#›</a:t>
            </a:fld>
            <a:endParaRPr lang="en-US" altLang="en-US"/>
          </a:p>
        </p:txBody>
      </p:sp>
    </p:spTree>
    <p:extLst>
      <p:ext uri="{BB962C8B-B14F-4D97-AF65-F5344CB8AC3E}">
        <p14:creationId xmlns:p14="http://schemas.microsoft.com/office/powerpoint/2010/main" val="3845129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defRPr>
            </a:lvl1pPr>
          </a:lstStyle>
          <a:p>
            <a:pPr>
              <a:defRPr/>
            </a:pPr>
            <a:endParaRPr lang="en-US" altLang="en-US"/>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defRPr>
            </a:lvl1pPr>
          </a:lstStyle>
          <a:p>
            <a:pPr>
              <a:defRPr/>
            </a:pPr>
            <a:endParaRPr lang="en-US" alt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defRPr>
            </a:lvl1pPr>
          </a:lstStyle>
          <a:p>
            <a:pPr>
              <a:defRPr/>
            </a:pPr>
            <a:endParaRPr lang="en-US" alt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393512CB-30ED-499C-8FDE-1C79CB19CE00}" type="slidenum">
              <a:rPr lang="en-US" altLang="en-US"/>
              <a:pPr>
                <a:defRPr/>
              </a:pPr>
              <a:t>‹#›</a:t>
            </a:fld>
            <a:endParaRPr lang="en-US" altLang="en-US"/>
          </a:p>
        </p:txBody>
      </p:sp>
    </p:spTree>
    <p:extLst>
      <p:ext uri="{BB962C8B-B14F-4D97-AF65-F5344CB8AC3E}">
        <p14:creationId xmlns:p14="http://schemas.microsoft.com/office/powerpoint/2010/main" val="756959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kids.britannica.com/kids/article/cell/352933"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kids.britannica.com/kids/article/cell/352933"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93512CB-30ED-499C-8FDE-1C79CB19CE00}" type="slidenum">
              <a:rPr lang="en-US" altLang="en-US" smtClean="0"/>
              <a:pPr>
                <a:defRPr/>
              </a:pPr>
              <a:t>1</a:t>
            </a:fld>
            <a:endParaRPr lang="en-US" altLang="en-US"/>
          </a:p>
        </p:txBody>
      </p:sp>
    </p:spTree>
    <p:extLst>
      <p:ext uri="{BB962C8B-B14F-4D97-AF65-F5344CB8AC3E}">
        <p14:creationId xmlns:p14="http://schemas.microsoft.com/office/powerpoint/2010/main" val="3908000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b="1"/>
              <a:t>Dull</a:t>
            </a:r>
          </a:p>
          <a:p>
            <a:pPr marL="171450" indent="-171450">
              <a:buFont typeface="Arial" panose="020B0604020202020204" pitchFamily="34" charset="0"/>
              <a:buChar char="•"/>
            </a:pPr>
            <a:r>
              <a:rPr lang="cy-GB"/>
              <a:t>Gofynnwch i’r grŵp a ydyn nhw wedi clywed am deimladau ac emosiynau pobl yn newid pan fyddan nhw’n cyrraedd eu harddegau</a:t>
            </a:r>
          </a:p>
          <a:p>
            <a:pPr marL="171450" indent="-171450">
              <a:buFont typeface="Arial" panose="020B0604020202020204" pitchFamily="34" charset="0"/>
              <a:buChar char="•"/>
            </a:pPr>
            <a:r>
              <a:rPr lang="cy-GB"/>
              <a:t>Gofynnwch pa eiriau y gallen nhw fod wedi’u clywed (oriog, dig, trist, cyffrous) – ysgrifennwch y rhain ar y bwrdd, rhannwch y geiriau yn deimladau cadarnhaol (da) a negyddol (drwg)</a:t>
            </a:r>
          </a:p>
          <a:p>
            <a:pPr marL="171450" indent="-171450">
              <a:buFont typeface="Arial" panose="020B0604020202020204" pitchFamily="34" charset="0"/>
              <a:buChar char="•"/>
            </a:pPr>
            <a:r>
              <a:rPr lang="cy-GB"/>
              <a:t>Datgelu syniadau ar y sleidiau; coch i gynrychioli teimladau negyddol yn fras a theimladau hapusach yn wyrdd</a:t>
            </a:r>
          </a:p>
          <a:p>
            <a:pPr marL="171450" indent="-171450">
              <a:buFont typeface="Arial" panose="020B0604020202020204" pitchFamily="34" charset="0"/>
              <a:buChar char="•"/>
            </a:pPr>
            <a:endParaRPr lang="en-US" b="1" dirty="0"/>
          </a:p>
          <a:p>
            <a:pPr marL="0" indent="0">
              <a:buFont typeface="Arial" panose="020B0604020202020204" pitchFamily="34" charset="0"/>
              <a:buNone/>
            </a:pPr>
            <a:r>
              <a:rPr lang="cy-GB" b="1"/>
              <a:t>Cwestiynau Allweddol</a:t>
            </a:r>
          </a:p>
          <a:p>
            <a:pPr marL="171450" indent="-171450">
              <a:buFont typeface="Arial" panose="020B0604020202020204" pitchFamily="34" charset="0"/>
              <a:buChar char="•"/>
            </a:pPr>
            <a:r>
              <a:rPr lang="cy-GB" b="0"/>
              <a:t>A all ein teimladau fynd i fyny ac i lawr?</a:t>
            </a:r>
          </a:p>
          <a:p>
            <a:pPr marL="171450" indent="-171450">
              <a:buFont typeface="Arial" panose="020B0604020202020204" pitchFamily="34" charset="0"/>
              <a:buChar char="•"/>
            </a:pPr>
            <a:r>
              <a:rPr lang="cy-GB" b="0"/>
              <a:t>Pa fath o deimladau allwn ni eu cael?</a:t>
            </a:r>
          </a:p>
          <a:p>
            <a:pPr marL="171450" indent="-171450">
              <a:buFont typeface="Arial" panose="020B0604020202020204" pitchFamily="34" charset="0"/>
              <a:buChar char="•"/>
            </a:pPr>
            <a:r>
              <a:rPr lang="cy-GB" b="0"/>
              <a:t>A allwn ni wneud ein teimladau’n rhai cadarnhaol (gwell neu dda)?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cy-GB" b="1"/>
              <a:t>Negeseuon Allweddol</a:t>
            </a:r>
          </a:p>
          <a:p>
            <a:pPr marL="171450" lvl="0" indent="-171450">
              <a:buFont typeface="Arial" panose="020B0604020202020204" pitchFamily="34" charset="0"/>
              <a:buChar char="•"/>
            </a:pPr>
            <a:r>
              <a:rPr lang="cy-GB" sz="1200">
                <a:solidFill>
                  <a:schemeClr val="tx1"/>
                </a:solidFill>
                <a:latin typeface="Arial" charset="0"/>
                <a:ea typeface="ＭＳ Ｐゴシック" charset="-128"/>
                <a:cs typeface="+mn-cs"/>
              </a:rPr>
              <a:t>Mae’n arferol cael llawer o wahanol deimladau, rhai yn fwy negyddol a rhai yn fwy cadarnhaol, yn enwedig wrth i ni ddechrau mynd yn hŷn. Weithiau gall fod yn anodd rheoli ein teimladau – a gall hyn ddibynnu ar y sefyllfa yr ydym ynddi.</a:t>
            </a:r>
          </a:p>
          <a:p>
            <a:pPr marL="171450" lvl="0" indent="-171450">
              <a:buFont typeface="Arial" panose="020B0604020202020204" pitchFamily="34" charset="0"/>
              <a:buChar char="•"/>
            </a:pPr>
            <a:r>
              <a:rPr lang="cy-GB" sz="1200">
                <a:solidFill>
                  <a:schemeClr val="tx1"/>
                </a:solidFill>
                <a:latin typeface="Arial" charset="0"/>
                <a:ea typeface="ＭＳ Ｐゴシック" charset="-128"/>
                <a:cs typeface="+mn-cs"/>
              </a:rPr>
              <a:t>Mae’n bwysig ein bod yn siarad am ein teimladau, yn enwedig y teimladau hynny sy’n rhai cryf iawn neu sy’n mynd ymlaen am amser hir. Gall hyn ein helpu i deimlo’n fwy cadarnhaol ac atal y rhai negyddol rhag cronni. </a:t>
            </a:r>
          </a:p>
          <a:p>
            <a:pPr marL="171450" lvl="0" indent="-171450">
              <a:buFont typeface="Arial" panose="020B0604020202020204" pitchFamily="34" charset="0"/>
              <a:buChar char="•"/>
            </a:pPr>
            <a:r>
              <a:rPr lang="cy-GB" sz="1200">
                <a:solidFill>
                  <a:schemeClr val="tx1"/>
                </a:solidFill>
                <a:latin typeface="Arial" charset="0"/>
                <a:ea typeface="ＭＳ Ｐゴシック" charset="-128"/>
                <a:cs typeface="+mn-cs"/>
              </a:rPr>
              <a:t>Mae’n bwysig iawn ein bod yn cael help gan oedolyn yr ydym yn ymddiried ynddo gyda theimladau ac emosiynau, yn enwedig pan fyddwn yn teimlo’n isel, yn ddig, yn ofnus neu’n unig. </a:t>
            </a:r>
          </a:p>
        </p:txBody>
      </p:sp>
      <p:sp>
        <p:nvSpPr>
          <p:cNvPr id="4" name="Slide Number Placeholder 3"/>
          <p:cNvSpPr>
            <a:spLocks noGrp="1"/>
          </p:cNvSpPr>
          <p:nvPr>
            <p:ph type="sldNum" sz="quarter" idx="5"/>
          </p:nvPr>
        </p:nvSpPr>
        <p:spPr/>
        <p:txBody>
          <a:bodyPr/>
          <a:lstStyle/>
          <a:p>
            <a:pPr>
              <a:defRPr/>
            </a:pPr>
            <a:fld id="{393512CB-30ED-499C-8FDE-1C79CB19CE00}" type="slidenum">
              <a:rPr lang="en-US" altLang="en-US" smtClean="0"/>
              <a:pPr>
                <a:defRPr/>
              </a:pPr>
              <a:t>10</a:t>
            </a:fld>
            <a:endParaRPr lang="en-US" altLang="en-US"/>
          </a:p>
        </p:txBody>
      </p:sp>
    </p:spTree>
    <p:extLst>
      <p:ext uri="{BB962C8B-B14F-4D97-AF65-F5344CB8AC3E}">
        <p14:creationId xmlns:p14="http://schemas.microsoft.com/office/powerpoint/2010/main" val="1189439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b="1"/>
              <a:t>Dull</a:t>
            </a:r>
          </a:p>
          <a:p>
            <a:pPr marL="171450" indent="-171450">
              <a:buFont typeface="Arial" panose="020B0604020202020204" pitchFamily="34" charset="0"/>
              <a:buChar char="•"/>
            </a:pPr>
            <a:r>
              <a:rPr lang="cy-GB"/>
              <a:t>Mae’r plant yn gweithio mewn parau i gynnig cyngor i gymeriadau ynghylch pryd maen nhw’n cael teimladau negyddol (drwg) am Dino, Hŵt a Bot. </a:t>
            </a:r>
          </a:p>
          <a:p>
            <a:pPr marL="171450" indent="-171450">
              <a:buFont typeface="Arial" panose="020B0604020202020204" pitchFamily="34" charset="0"/>
              <a:buChar char="•"/>
            </a:pPr>
            <a:r>
              <a:rPr lang="cy-GB"/>
              <a:t>Rhowch un cymeriad i bob grŵp a rhai pinnau ysgrifennu er mwyn ysgrifennu ar y daflen</a:t>
            </a:r>
          </a:p>
          <a:p>
            <a:pPr marL="171450" indent="-171450">
              <a:buFont typeface="Arial" panose="020B0604020202020204" pitchFamily="34" charset="0"/>
              <a:buChar char="•"/>
            </a:pPr>
            <a:r>
              <a:rPr lang="cy-GB"/>
              <a:t>Gofynnwch i’r grwpiau rannu eu syniadau ynghylch cynnig cyngor i’w ffrindiau</a:t>
            </a:r>
          </a:p>
          <a:p>
            <a:pPr marL="0" indent="0">
              <a:buFont typeface="Arial" panose="020B0604020202020204" pitchFamily="34" charset="0"/>
              <a:buNone/>
            </a:pPr>
            <a:endParaRPr lang="en-US" dirty="0"/>
          </a:p>
          <a:p>
            <a:pPr marL="0" indent="0">
              <a:buFont typeface="Arial" panose="020B0604020202020204" pitchFamily="34" charset="0"/>
              <a:buNone/>
            </a:pPr>
            <a:r>
              <a:rPr lang="cy-GB" b="1"/>
              <a:t>Cwestiynau Allweddol</a:t>
            </a:r>
          </a:p>
          <a:p>
            <a:pPr marL="171450" indent="-171450">
              <a:buFont typeface="Arial" panose="020B0604020202020204" pitchFamily="34" charset="0"/>
              <a:buChar char="•"/>
            </a:pPr>
            <a:r>
              <a:rPr lang="cy-GB" b="0"/>
              <a:t>Pa fath o deimladau allwn ni eu cael?</a:t>
            </a:r>
          </a:p>
          <a:p>
            <a:pPr marL="171450" indent="-171450">
              <a:buFont typeface="Arial" panose="020B0604020202020204" pitchFamily="34" charset="0"/>
              <a:buChar char="•"/>
            </a:pPr>
            <a:r>
              <a:rPr lang="cy-GB" b="0"/>
              <a:t>Sut allwn ni wneud i ni ein hunain deimlo’n well?</a:t>
            </a:r>
          </a:p>
          <a:p>
            <a:pPr marL="171450" indent="-171450">
              <a:buFont typeface="Arial" panose="020B0604020202020204" pitchFamily="34" charset="0"/>
              <a:buChar char="•"/>
            </a:pPr>
            <a:r>
              <a:rPr lang="cy-GB" b="0"/>
              <a:t>Sut allwn ni wneud i’n ffrindiau deimlo’n well?</a:t>
            </a:r>
          </a:p>
          <a:p>
            <a:pPr marL="171450" indent="-171450">
              <a:buFont typeface="Arial" panose="020B0604020202020204" pitchFamily="34" charset="0"/>
              <a:buChar char="•"/>
            </a:pPr>
            <a:r>
              <a:rPr lang="cy-GB" b="0"/>
              <a:t>Gyda phwy arall allwn ni siarad os ydyn ni’n teimlo’n drist, yn ddig neu’n isel?</a:t>
            </a:r>
          </a:p>
          <a:p>
            <a:pPr marL="171450" indent="-171450">
              <a:buFont typeface="Arial" panose="020B0604020202020204" pitchFamily="34" charset="0"/>
              <a:buChar char="•"/>
            </a:pPr>
            <a:r>
              <a:rPr lang="cy-GB" b="0"/>
              <a:t>Ydy hi’n dda siarad am dyfu a newid?</a:t>
            </a:r>
          </a:p>
          <a:p>
            <a:pPr marL="171450" indent="-171450">
              <a:buFont typeface="Arial" panose="020B0604020202020204" pitchFamily="34" charset="0"/>
              <a:buChar char="•"/>
            </a:pPr>
            <a:r>
              <a:rPr lang="cy-GB" b="0"/>
              <a:t>Sut all hynny helpu?</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cy-GB" b="1"/>
              <a:t>Negeseuon Allweddol</a:t>
            </a:r>
          </a:p>
          <a:p>
            <a:pPr marL="171450" indent="-171450">
              <a:buFont typeface="Arial" panose="020B0604020202020204" pitchFamily="34" charset="0"/>
              <a:buChar char="•"/>
            </a:pPr>
            <a:r>
              <a:rPr lang="cy-GB" b="0"/>
              <a:t>Efallai y bydd y ffordd rydyn ni’n teimlo ac yn ymddwyn yn dechrau newid wrth i ni ddechrau’r glasoed</a:t>
            </a:r>
          </a:p>
          <a:p>
            <a:pPr marL="171450" indent="-171450">
              <a:buFont typeface="Arial" panose="020B0604020202020204" pitchFamily="34" charset="0"/>
              <a:buChar char="•"/>
            </a:pPr>
            <a:r>
              <a:rPr lang="cy-GB" b="0"/>
              <a:t>Gallai hyd yn oed effeithio ar ein perthnasoedd/cyfeillgarwch </a:t>
            </a:r>
          </a:p>
          <a:p>
            <a:pPr marL="171450" indent="-171450">
              <a:buFont typeface="Arial" panose="020B0604020202020204" pitchFamily="34" charset="0"/>
              <a:buChar char="•"/>
            </a:pPr>
            <a:r>
              <a:rPr lang="cy-GB" b="0"/>
              <a:t>Mae’n bwysig ein bod yn deall sut rydyn ni’n teimlo a siarad â rhywun am y teimladau hyn </a:t>
            </a:r>
          </a:p>
          <a:p>
            <a:pPr marL="171450" indent="-171450">
              <a:buFont typeface="Arial" panose="020B0604020202020204" pitchFamily="34" charset="0"/>
              <a:buChar char="•"/>
            </a:pPr>
            <a:r>
              <a:rPr lang="cy-GB" b="0"/>
              <a:t>Mae’n iawn teimlo i fyny ac i lawr, mae hynny’n normal</a:t>
            </a:r>
          </a:p>
          <a:p>
            <a:pPr marL="171450" indent="-171450">
              <a:buFont typeface="Arial" panose="020B0604020202020204" pitchFamily="34" charset="0"/>
              <a:buChar char="•"/>
            </a:pPr>
            <a:r>
              <a:rPr lang="cy-GB" b="0"/>
              <a:t>Ond mae ffyrdd o’n helpu i deimlo’n well a rheoli rhai o’n teimladau negyddol (drwg) </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cy-GB" b="1"/>
              <a:t>Syniadau ysgogi i’r athro</a:t>
            </a:r>
          </a:p>
          <a:p>
            <a:pPr marL="0" indent="0">
              <a:buFont typeface="Arial" panose="020B0604020202020204" pitchFamily="34" charset="0"/>
              <a:buNone/>
            </a:pPr>
            <a:r>
              <a:rPr lang="cy-GB" b="0"/>
              <a:t>Dino: mae pobl yn mynd drwy newidiadau i’r corff (y glasoed) ar wahanol adegau, mae rhai’n tyfu’n gyflymach nag eraill, mae hyn yn normal. Ni ddylech deimlo eich bod yn cael eich cau allan, ac ni fyddai’r dinos eraill eisiau i chi deimlo felly. Mae’n iawn siarad â’ch ffrindiau a’ch rhiant/gofalwr am sut rydych chi’n teimlo. </a:t>
            </a:r>
          </a:p>
          <a:p>
            <a:pPr marL="0" indent="0">
              <a:buFont typeface="Arial" panose="020B0604020202020204" pitchFamily="34" charset="0"/>
              <a:buNone/>
            </a:pPr>
            <a:endParaRPr lang="en-US" b="0" dirty="0"/>
          </a:p>
          <a:p>
            <a:pPr marL="0" indent="0">
              <a:buFont typeface="Arial" panose="020B0604020202020204" pitchFamily="34" charset="0"/>
              <a:buNone/>
            </a:pPr>
            <a:r>
              <a:rPr lang="cy-GB" b="0"/>
              <a:t>Hŵt: wrth i ni ddechrau tyfu ychydig yn hŷn, rydyn ni’n chwysu mwy, a phan fyddwn ni’n gwneud pethau fel ymarfer corff neu chwaraeon, byddwn yn chwysu mwy fyth. Mae hyn yn hollol normal, ond mae’n dda iawn ein bod yn cofio ymolchi ar ôl chwaraeon, a phob dydd. Gall hyn ein cadw rhag drewi. Gallwn ddod â dillad sbâr i newid iddyn nhw ar ôl chwaraeon hefyd. Gallwn bob amser siarad â’n rhiant/gofalwr am ymolchi a chadw’n lân os nad ydym yn siŵr sut i wneud hynny. </a:t>
            </a:r>
          </a:p>
          <a:p>
            <a:pPr marL="0" indent="0">
              <a:buFont typeface="Arial" panose="020B0604020202020204" pitchFamily="34" charset="0"/>
              <a:buNone/>
            </a:pPr>
            <a:endParaRPr lang="en-US" b="0" dirty="0"/>
          </a:p>
          <a:p>
            <a:pPr marL="0" indent="0">
              <a:buFont typeface="Arial" panose="020B0604020202020204" pitchFamily="34" charset="0"/>
              <a:buNone/>
            </a:pPr>
            <a:r>
              <a:rPr lang="cy-GB" b="0"/>
              <a:t>Bot: Gallai ein teimladau ddechrau newid wrth i ni brofi’r glasoed. Efallai y byddwn yn teimlo’n drist neu’n ddig am ddim rheswm ac ni allwn feddwl pam. Mae’n arferol i’n hwyliau newid, ond mae’n dda siarad â’n rhiant/gofalwr am sut rydyn ni’n teimlo, a meddwl am ffyrdd o godi ein hwyliau os ydyn ni’n teimlo ychydig yn flin neu wedi diflasu. Os byddwn ni’n rhuthro i ffwrdd neu’n cau’r drws yn glep; mae hefyd yn beth da ymddiheuro ac esbonio ein teimladau.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393512CB-30ED-499C-8FDE-1C79CB19CE00}" type="slidenum">
              <a:rPr lang="en-US" altLang="en-US" smtClean="0"/>
              <a:pPr>
                <a:defRPr/>
              </a:pPr>
              <a:t>11</a:t>
            </a:fld>
            <a:endParaRPr lang="en-US" altLang="en-US"/>
          </a:p>
        </p:txBody>
      </p:sp>
    </p:spTree>
    <p:extLst>
      <p:ext uri="{BB962C8B-B14F-4D97-AF65-F5344CB8AC3E}">
        <p14:creationId xmlns:p14="http://schemas.microsoft.com/office/powerpoint/2010/main" val="3603122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b="1" dirty="0"/>
              <a:t>Dull</a:t>
            </a:r>
          </a:p>
          <a:p>
            <a:pPr marL="171450" indent="-171450">
              <a:buFont typeface="Arial" panose="020B0604020202020204" pitchFamily="34" charset="0"/>
              <a:buChar char="•"/>
            </a:pPr>
            <a:r>
              <a:rPr lang="cy-GB" dirty="0"/>
              <a:t>Gofynnwch i’r grŵp feddwl am ffyrdd y gallwn ni helpu ein hunain a’n gilydd pan fyddwn ni’n profi emosiynau mwy negyddol </a:t>
            </a:r>
          </a:p>
          <a:p>
            <a:pPr marL="171450" indent="-171450">
              <a:buFont typeface="Arial" panose="020B0604020202020204" pitchFamily="34" charset="0"/>
              <a:buChar char="•"/>
            </a:pPr>
            <a:r>
              <a:rPr lang="cy-GB" dirty="0"/>
              <a:t>Ysgrifennwch eu syniadau hwy cyn datgelu’r awgrymiadau ar y sleid</a:t>
            </a:r>
          </a:p>
          <a:p>
            <a:pPr marL="0" indent="0">
              <a:buFont typeface="Arial" panose="020B0604020202020204" pitchFamily="34" charset="0"/>
              <a:buNone/>
            </a:pPr>
            <a:endParaRPr lang="en-US" dirty="0"/>
          </a:p>
          <a:p>
            <a:pPr marL="0" indent="0">
              <a:buFont typeface="Arial" panose="020B0604020202020204" pitchFamily="34" charset="0"/>
              <a:buNone/>
            </a:pPr>
            <a:r>
              <a:rPr lang="cy-GB" b="1" dirty="0"/>
              <a:t>Cwestiynau Allweddol</a:t>
            </a:r>
          </a:p>
          <a:p>
            <a:pPr marL="171450" indent="-171450">
              <a:buFont typeface="Arial" panose="020B0604020202020204" pitchFamily="34" charset="0"/>
              <a:buChar char="•"/>
            </a:pPr>
            <a:r>
              <a:rPr lang="cy-GB" b="0" dirty="0"/>
              <a:t>Ydy hi’n iawn i deimlo gwahanol emosiynau?</a:t>
            </a:r>
          </a:p>
          <a:p>
            <a:pPr marL="171450" indent="-171450">
              <a:buFont typeface="Arial" panose="020B0604020202020204" pitchFamily="34" charset="0"/>
              <a:buChar char="•"/>
            </a:pPr>
            <a:r>
              <a:rPr lang="cy-GB" b="0" dirty="0"/>
              <a:t>Sut allwn ni gefnogi ein ffrindiau i siarad am eu hemosiynau?</a:t>
            </a:r>
          </a:p>
          <a:p>
            <a:pPr marL="171450" indent="-171450">
              <a:buFont typeface="Arial" panose="020B0604020202020204" pitchFamily="34" charset="0"/>
              <a:buChar char="•"/>
            </a:pPr>
            <a:r>
              <a:rPr lang="cy-GB" b="0" dirty="0"/>
              <a:t>Ydy hi’n iawn siarad am y glasoed?</a:t>
            </a:r>
          </a:p>
          <a:p>
            <a:endParaRPr lang="en-US" dirty="0"/>
          </a:p>
          <a:p>
            <a:r>
              <a:rPr lang="cy-GB" b="1" dirty="0"/>
              <a:t>Negeseuon Allweddol</a:t>
            </a:r>
          </a:p>
          <a:p>
            <a:pPr marL="171450" indent="-171450">
              <a:buFont typeface="Arial" panose="020B0604020202020204" pitchFamily="34" charset="0"/>
              <a:buChar char="•"/>
            </a:pPr>
            <a:r>
              <a:rPr lang="cy-GB" dirty="0"/>
              <a:t>Cofiwch, yn ystod y glasoed, nid dim ond ein cyrff ni sy’n gallu newid, ond y ffordd rydyn ni’n teimlo (ein hemosiynau) hefyd. </a:t>
            </a:r>
          </a:p>
          <a:p>
            <a:pPr marL="171450" indent="-171450">
              <a:buFont typeface="Arial" panose="020B0604020202020204" pitchFamily="34" charset="0"/>
              <a:buChar char="•"/>
            </a:pPr>
            <a:r>
              <a:rPr lang="cy-GB" dirty="0"/>
              <a:t>Efallai y byddwn yn gweld newid mewn emosiynau, felly efallai y byddwn yn teimlo i fyny ac i lawr </a:t>
            </a:r>
          </a:p>
          <a:p>
            <a:pPr marL="171450" indent="-171450">
              <a:buFont typeface="Arial" panose="020B0604020202020204" pitchFamily="34" charset="0"/>
              <a:buChar char="•"/>
            </a:pPr>
            <a:r>
              <a:rPr lang="cy-GB" dirty="0"/>
              <a:t>Mae ffyrdd gwych i ni reoli’r emosiynau hyn fel gwneud rhywbeth rydyn ni’n ei fwynhau, siarad â’n ffrindiau neu ein rhieni/gofalwyr, ysgrifennu sut rydyn ni’n teimlo, cadw’n brysur, bod o gwmpas pobl rydyn ni’n malio amdanyn nhw a gwybod eu bod nhw’n malio amdanom ni</a:t>
            </a:r>
          </a:p>
          <a:p>
            <a:pPr marL="171450" indent="-171450">
              <a:buFont typeface="Arial" panose="020B0604020202020204" pitchFamily="34" charset="0"/>
              <a:buChar char="•"/>
            </a:pPr>
            <a:r>
              <a:rPr lang="cy-GB" dirty="0"/>
              <a:t>Mae’n dda hefyd ein bod ni’n gofalu am ein cyrff – rydyn ni’n eu golchi nhw, ac yn siarad â’n rhiant/gofalwr os oes angen help arnom ni i gadw’n lân </a:t>
            </a:r>
          </a:p>
          <a:p>
            <a:pPr marL="171450" indent="-171450">
              <a:buFont typeface="Arial" panose="020B0604020202020204" pitchFamily="34" charset="0"/>
              <a:buChar char="•"/>
            </a:pPr>
            <a:r>
              <a:rPr lang="cy-GB" dirty="0"/>
              <a:t>Gallwn siarad â’n gilydd am y glasoed ac ateb cwestiynau ein gilydd, ond os nad ydym yn siŵr am unrhyw beth, mae hynny’n iawn, gallwn ofyn i oedolyn yr ydym yn ymddiried ynddo</a:t>
            </a:r>
          </a:p>
        </p:txBody>
      </p:sp>
      <p:sp>
        <p:nvSpPr>
          <p:cNvPr id="4" name="Slide Number Placeholder 3"/>
          <p:cNvSpPr>
            <a:spLocks noGrp="1"/>
          </p:cNvSpPr>
          <p:nvPr>
            <p:ph type="sldNum" sz="quarter" idx="5"/>
          </p:nvPr>
        </p:nvSpPr>
        <p:spPr/>
        <p:txBody>
          <a:bodyPr/>
          <a:lstStyle/>
          <a:p>
            <a:pPr>
              <a:defRPr/>
            </a:pPr>
            <a:fld id="{393512CB-30ED-499C-8FDE-1C79CB19CE00}" type="slidenum">
              <a:rPr lang="en-US" altLang="en-US" smtClean="0"/>
              <a:pPr>
                <a:defRPr/>
              </a:pPr>
              <a:t>12</a:t>
            </a:fld>
            <a:endParaRPr lang="en-US" altLang="en-US"/>
          </a:p>
        </p:txBody>
      </p:sp>
    </p:spTree>
    <p:extLst>
      <p:ext uri="{BB962C8B-B14F-4D97-AF65-F5344CB8AC3E}">
        <p14:creationId xmlns:p14="http://schemas.microsoft.com/office/powerpoint/2010/main" val="615886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6F6CBBD3-E5E4-FE46-9D8A-98BE1EE363E8}"/>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4E9659DF-7E1F-254C-8E11-C4EBBB5AB58E}"/>
              </a:ext>
            </a:extLst>
          </p:cNvPr>
          <p:cNvSpPr>
            <a:spLocks noGrp="1"/>
          </p:cNvSpPr>
          <p:nvPr>
            <p:ph type="body" idx="1"/>
          </p:nvPr>
        </p:nvSpPr>
        <p:spPr/>
        <p:txBody>
          <a:bodyPr/>
          <a:lstStyle/>
          <a:p>
            <a:pPr>
              <a:defRPr/>
            </a:pPr>
            <a:r>
              <a:rPr lang="cy-GB" b="1" dirty="0"/>
              <a:t>Ble i fynd i gael help. </a:t>
            </a:r>
            <a:r>
              <a:rPr lang="cy-GB"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cy-GB" sz="1200" i="1" dirty="0">
                <a:solidFill>
                  <a:schemeClr val="tx1"/>
                </a:solidFill>
                <a:latin typeface="Arial" charset="0"/>
                <a:ea typeface="ＭＳ Ｐゴシック" charset="-128"/>
                <a:cs typeface="+mn-cs"/>
              </a:rPr>
              <a:t>Yn dibynnu ar yr amser, naill ai cwblhau’r ymarfer llawn neu arwain trafodaeth grŵp yn seiliedig ar negeseuon allweddol </a:t>
            </a:r>
          </a:p>
          <a:p>
            <a:pPr>
              <a:defRPr/>
            </a:pPr>
            <a:endParaRPr lang="en-GB" dirty="0"/>
          </a:p>
          <a:p>
            <a:pPr>
              <a:defRPr/>
            </a:pPr>
            <a:r>
              <a:rPr lang="cy-GB" b="1" dirty="0"/>
              <a:t>Dull</a:t>
            </a:r>
          </a:p>
          <a:p>
            <a:pPr>
              <a:defRPr/>
            </a:pPr>
            <a:r>
              <a:rPr lang="cy-GB" dirty="0"/>
              <a:t> </a:t>
            </a:r>
          </a:p>
          <a:p>
            <a:pPr marL="171450" indent="-171450">
              <a:buFont typeface="Arial" panose="020B0604020202020204" pitchFamily="34" charset="0"/>
              <a:buChar char="•"/>
              <a:defRPr/>
            </a:pPr>
            <a:r>
              <a:rPr lang="cy-GB" dirty="0"/>
              <a:t>Yr hwylusydd yn dosbarthu papur ar gyfer pob plentyn.</a:t>
            </a:r>
          </a:p>
          <a:p>
            <a:pPr marL="171450" indent="-171450">
              <a:buFont typeface="Arial" panose="020B0604020202020204" pitchFamily="34" charset="0"/>
              <a:buChar char="•"/>
              <a:defRPr/>
            </a:pPr>
            <a:r>
              <a:rPr lang="cy-GB" dirty="0"/>
              <a:t>Mae’r hwylusydd yn egluro ein bod yn mynd i feddwl am bwy y gallwn ni siarad â nhw am dyfu a newid </a:t>
            </a:r>
          </a:p>
          <a:p>
            <a:pPr marL="171450" indent="-171450">
              <a:buFont typeface="Arial" panose="020B0604020202020204" pitchFamily="34" charset="0"/>
              <a:buChar char="•"/>
              <a:defRPr/>
            </a:pPr>
            <a:r>
              <a:rPr lang="cy-GB" dirty="0"/>
              <a:t>Gofynnwch i bob plentyn dynnu llun o amgylch ei law. Ar gyfer pob bys, mae angen iddyn nhw ysgrifennu un lle/unigolyn maen nhw’n gallu mynd iddo/ato i siarad am dyfu a newid. </a:t>
            </a:r>
          </a:p>
          <a:p>
            <a:pPr marL="171450" indent="-171450">
              <a:buFont typeface="Arial" panose="020B0604020202020204" pitchFamily="34" charset="0"/>
              <a:buChar char="•"/>
              <a:defRPr/>
            </a:pPr>
            <a:r>
              <a:rPr lang="cy-GB" dirty="0"/>
              <a:t>Ar ôl gadael i’r grŵp orffen, mae’r hwylusydd yn gofyn am awgrymiadau ac adborth. </a:t>
            </a:r>
          </a:p>
          <a:p>
            <a:pPr>
              <a:defRPr/>
            </a:pPr>
            <a:r>
              <a:rPr lang="cy-GB" dirty="0"/>
              <a:t> </a:t>
            </a:r>
          </a:p>
          <a:p>
            <a:pPr>
              <a:defRPr/>
            </a:pPr>
            <a:r>
              <a:rPr lang="cy-GB" b="1" dirty="0"/>
              <a:t>Cwestiynau Allweddol</a:t>
            </a:r>
          </a:p>
          <a:p>
            <a:pPr>
              <a:defRPr/>
            </a:pPr>
            <a:r>
              <a:rPr lang="cy-GB" dirty="0"/>
              <a:t> </a:t>
            </a:r>
          </a:p>
          <a:p>
            <a:pPr>
              <a:defRPr/>
            </a:pPr>
            <a:r>
              <a:rPr lang="cy-GB" dirty="0"/>
              <a:t>Beth ddylem ni ei wneud os oes gennym gwestiwn am dyfu a newid?</a:t>
            </a:r>
          </a:p>
          <a:p>
            <a:pPr>
              <a:defRPr/>
            </a:pPr>
            <a:r>
              <a:rPr lang="cy-GB" dirty="0"/>
              <a:t> </a:t>
            </a:r>
          </a:p>
          <a:p>
            <a:pPr>
              <a:defRPr/>
            </a:pPr>
            <a:r>
              <a:rPr lang="cy-GB" b="1" dirty="0"/>
              <a:t>Negeseuon Allweddol</a:t>
            </a:r>
          </a:p>
          <a:p>
            <a:pPr>
              <a:defRPr/>
            </a:pPr>
            <a:r>
              <a:rPr lang="cy-GB" dirty="0"/>
              <a:t> </a:t>
            </a:r>
          </a:p>
          <a:p>
            <a:pPr marL="171450" indent="-171450">
              <a:buFont typeface="Arial" panose="020B0604020202020204" pitchFamily="34" charset="0"/>
              <a:buChar char="•"/>
              <a:defRPr/>
            </a:pPr>
            <a:r>
              <a:rPr lang="cy-GB" dirty="0"/>
              <a:t>Siaradwch ag oedolyn rydych chi’n ymddiried ynddo os oes gennych chi gwestiwn am dyfu a newid, mae’n dda siarad am y newidiadau hyn, hyd yn oed cyn iddyn nhw ddigwydd</a:t>
            </a:r>
          </a:p>
          <a:p>
            <a:pPr marL="171450" indent="-171450">
              <a:buFont typeface="Arial" panose="020B0604020202020204" pitchFamily="34" charset="0"/>
              <a:buChar char="•"/>
              <a:defRPr/>
            </a:pPr>
            <a:r>
              <a:rPr lang="cy-GB" dirty="0"/>
              <a:t>Mae tyfu a newid yn gwbl normal, ac efallai y bydd gennym gwestiynau ar hyd y ffordd</a:t>
            </a:r>
          </a:p>
          <a:p>
            <a:pPr marL="171450" indent="-171450">
              <a:buFont typeface="Arial" panose="020B0604020202020204" pitchFamily="34" charset="0"/>
              <a:buChar char="•"/>
              <a:defRPr/>
            </a:pPr>
            <a:r>
              <a:rPr lang="cy-GB" dirty="0"/>
              <a:t>Dyma gyfle i gyfeirio plant at gefnogaeth yn yr ysgol. </a:t>
            </a:r>
          </a:p>
        </p:txBody>
      </p:sp>
      <p:sp>
        <p:nvSpPr>
          <p:cNvPr id="58371" name="Slide Number Placeholder 3">
            <a:extLst>
              <a:ext uri="{FF2B5EF4-FFF2-40B4-BE49-F238E27FC236}">
                <a16:creationId xmlns:a16="http://schemas.microsoft.com/office/drawing/2014/main" id="{96302FA0-179F-594F-B5EE-60BD535C642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53C14CF-C8FB-4F45-A5A7-395E1DFB3D50}" type="slidenum">
              <a:rPr lang="en-US" altLang="en-US" sz="1200" smtClean="0"/>
              <a:pPr/>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AA9685FD-E399-5349-8C73-AF0EB5781DF6}"/>
              </a:ext>
            </a:extLst>
          </p:cNvPr>
          <p:cNvSpPr>
            <a:spLocks noGrp="1" noRot="1" noChangeAspect="1" noChangeArrowheads="1" noTextEdit="1"/>
          </p:cNvSpPr>
          <p:nvPr>
            <p:ph type="sldImg"/>
          </p:nvPr>
        </p:nvSpPr>
        <p:spPr>
          <a:ln/>
        </p:spPr>
      </p:sp>
      <p:sp>
        <p:nvSpPr>
          <p:cNvPr id="54274" name="Notes Placeholder 2">
            <a:extLst>
              <a:ext uri="{FF2B5EF4-FFF2-40B4-BE49-F238E27FC236}">
                <a16:creationId xmlns:a16="http://schemas.microsoft.com/office/drawing/2014/main" id="{FC49014C-15E6-0A45-A3F5-41211E6D6A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dirty="0">
              <a:latin typeface="Arial" panose="020B0604020202020204" pitchFamily="34" charset="0"/>
            </a:endParaRPr>
          </a:p>
        </p:txBody>
      </p:sp>
      <p:sp>
        <p:nvSpPr>
          <p:cNvPr id="54275" name="Slide Number Placeholder 3">
            <a:extLst>
              <a:ext uri="{FF2B5EF4-FFF2-40B4-BE49-F238E27FC236}">
                <a16:creationId xmlns:a16="http://schemas.microsoft.com/office/drawing/2014/main" id="{B4AB67D3-4C9A-E144-83A6-B3895018FCC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619125A-6550-0446-B328-10E5D0142AEE}" type="slidenum">
              <a:rPr lang="en-US" altLang="en-US" sz="1200" smtClean="0"/>
              <a:pPr/>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381AA0F8-3682-9441-8EA5-E3961B6567D6}"/>
              </a:ext>
            </a:extLst>
          </p:cNvPr>
          <p:cNvSpPr>
            <a:spLocks noGrp="1" noRot="1" noChangeAspect="1" noChangeArrowheads="1" noTextEdit="1"/>
          </p:cNvSpPr>
          <p:nvPr>
            <p:ph type="sldImg"/>
          </p:nvPr>
        </p:nvSpPr>
        <p:spPr>
          <a:ln/>
        </p:spPr>
      </p:sp>
      <p:sp>
        <p:nvSpPr>
          <p:cNvPr id="58370" name="Notes Placeholder 2">
            <a:extLst>
              <a:ext uri="{FF2B5EF4-FFF2-40B4-BE49-F238E27FC236}">
                <a16:creationId xmlns:a16="http://schemas.microsoft.com/office/drawing/2014/main" id="{1F5DF58F-1E8E-9643-A73B-6F7A112FE61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a:latin typeface="Arial" panose="020B0604020202020204" pitchFamily="34" charset="0"/>
            </a:endParaRPr>
          </a:p>
        </p:txBody>
      </p:sp>
      <p:sp>
        <p:nvSpPr>
          <p:cNvPr id="58371" name="Slide Number Placeholder 3">
            <a:extLst>
              <a:ext uri="{FF2B5EF4-FFF2-40B4-BE49-F238E27FC236}">
                <a16:creationId xmlns:a16="http://schemas.microsoft.com/office/drawing/2014/main" id="{2344C54C-6DDC-5C4A-B08F-81AD56AB6A2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D5CBD81-A19E-0A4C-B187-C52608675C9E}" type="slidenum">
              <a:rPr lang="en-US" altLang="en-US" sz="1200" smtClean="0"/>
              <a:pPr/>
              <a:t>15</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a:extLst>
              <a:ext uri="{FF2B5EF4-FFF2-40B4-BE49-F238E27FC236}">
                <a16:creationId xmlns:a16="http://schemas.microsoft.com/office/drawing/2014/main" id="{22E73604-6789-8B47-ADA3-4F2E6D0D881E}"/>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92EC6092-C909-EC47-8E6E-B155AF25FCAE}"/>
              </a:ext>
            </a:extLst>
          </p:cNvPr>
          <p:cNvSpPr>
            <a:spLocks noGrp="1"/>
          </p:cNvSpPr>
          <p:nvPr>
            <p:ph type="body" idx="1"/>
          </p:nvPr>
        </p:nvSpPr>
        <p:spPr/>
        <p:txBody>
          <a:bodyPr/>
          <a:lstStyle/>
          <a:p>
            <a:pPr>
              <a:defRPr/>
            </a:pPr>
            <a:r>
              <a:rPr lang="cy-GB" dirty="0">
                <a:latin typeface="Arial" panose="020B0604020202020204" pitchFamily="34" charset="0"/>
              </a:rPr>
              <a:t>Cyflwyno </a:t>
            </a:r>
            <a:r>
              <a:rPr lang="cy-GB" dirty="0" err="1">
                <a:latin typeface="Arial" panose="020B0604020202020204" pitchFamily="34" charset="0"/>
              </a:rPr>
              <a:t>Brook</a:t>
            </a:r>
            <a:r>
              <a:rPr lang="cy-GB" dirty="0">
                <a:latin typeface="Arial" panose="020B0604020202020204" pitchFamily="34" charset="0"/>
              </a:rPr>
              <a:t> – rhai awgrymiadau isod</a:t>
            </a:r>
          </a:p>
          <a:p>
            <a:pPr>
              <a:defRPr/>
            </a:pPr>
            <a:endParaRPr lang="en-GB" altLang="en-US" dirty="0">
              <a:latin typeface="Arial" panose="020B0604020202020204" pitchFamily="34" charset="0"/>
            </a:endParaRPr>
          </a:p>
          <a:p>
            <a:pPr>
              <a:defRPr/>
            </a:pPr>
            <a:r>
              <a:rPr lang="cy-GB" dirty="0">
                <a:latin typeface="Arial" panose="020B0604020202020204" pitchFamily="34" charset="0"/>
              </a:rPr>
              <a:t>Mae </a:t>
            </a:r>
            <a:r>
              <a:rPr lang="cy-GB" dirty="0" err="1">
                <a:latin typeface="Arial" panose="020B0604020202020204" pitchFamily="34" charset="0"/>
              </a:rPr>
              <a:t>Brook</a:t>
            </a:r>
            <a:r>
              <a:rPr lang="cy-GB" dirty="0">
                <a:latin typeface="Arial" panose="020B0604020202020204" pitchFamily="34" charset="0"/>
              </a:rPr>
              <a:t> yn elusen sy’n cefnogi pobl ifanc i gael bywydau iach. Rydyn ni’n darparu cymorth i bobl ifanc gyda phroblemau a chwestiynau am eu cyrff a’u perthnasoedd. </a:t>
            </a:r>
          </a:p>
          <a:p>
            <a:pPr>
              <a:defRPr/>
            </a:pPr>
            <a:endParaRPr lang="en-GB" altLang="en-US" dirty="0">
              <a:latin typeface="Arial" panose="020B0604020202020204" pitchFamily="34" charset="0"/>
            </a:endParaRPr>
          </a:p>
          <a:p>
            <a:pPr>
              <a:defRPr/>
            </a:pPr>
            <a:r>
              <a:rPr lang="cy-GB" dirty="0">
                <a:latin typeface="Arial" panose="020B0604020202020204" pitchFamily="34" charset="0"/>
              </a:rPr>
              <a:t>Rydyn ni’n darparu sesiynau addysg, fel hon, i roi gwybodaeth i chi a fydd yn ddefnyddiol yn eich bywyd yn awr ac yn y dyfodol. </a:t>
            </a:r>
          </a:p>
          <a:p>
            <a:pPr>
              <a:defRPr/>
            </a:pPr>
            <a:endParaRPr lang="en-GB" altLang="en-US" dirty="0">
              <a:latin typeface="Arial" panose="020B0604020202020204" pitchFamily="34" charset="0"/>
            </a:endParaRPr>
          </a:p>
          <a:p>
            <a:pPr>
              <a:defRPr/>
            </a:pPr>
            <a:r>
              <a:rPr lang="cy-GB" dirty="0">
                <a:latin typeface="Arial" panose="020B0604020202020204" pitchFamily="34" charset="0"/>
              </a:rPr>
              <a:t>Rhoi sylw i’r canlynol os yw’n briodol ar gyfer y grŵp: </a:t>
            </a:r>
          </a:p>
          <a:p>
            <a:pPr>
              <a:defRPr/>
            </a:pPr>
            <a:endParaRPr lang="en-GB" altLang="en-US" dirty="0">
              <a:latin typeface="Arial" panose="020B0604020202020204" pitchFamily="34" charset="0"/>
            </a:endParaRPr>
          </a:p>
          <a:p>
            <a:pPr>
              <a:defRPr/>
            </a:pPr>
            <a:r>
              <a:rPr lang="cy-GB" dirty="0">
                <a:latin typeface="Arial" panose="020B0604020202020204" pitchFamily="34" charset="0"/>
              </a:rPr>
              <a:t>Dyma ein gwerthoedd:</a:t>
            </a:r>
          </a:p>
          <a:p>
            <a:pPr marL="171450" indent="-171450">
              <a:buFont typeface="Arial" panose="020B0604020202020204" pitchFamily="34" charset="0"/>
              <a:buChar char="•"/>
              <a:defRPr/>
            </a:pPr>
            <a:r>
              <a:rPr lang="cy-GB" dirty="0">
                <a:latin typeface="Arial" panose="020B0604020202020204" pitchFamily="34" charset="0"/>
              </a:rPr>
              <a:t>Bod yn </a:t>
            </a:r>
            <a:r>
              <a:rPr lang="cy-GB" b="1" dirty="0">
                <a:latin typeface="Arial" panose="020B0604020202020204" pitchFamily="34" charset="0"/>
              </a:rPr>
              <a:t>gydweithredol</a:t>
            </a:r>
            <a:r>
              <a:rPr lang="cy-GB" dirty="0">
                <a:latin typeface="Arial" panose="020B0604020202020204" pitchFamily="34" charset="0"/>
              </a:rPr>
              <a:t> – Rydyn ni eisiau gweithio gyda phobl ifanc ac y dylai pobl ifanc fod wrth galon penderfyniadau sy’n effeithio arnyn nhw</a:t>
            </a:r>
          </a:p>
          <a:p>
            <a:pPr marL="171450" indent="-171450">
              <a:buFont typeface="Arial" panose="020B0604020202020204" pitchFamily="34" charset="0"/>
              <a:buChar char="•"/>
              <a:defRPr/>
            </a:pPr>
            <a:r>
              <a:rPr lang="cy-GB" dirty="0">
                <a:latin typeface="Arial" panose="020B0604020202020204" pitchFamily="34" charset="0"/>
              </a:rPr>
              <a:t>Bod yn </a:t>
            </a:r>
            <a:r>
              <a:rPr lang="cy-GB" b="1" dirty="0">
                <a:latin typeface="Arial" panose="020B0604020202020204" pitchFamily="34" charset="0"/>
              </a:rPr>
              <a:t>ddewr</a:t>
            </a:r>
            <a:r>
              <a:rPr lang="cy-GB" dirty="0">
                <a:latin typeface="Arial" panose="020B0604020202020204" pitchFamily="34" charset="0"/>
              </a:rPr>
              <a:t> – Rydyn ni’n gwthio’r ffiniau wrth frwydro dros newid, gan gefnogi pobl ifanc i greu cymdeithas lle mae pobl yn rhydd i archwilio eu hunaniaeth heb stigma.</a:t>
            </a:r>
          </a:p>
          <a:p>
            <a:pPr marL="171450" indent="-171450">
              <a:buFont typeface="Arial" panose="020B0604020202020204" pitchFamily="34" charset="0"/>
              <a:buChar char="•"/>
              <a:defRPr/>
            </a:pPr>
            <a:r>
              <a:rPr lang="cy-GB" dirty="0">
                <a:latin typeface="Arial" panose="020B0604020202020204" pitchFamily="34" charset="0"/>
              </a:rPr>
              <a:t>Bod yn </a:t>
            </a:r>
            <a:r>
              <a:rPr lang="cy-GB" b="1" dirty="0">
                <a:latin typeface="Arial" panose="020B0604020202020204" pitchFamily="34" charset="0"/>
              </a:rPr>
              <a:t>Flaengar</a:t>
            </a:r>
            <a:r>
              <a:rPr lang="cy-GB" dirty="0">
                <a:latin typeface="Arial" panose="020B0604020202020204" pitchFamily="34" charset="0"/>
              </a:rPr>
              <a:t> – Ers 1964 rydyn ni wedi hyrwyddo ysbryd arloesol ein sylfaenydd, gan arwain y ffordd o ran diwallu anghenion pobl ifanc sy’n newid o hyd. </a:t>
            </a:r>
          </a:p>
          <a:p>
            <a:pPr marL="171450" indent="-171450">
              <a:buFont typeface="Arial" panose="020B0604020202020204" pitchFamily="34" charset="0"/>
              <a:buChar char="•"/>
              <a:defRPr/>
            </a:pPr>
            <a:r>
              <a:rPr lang="cy-GB" dirty="0">
                <a:latin typeface="Arial" panose="020B0604020202020204" pitchFamily="34" charset="0"/>
              </a:rPr>
              <a:t>Bod yn </a:t>
            </a:r>
            <a:r>
              <a:rPr lang="cy-GB" b="1" dirty="0">
                <a:latin typeface="Arial" panose="020B0604020202020204" pitchFamily="34" charset="0"/>
              </a:rPr>
              <a:t>Ddibynadwy</a:t>
            </a:r>
            <a:r>
              <a:rPr lang="cy-GB" dirty="0">
                <a:latin typeface="Arial" panose="020B0604020202020204" pitchFamily="34" charset="0"/>
              </a:rPr>
              <a:t> – Gall pobl ifanc deimlo’n ddiogel i siarad yn agored am y materion sy’n effeithio arnyn nhw.</a:t>
            </a:r>
          </a:p>
          <a:p>
            <a:pPr>
              <a:defRPr/>
            </a:pPr>
            <a:r>
              <a:rPr lang="cy-GB" dirty="0">
                <a:latin typeface="Arial" panose="020B0604020202020204" pitchFamily="34" charset="0"/>
              </a:rPr>
              <a:t>https://www.brook.org.uk/wp-content/uploads/2020/06/BR_SR_FINAL_DIGITAL.pdf</a:t>
            </a:r>
          </a:p>
          <a:p>
            <a:pPr>
              <a:defRPr/>
            </a:pPr>
            <a:endParaRPr lang="en-GB" dirty="0"/>
          </a:p>
        </p:txBody>
      </p:sp>
      <p:sp>
        <p:nvSpPr>
          <p:cNvPr id="7171" name="Slide Number Placeholder 3">
            <a:extLst>
              <a:ext uri="{FF2B5EF4-FFF2-40B4-BE49-F238E27FC236}">
                <a16:creationId xmlns:a16="http://schemas.microsoft.com/office/drawing/2014/main" id="{A27D1530-9E2F-614B-8613-A16EF1286FE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BABDB4A-D037-0F46-A845-48450898F9C9}" type="slidenum">
              <a:rPr lang="en-US" altLang="en-US" sz="1200" smtClean="0"/>
              <a:pPr/>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F4A86780-F9D3-3A4F-8BEA-09F47344C269}"/>
              </a:ext>
            </a:extLst>
          </p:cNvPr>
          <p:cNvSpPr>
            <a:spLocks noGrp="1" noRot="1" noChangeAspect="1" noChangeArrowheads="1" noTextEdit="1"/>
          </p:cNvSpPr>
          <p:nvPr>
            <p:ph type="sldImg"/>
          </p:nvPr>
        </p:nvSpPr>
        <p:spPr>
          <a:ln/>
        </p:spPr>
      </p:sp>
      <p:sp>
        <p:nvSpPr>
          <p:cNvPr id="9218" name="Notes Placeholder 2">
            <a:extLst>
              <a:ext uri="{FF2B5EF4-FFF2-40B4-BE49-F238E27FC236}">
                <a16:creationId xmlns:a16="http://schemas.microsoft.com/office/drawing/2014/main" id="{254C5995-DC1C-DD4A-8F2F-A98947137A1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b="1" dirty="0">
                <a:latin typeface="Arial" panose="020B0604020202020204" pitchFamily="34" charset="0"/>
              </a:rPr>
              <a:t>TASG</a:t>
            </a:r>
            <a:r>
              <a:rPr lang="cy-GB" dirty="0">
                <a:latin typeface="Arial" panose="020B0604020202020204" pitchFamily="34" charset="0"/>
              </a:rPr>
              <a:t> - Creu Gofod Diogel – Cytundeb Grŵp/Rheolau Grŵp – addasu i fod yn briodol ar gyfer y grŵp oedran</a:t>
            </a:r>
          </a:p>
          <a:p>
            <a:endParaRPr lang="en-GB" altLang="en-US" dirty="0">
              <a:latin typeface="Arial" panose="020B0604020202020204" pitchFamily="34" charset="0"/>
            </a:endParaRPr>
          </a:p>
          <a:p>
            <a:r>
              <a:rPr lang="cy-GB" dirty="0">
                <a:latin typeface="Arial" panose="020B0604020202020204" pitchFamily="34" charset="0"/>
              </a:rPr>
              <a:t>Os bydd amser yn caniatáu, gofynnwch i’r grŵp am awgrymiadau ar gyfer cytundeb grŵp </a:t>
            </a:r>
          </a:p>
        </p:txBody>
      </p:sp>
      <p:sp>
        <p:nvSpPr>
          <p:cNvPr id="9219" name="Slide Number Placeholder 3">
            <a:extLst>
              <a:ext uri="{FF2B5EF4-FFF2-40B4-BE49-F238E27FC236}">
                <a16:creationId xmlns:a16="http://schemas.microsoft.com/office/drawing/2014/main" id="{101B01CC-3973-6949-97AE-D89C96F74B9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4E8BE-4D3E-B443-B17A-80190147925F}" type="slidenum">
              <a:rPr lang="en-US" altLang="en-US" sz="1200" smtClean="0"/>
              <a:pPr/>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8FB71EEB-46B9-C34F-A5F0-1F168B066ECF}"/>
              </a:ext>
            </a:extLst>
          </p:cNvPr>
          <p:cNvSpPr>
            <a:spLocks noGrp="1" noRot="1" noChangeAspect="1" noChangeArrowheads="1" noTextEdit="1"/>
          </p:cNvSpPr>
          <p:nvPr>
            <p:ph type="sldImg"/>
          </p:nvPr>
        </p:nvSpPr>
        <p:spPr>
          <a:ln/>
        </p:spPr>
      </p:sp>
      <p:sp>
        <p:nvSpPr>
          <p:cNvPr id="11266" name="Notes Placeholder 2">
            <a:extLst>
              <a:ext uri="{FF2B5EF4-FFF2-40B4-BE49-F238E27FC236}">
                <a16:creationId xmlns:a16="http://schemas.microsoft.com/office/drawing/2014/main" id="{5A625D49-1013-F643-83B1-AFF97700C19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b="1" dirty="0">
                <a:latin typeface="Arial" panose="020B0604020202020204" pitchFamily="34" charset="0"/>
              </a:rPr>
              <a:t>Yr hwylusydd yn rhedeg drwy’r canlynol </a:t>
            </a:r>
          </a:p>
          <a:p>
            <a:endParaRPr lang="en-GB" altLang="en-US" dirty="0">
              <a:latin typeface="Arial" panose="020B0604020202020204" pitchFamily="34" charset="0"/>
            </a:endParaRPr>
          </a:p>
          <a:p>
            <a:r>
              <a:rPr lang="cy-GB" dirty="0">
                <a:latin typeface="Arial" panose="020B0604020202020204" pitchFamily="34" charset="0"/>
              </a:rPr>
              <a:t>Peidiwch â phoeni os nad ydych chi’n siŵr beth mae rhai o’r geiriau hyn yn ei olygu – dyna beth rydyn ni’n mynd i sôn amdano heddiw </a:t>
            </a:r>
          </a:p>
          <a:p>
            <a:endParaRPr lang="en-GB" altLang="en-US" dirty="0">
              <a:latin typeface="Arial" panose="020B0604020202020204" pitchFamily="34" charset="0"/>
            </a:endParaRPr>
          </a:p>
          <a:p>
            <a:r>
              <a:rPr lang="cy-GB" dirty="0">
                <a:latin typeface="Arial" panose="020B0604020202020204" pitchFamily="34" charset="0"/>
              </a:rPr>
              <a:t>Esboniwch ein bod yn mynd i sôn am ein cyrff; tyfu a newid  </a:t>
            </a:r>
          </a:p>
          <a:p>
            <a:endParaRPr lang="en-GB" altLang="en-US" dirty="0">
              <a:latin typeface="Arial" panose="020B0604020202020204" pitchFamily="34" charset="0"/>
            </a:endParaRPr>
          </a:p>
        </p:txBody>
      </p:sp>
      <p:sp>
        <p:nvSpPr>
          <p:cNvPr id="11267" name="Slide Number Placeholder 3">
            <a:extLst>
              <a:ext uri="{FF2B5EF4-FFF2-40B4-BE49-F238E27FC236}">
                <a16:creationId xmlns:a16="http://schemas.microsoft.com/office/drawing/2014/main" id="{1A5A0C4C-B463-384D-953F-D40C7D506A7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5BD83F-4031-A743-909F-61FC5C913F3A}" type="slidenum">
              <a:rPr lang="en-US" altLang="en-US" sz="1200" smtClean="0"/>
              <a:pPr/>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ChangeArrowheads="1" noTextEdit="1"/>
          </p:cNvSpPr>
          <p:nvPr>
            <p:ph type="sldImg"/>
          </p:nvPr>
        </p:nvSpPr>
        <p:spPr>
          <a:ln/>
        </p:spPr>
      </p:sp>
      <p:sp>
        <p:nvSpPr>
          <p:cNvPr id="13314" name="Notes Placeholder 2"/>
          <p:cNvSpPr>
            <a:spLocks noGrp="1" noChangeArrowheads="1"/>
          </p:cNvSpPr>
          <p:nvPr>
            <p:ph type="body" idx="1"/>
          </p:nvPr>
        </p:nvSpPr>
        <p:spPr/>
        <p:txBody>
          <a:bodyPr/>
          <a:lstStyle/>
          <a:p>
            <a:pPr>
              <a:defRPr/>
            </a:pPr>
            <a:r>
              <a:rPr lang="cy-GB" dirty="0">
                <a:latin typeface="Arial" panose="020B0604020202020204" pitchFamily="34" charset="0"/>
              </a:rPr>
              <a:t>YCHWANEGWYD GAN ELLA </a:t>
            </a:r>
          </a:p>
          <a:p>
            <a:pPr>
              <a:defRPr/>
            </a:pPr>
            <a:r>
              <a:rPr lang="cy-GB" dirty="0">
                <a:latin typeface="Arial" panose="020B0604020202020204" pitchFamily="34" charset="0"/>
              </a:rPr>
              <a:t>Negeseuon allweddol </a:t>
            </a:r>
          </a:p>
          <a:p>
            <a:pPr>
              <a:defRPr/>
            </a:pPr>
            <a:r>
              <a:rPr lang="cy-GB" dirty="0">
                <a:latin typeface="Arial" panose="020B0604020202020204" pitchFamily="34" charset="0"/>
              </a:rPr>
              <a:t>•Mae cyrff pawb, gan gynnwys organau rhywiol, ychydig yn wahanol. Dylem barchu pobl eraill, nid pryfocio na chwerthin am ben y rhai sy’n wahanol i ni. </a:t>
            </a:r>
          </a:p>
          <a:p>
            <a:pPr>
              <a:defRPr/>
            </a:pPr>
            <a:r>
              <a:rPr lang="cy-GB" dirty="0">
                <a:latin typeface="Arial" panose="020B0604020202020204" pitchFamily="34" charset="0"/>
              </a:rPr>
              <a:t>•I rai pobl, nid yw eu rhyw biolegol (bod yn wryw/benyw) yn cyfateb i’r rhywedd yr oedd pawb yn disgwyl iddynt fod pan gawsant eu geni. Mae hyn yn iawn a dylem barchu teimladau pobl eraill. </a:t>
            </a:r>
          </a:p>
          <a:p>
            <a:pPr>
              <a:defRPr/>
            </a:pPr>
            <a:r>
              <a:rPr lang="cy-GB" dirty="0">
                <a:latin typeface="Arial" panose="020B0604020202020204" pitchFamily="34" charset="0"/>
              </a:rPr>
              <a:t>Yn y wers hon, rydyn ni’n mynd i sôn am gyrff pobl, nid y rhywiau.</a:t>
            </a:r>
          </a:p>
          <a:p>
            <a:pPr marL="171450" indent="-171450">
              <a:buFont typeface="Arial" panose="020B0604020202020204" pitchFamily="34" charset="0"/>
              <a:buChar char="•"/>
              <a:defRPr/>
            </a:pPr>
            <a:r>
              <a:rPr lang="cy-GB" dirty="0">
                <a:latin typeface="Arial" panose="020B0604020202020204" pitchFamily="34" charset="0"/>
              </a:rPr>
              <a:t>Mewn geiriau eraill, efallai y byddwch yn teimlo’n fenyw a bod gennych bidyn, efallai y byddwch yn teimlo’n wryw a bod gennych fwlfa neu efallai y byddwch yn teimlo fel cymysgedd o’r ddau. Byddwn yn dysgu mwy am hyn yn ystod ABGI. </a:t>
            </a:r>
          </a:p>
          <a:p>
            <a:pPr marL="171450" indent="-171450">
              <a:buFont typeface="Arial" panose="020B0604020202020204" pitchFamily="34" charset="0"/>
              <a:buChar char="•"/>
              <a:defRPr/>
            </a:pPr>
            <a:endParaRPr lang="en-GB" altLang="en-US" dirty="0">
              <a:latin typeface="Arial" panose="020B0604020202020204" pitchFamily="34" charset="0"/>
            </a:endParaRPr>
          </a:p>
        </p:txBody>
      </p:sp>
      <p:sp>
        <p:nvSpPr>
          <p:cNvPr id="13315"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AA0E747-E5E5-4C48-A891-CCDF2ABD30E0}" type="slidenum">
              <a:rPr lang="en-US" altLang="en-US" sz="1200"/>
              <a:pPr/>
              <a:t>5</a:t>
            </a:fld>
            <a:endParaRPr lang="en-US" altLang="en-US" sz="1200"/>
          </a:p>
        </p:txBody>
      </p:sp>
    </p:spTree>
    <p:extLst>
      <p:ext uri="{BB962C8B-B14F-4D97-AF65-F5344CB8AC3E}">
        <p14:creationId xmlns:p14="http://schemas.microsoft.com/office/powerpoint/2010/main" val="3630060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CF076A7-476E-1641-8501-F7B1717FD301}"/>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2AD742CC-FF1D-944C-89F0-0A732033393A}"/>
              </a:ext>
            </a:extLst>
          </p:cNvPr>
          <p:cNvSpPr>
            <a:spLocks noGrp="1"/>
          </p:cNvSpPr>
          <p:nvPr>
            <p:ph type="body" idx="1"/>
          </p:nvPr>
        </p:nvSpPr>
        <p:spPr/>
        <p:txBody>
          <a:bodyPr/>
          <a:lstStyle/>
          <a:p>
            <a:pPr marL="0" indent="0">
              <a:buFont typeface="Arial" panose="020B0604020202020204" pitchFamily="34" charset="0"/>
              <a:buNone/>
              <a:defRPr/>
            </a:pPr>
            <a:r>
              <a:rPr lang="cy-GB" dirty="0">
                <a:latin typeface="Arial" panose="020B0604020202020204" pitchFamily="34" charset="0"/>
              </a:rPr>
              <a:t>Yr hwylusydd yn gofyn i’r grŵp beth yw’r glasoed ac yn rhoi rhai ffeithiau allweddol (os nad ydynt wedi’u cynnwys yn y cyflwyniad).</a:t>
            </a:r>
          </a:p>
          <a:p>
            <a:pPr>
              <a:buFont typeface="Arial" panose="020B0604020202020204" pitchFamily="34" charset="0"/>
              <a:buNone/>
              <a:defRPr/>
            </a:pPr>
            <a:endParaRPr lang="en-GB" altLang="en-US" dirty="0">
              <a:latin typeface="Arial" panose="020B0604020202020204" pitchFamily="34" charset="0"/>
            </a:endParaRPr>
          </a:p>
          <a:p>
            <a:pPr>
              <a:buFont typeface="Arial" panose="020B0604020202020204" pitchFamily="34" charset="0"/>
              <a:buNone/>
              <a:defRPr/>
            </a:pPr>
            <a:r>
              <a:rPr lang="cy-GB" dirty="0">
                <a:latin typeface="Arial" panose="020B0604020202020204" pitchFamily="34" charset="0"/>
              </a:rPr>
              <a:t>Negeseuon Allweddol </a:t>
            </a:r>
          </a:p>
          <a:p>
            <a:pPr marL="171450" indent="-171450">
              <a:buFont typeface="Arial" panose="020B0604020202020204" pitchFamily="34" charset="0"/>
              <a:buChar char="•"/>
              <a:defRPr/>
            </a:pPr>
            <a:r>
              <a:rPr lang="cy-GB" dirty="0">
                <a:latin typeface="Arial" panose="020B0604020202020204" pitchFamily="34" charset="0"/>
              </a:rPr>
              <a:t>Y glasoed yw pan fydd pobl yn dechrau newid o fod yn blentyn i fod yn oedolyn ifanc.</a:t>
            </a:r>
          </a:p>
          <a:p>
            <a:pPr marL="171450" indent="-171450">
              <a:buFont typeface="Arial" panose="020B0604020202020204" pitchFamily="34" charset="0"/>
              <a:buChar char="•"/>
              <a:defRPr/>
            </a:pPr>
            <a:r>
              <a:rPr lang="cy-GB" dirty="0">
                <a:latin typeface="Arial" panose="020B0604020202020204" pitchFamily="34" charset="0"/>
              </a:rPr>
              <a:t>Mae cyfnod y glasoed yn dechrau rhywbryd rhwng 7 ac 16 oed ac mae'r broses yn cymryd sawl blwyddyn i'w chwblhau. Gall cyflymder y newidiadau hyn fod yn wahanol i bawb. </a:t>
            </a:r>
          </a:p>
          <a:p>
            <a:pPr marL="171450" indent="-171450">
              <a:buFont typeface="Arial" panose="020B0604020202020204" pitchFamily="34" charset="0"/>
              <a:buChar char="•"/>
              <a:defRPr/>
            </a:pPr>
            <a:r>
              <a:rPr lang="cy-GB" dirty="0">
                <a:latin typeface="Arial" panose="020B0604020202020204" pitchFamily="34" charset="0"/>
              </a:rPr>
              <a:t>Daw hormonau’n egnïol iawn ac maent yn gyfrifol am dwf a datblygiad yn ystod y glasoed. </a:t>
            </a:r>
            <a:r>
              <a:rPr lang="cy-GB" dirty="0"/>
              <a:t>Cemegau yw hormonau sy’n dweud wrth </a:t>
            </a:r>
            <a:r>
              <a:rPr lang="cy-GB" dirty="0">
                <a:hlinkClick r:id="rId3"/>
              </a:rPr>
              <a:t>gelloedd</a:t>
            </a:r>
            <a:r>
              <a:rPr lang="cy-GB" dirty="0"/>
              <a:t> a rhannau o’r corff am wneud pethau penodol.</a:t>
            </a:r>
          </a:p>
          <a:p>
            <a:pPr marL="171450" indent="-171450">
              <a:buFont typeface="Arial" panose="020B0604020202020204" pitchFamily="34" charset="0"/>
              <a:buChar char="•"/>
              <a:defRPr/>
            </a:pPr>
            <a:r>
              <a:rPr lang="cy-GB" dirty="0">
                <a:latin typeface="Arial" panose="020B0604020202020204" pitchFamily="34" charset="0"/>
              </a:rPr>
              <a:t>Mae newidiadau yn y glasoed yn rhan arferol o dyfu i fyny.</a:t>
            </a:r>
          </a:p>
          <a:p>
            <a:pPr marL="171450" indent="-171450">
              <a:buFont typeface="Arial" panose="020B0604020202020204" pitchFamily="34" charset="0"/>
              <a:buChar char="•"/>
              <a:defRPr/>
            </a:pPr>
            <a:r>
              <a:rPr lang="cy-GB" dirty="0">
                <a:latin typeface="Arial" panose="020B0604020202020204" pitchFamily="34" charset="0"/>
              </a:rPr>
              <a:t>Bydd pobl yn dechrau’r glasoed ar adeg ychydig yn wahanol ac yn datblygu’n wahanol – mae’n bwysig parchu ein bod ni i gyd yn wahanol.</a:t>
            </a:r>
          </a:p>
          <a:p>
            <a:pPr marL="171450" indent="-171450">
              <a:buFont typeface="Arial" panose="020B0604020202020204" pitchFamily="34" charset="0"/>
              <a:buChar char="•"/>
              <a:defRPr/>
            </a:pPr>
            <a:r>
              <a:rPr lang="cy-GB" dirty="0">
                <a:latin typeface="Arial" panose="020B0604020202020204" pitchFamily="34" charset="0"/>
              </a:rPr>
              <a:t>Mae’r glasoed yn adeg ar gyfer cyfleoedd a theimladau newydd. Bydd gennych gyfrifoldebau newydd i ofalu amdanoch eich hun ac efallai y byddwch am gael mwy o annibyniaeth.</a:t>
            </a:r>
          </a:p>
          <a:p>
            <a:pPr marL="171450" indent="-171450">
              <a:buFont typeface="Arial" panose="020B0604020202020204" pitchFamily="34" charset="0"/>
              <a:buChar char="•"/>
              <a:defRPr/>
            </a:pPr>
            <a:r>
              <a:rPr lang="cy-GB" dirty="0">
                <a:latin typeface="Arial" panose="020B0604020202020204" pitchFamily="34" charset="0"/>
              </a:rPr>
              <a:t>Dim ond i bobl â phidyn, bechgyn, y mae rhai newidiadau’n digwydd, rhai ddim ond i bobl sydd â fwlfa, merched; ac mae </a:t>
            </a:r>
            <a:r>
              <a:rPr lang="cy-GB" dirty="0" err="1">
                <a:latin typeface="Arial" panose="020B0604020202020204" pitchFamily="34" charset="0"/>
              </a:rPr>
              <a:t>rhai’n</a:t>
            </a:r>
            <a:r>
              <a:rPr lang="cy-GB" dirty="0">
                <a:latin typeface="Arial" panose="020B0604020202020204" pitchFamily="34" charset="0"/>
              </a:rPr>
              <a:t> digwydd i’r ddau. Byddwn yn dysgu mwy am rannau o’r corff ym mlynyddoedd 5 a 6</a:t>
            </a:r>
          </a:p>
          <a:p>
            <a:pPr marL="171450" indent="-171450">
              <a:buFont typeface="Arial" panose="020B0604020202020204" pitchFamily="34" charset="0"/>
              <a:buChar char="•"/>
              <a:defRPr/>
            </a:pPr>
            <a:endParaRPr lang="en-GB" altLang="en-US" dirty="0">
              <a:latin typeface="Arial" panose="020B0604020202020204" pitchFamily="34" charset="0"/>
            </a:endParaRPr>
          </a:p>
          <a:p>
            <a:pPr>
              <a:defRPr/>
            </a:pPr>
            <a:endParaRPr lang="en-GB" altLang="en-US" dirty="0">
              <a:latin typeface="Arial" panose="020B0604020202020204" pitchFamily="34" charset="0"/>
            </a:endParaRPr>
          </a:p>
        </p:txBody>
      </p:sp>
      <p:sp>
        <p:nvSpPr>
          <p:cNvPr id="17411" name="Slide Number Placeholder 3">
            <a:extLst>
              <a:ext uri="{FF2B5EF4-FFF2-40B4-BE49-F238E27FC236}">
                <a16:creationId xmlns:a16="http://schemas.microsoft.com/office/drawing/2014/main" id="{D5048A10-046A-4942-891B-670CD6BA06D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8EDA49-AB95-9F41-97AE-7EC68DB7B336}" type="slidenum">
              <a:rPr lang="en-US" altLang="en-US" sz="1200" smtClean="0"/>
              <a:pPr/>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1D3F607F-1115-6F49-9437-CB20486D5C67}"/>
              </a:ext>
            </a:extLst>
          </p:cNvPr>
          <p:cNvSpPr>
            <a:spLocks noGrp="1" noRot="1" noChangeAspect="1" noChangeArrowheads="1" noTextEdit="1"/>
          </p:cNvSpPr>
          <p:nvPr>
            <p:ph type="sldImg"/>
          </p:nvPr>
        </p:nvSpPr>
        <p:spPr>
          <a:ln/>
        </p:spPr>
      </p:sp>
      <p:sp>
        <p:nvSpPr>
          <p:cNvPr id="15362" name="Notes Placeholder 2">
            <a:extLst>
              <a:ext uri="{FF2B5EF4-FFF2-40B4-BE49-F238E27FC236}">
                <a16:creationId xmlns:a16="http://schemas.microsoft.com/office/drawing/2014/main" id="{E493D84C-4D25-6D49-A593-0B6DABA93A8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sz="1200" b="1" dirty="0">
                <a:solidFill>
                  <a:schemeClr val="tx1"/>
                </a:solidFill>
                <a:latin typeface="Arial" charset="0"/>
                <a:ea typeface="ＭＳ Ｐゴシック" charset="-128"/>
                <a:cs typeface="+mn-cs"/>
              </a:rPr>
              <a:t>Bag newidiadau’r glasoed/gêm cardiau cyfateb</a:t>
            </a:r>
          </a:p>
          <a:p>
            <a:r>
              <a:rPr lang="cy-GB" sz="1200" u="none" strike="noStrike" dirty="0">
                <a:solidFill>
                  <a:schemeClr val="tx1"/>
                </a:solidFill>
                <a:latin typeface="Arial" charset="0"/>
                <a:ea typeface="ＭＳ Ｐゴシック" charset="-128"/>
                <a:cs typeface="+mn-cs"/>
              </a:rPr>
              <a:t> </a:t>
            </a:r>
          </a:p>
          <a:p>
            <a:r>
              <a:rPr lang="cy-GB" sz="1200" b="1" dirty="0">
                <a:solidFill>
                  <a:schemeClr val="tx1"/>
                </a:solidFill>
                <a:latin typeface="Arial" charset="0"/>
                <a:ea typeface="ＭＳ Ｐゴシック" charset="-128"/>
                <a:cs typeface="+mn-cs"/>
              </a:rPr>
              <a:t>Dull </a:t>
            </a:r>
          </a:p>
          <a:p>
            <a:r>
              <a:rPr lang="cy-GB" sz="1200" u="none" strike="noStrike" dirty="0">
                <a:solidFill>
                  <a:schemeClr val="tx1"/>
                </a:solidFill>
                <a:latin typeface="Arial" charset="0"/>
                <a:ea typeface="ＭＳ Ｐゴシック" charset="-128"/>
                <a:cs typeface="+mn-cs"/>
              </a:rPr>
              <a:t> </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Yr hwylusydd yn gofyn i’r grŵp beth yw’r glasoed ac yn rhoi rhai ffeithiau allweddol (os nad ydynt wedi’u cynnwys yn y cyflwyniad).</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Yr hwylusydd yn egluro wrth y grŵp ein bod yn mynd i feddwl am newidiadau yn y glasoed; mae rhai yn digwydd i rai pobl ac nid i eraill. Rydyn ni’n mynd i ddefnyddio bag o eitemau i’n helpu. </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Yna, bydd yr hwylusydd yn anfon y bag o gwmpas ac yn gofyn am wirfoddolwr i ddewis un eitem ohono. Yr hwylusydd yn gofyn sut mae’r eitem hon yn berthnasol i newidiadau yn y glasoed ac i bwy mae’r newid hwn yn digwydd. </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Daliwch ati nes bydd yr holl eitemau wedi’u dewis. Yna, bydd yr hwylusydd yn gofyn a oes unrhyw newidiadau nad ydym wedi sôn amdanyn nhw? All unrhyw un feddwl am fwy? </a:t>
            </a:r>
          </a:p>
          <a:p>
            <a:pPr marL="171450" lvl="0" indent="-171450">
              <a:buFont typeface="Arial" panose="020B0604020202020204" pitchFamily="34" charset="0"/>
              <a:buChar char="•"/>
            </a:pPr>
            <a:r>
              <a:rPr lang="cy-GB" sz="1200" b="1" dirty="0">
                <a:solidFill>
                  <a:schemeClr val="tx1"/>
                </a:solidFill>
                <a:latin typeface="Arial" charset="0"/>
                <a:ea typeface="ＭＳ Ｐゴシック" charset="-128"/>
                <a:cs typeface="+mn-cs"/>
              </a:rPr>
              <a:t>Nwyddau mislif</a:t>
            </a:r>
            <a:r>
              <a:rPr lang="cy-GB" sz="1200" dirty="0">
                <a:solidFill>
                  <a:schemeClr val="tx1"/>
                </a:solidFill>
                <a:latin typeface="Arial" charset="0"/>
                <a:ea typeface="ＭＳ Ｐゴシック" charset="-128"/>
                <a:cs typeface="+mn-cs"/>
              </a:rPr>
              <a:t> – (caiff yr hwylusydd ddewis pa nwyddau i’w cynnwys sy’n briodol ar gyfer y grŵp) mae merched, a’r rheini sydd â fwlfa a chroth yn dechrau eu mislif yn ystod y glasoed. Esboniwch y bydd hyn yn cael ei drafod yn fwy manwl ym mlynyddoedd 5 a 6 ond mae’n dda dechrau gwybod am y mislif nawr, yn union fel agweddau eraill ar ein hiechyd.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y-GB" sz="1200" dirty="0">
                <a:solidFill>
                  <a:schemeClr val="tx1"/>
                </a:solidFill>
                <a:latin typeface="Arial" charset="0"/>
                <a:ea typeface="ＭＳ Ｐゴシック" charset="-128"/>
                <a:cs typeface="+mn-cs"/>
              </a:rPr>
              <a:t>Fel arall, gall yr hwylusydd ddefnyddio’r cardiau Cyfateb y Glasoed gyda’r grŵp a defnyddio’r cyfarwyddiadau i’r hwylusydd ar gyfer y bag newidiadau i’r corff yn y glasoed fel ysgogydd i gefnogi negeseuon allweddol.</a:t>
            </a:r>
          </a:p>
          <a:p>
            <a:endParaRPr lang="en-GB" sz="1200" b="1" kern="1200" dirty="0">
              <a:solidFill>
                <a:schemeClr val="tx1"/>
              </a:solidFill>
              <a:effectLst/>
              <a:latin typeface="Arial" charset="0"/>
              <a:ea typeface="ＭＳ Ｐゴシック" charset="-128"/>
              <a:cs typeface="+mn-cs"/>
            </a:endParaRPr>
          </a:p>
          <a:p>
            <a:r>
              <a:rPr lang="cy-GB" sz="1200" b="1" dirty="0">
                <a:solidFill>
                  <a:schemeClr val="tx1"/>
                </a:solidFill>
                <a:latin typeface="Arial" charset="0"/>
                <a:ea typeface="ＭＳ Ｐゴシック" charset="-128"/>
                <a:cs typeface="+mn-cs"/>
              </a:rPr>
              <a:t>Cwestiynau Allweddol </a:t>
            </a:r>
          </a:p>
          <a:p>
            <a:r>
              <a:rPr lang="cy-GB" sz="1200" u="none" strike="noStrike" dirty="0">
                <a:solidFill>
                  <a:schemeClr val="tx1"/>
                </a:solidFill>
                <a:latin typeface="Arial" charset="0"/>
                <a:ea typeface="ＭＳ Ｐゴシック" charset="-128"/>
                <a:cs typeface="+mn-cs"/>
              </a:rPr>
              <a:t> </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Ydy hi’n gallu teimlo’n lletchwith i siarad am y pethau hyn? Pam? </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Beth yw ystyr y glasoed? </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Ydy’r glasoed yr un fath i bawb? </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Ar ba oedran fydd y glasoed yn digwydd? </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Beth yw rhai o’r newidiadau sy’n digwydd yn ystod y glasoed? </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A yw’r newidiadau i gyd yn rhai corfforol? </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A oes angen i chi ymolchi mwy pan fydd glasoed yn dechrau? Pam? </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Sut mae’r glasoed yn gwneud i rywun deimlo? Beth allwn ni ei wneud i deimlo’n gadarnhaol?</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Pam ydych chi’n meddwl ei bod yn bwysig siarad am y newidiadau hyn cyn iddyn nhw ddigwydd? </a:t>
            </a:r>
          </a:p>
          <a:p>
            <a:pPr lvl="0"/>
            <a:endParaRPr lang="en-GB" sz="1200" kern="1200" dirty="0">
              <a:solidFill>
                <a:schemeClr val="tx1"/>
              </a:solidFill>
              <a:effectLst/>
              <a:latin typeface="Arial" charset="0"/>
              <a:ea typeface="ＭＳ Ｐゴシック" charset="-128"/>
              <a:cs typeface="+mn-cs"/>
            </a:endParaRPr>
          </a:p>
          <a:p>
            <a:r>
              <a:rPr lang="cy-GB" sz="1200" b="1" dirty="0">
                <a:solidFill>
                  <a:schemeClr val="tx1"/>
                </a:solidFill>
                <a:latin typeface="Arial" charset="0"/>
                <a:ea typeface="ＭＳ Ｐゴシック" charset="-128"/>
                <a:cs typeface="+mn-cs"/>
              </a:rPr>
              <a:t>Negeseuon Allweddol </a:t>
            </a:r>
          </a:p>
          <a:p>
            <a:r>
              <a:rPr lang="cy-GB" sz="1200" u="none" strike="noStrike" dirty="0">
                <a:solidFill>
                  <a:schemeClr val="tx1"/>
                </a:solidFill>
                <a:latin typeface="Arial" charset="0"/>
                <a:ea typeface="ＭＳ Ｐゴシック" charset="-128"/>
                <a:cs typeface="+mn-cs"/>
              </a:rPr>
              <a:t> </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Wrth i chi fynd yn hŷn, mae eich corff yn mynd drwy nifer o newidiadau, a elwir y glasoed. </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Y glasoed yw pan fydd pobl yn dechrau newid o fod yn blentyn i fod yn oedolyn ifanc.</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Gall cyflymder y newidiadau hyn fod yn wahanol i bawb.</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Mae cyfnod y glasoed yn dechrau rhywbryd rhwng 7 ac 16 oed ac mae'r broses yn cymryd sawl blwyddyn i'w chwblhau.</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Daw hormonau’n egnïol iawn ac maent yn gyfrifol am dwf a datblygiad yn ystod y glasoed. Cemegau yw hormonau sy’n dweud wrth </a:t>
            </a:r>
            <a:r>
              <a:rPr lang="cy-GB" sz="1200" u="sng" dirty="0">
                <a:solidFill>
                  <a:schemeClr val="tx1"/>
                </a:solidFill>
                <a:latin typeface="Arial" charset="0"/>
                <a:ea typeface="ＭＳ Ｐゴシック" charset="-128"/>
                <a:cs typeface="+mn-cs"/>
                <a:hlinkClick r:id="rId3"/>
              </a:rPr>
              <a:t>gelloedd</a:t>
            </a:r>
            <a:r>
              <a:rPr lang="cy-GB" sz="1200" dirty="0">
                <a:solidFill>
                  <a:schemeClr val="tx1"/>
                </a:solidFill>
                <a:latin typeface="Arial" charset="0"/>
                <a:ea typeface="ＭＳ Ｐゴシック" charset="-128"/>
                <a:cs typeface="+mn-cs"/>
              </a:rPr>
              <a:t> a rhannau o’r corff am wneud pethau penodol.</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Mae newidiadau yn y glasoed yn rhan arferol o dyfu i fyny.</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Bydd pobl yn dechrau’r glasoed ar adeg ychydig yn wahanol ac yn datblygu’n wahanol – mae’n bwysig parchu ein bod ni i gyd yn wahanol.</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Mae’r glasoed yn adeg ar gyfer cyfleoedd a theimladau newydd. Bydd gennych gyfrifoldebau newydd i ofalu amdanoch eich hun ac efallai y byddwch am gael mwy o annibyniaeth.</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Y Mislif: Mae hyn yn digwydd oddeutu unwaith y mis ac mae’n golygu bod gwaed yn dod o wain y person am 3-8 diwrnod. Byddant am ddefnyddio nwyddau i ddal y gwaed, ond </a:t>
            </a:r>
            <a:r>
              <a:rPr lang="cy-GB" sz="1200" dirty="0" err="1">
                <a:solidFill>
                  <a:schemeClr val="tx1"/>
                </a:solidFill>
                <a:latin typeface="Arial" charset="0"/>
                <a:ea typeface="ＭＳ Ｐゴシック" charset="-128"/>
                <a:cs typeface="+mn-cs"/>
              </a:rPr>
              <a:t>gallant</a:t>
            </a:r>
            <a:r>
              <a:rPr lang="cy-GB" sz="1200" dirty="0">
                <a:solidFill>
                  <a:schemeClr val="tx1"/>
                </a:solidFill>
                <a:latin typeface="Arial" charset="0"/>
                <a:ea typeface="ＭＳ Ｐゴシック" charset="-128"/>
                <a:cs typeface="+mn-cs"/>
              </a:rPr>
              <a:t> ddewis pa un bynnag sy’n teimlo orau iddyn nhw.</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Dim ond i bobl â phidyn y mae rhai newidiadau’n digwydd, rhai i bobl sydd â fwlfa yn unig; ac mae </a:t>
            </a:r>
            <a:r>
              <a:rPr lang="cy-GB" sz="1200" dirty="0" err="1">
                <a:solidFill>
                  <a:schemeClr val="tx1"/>
                </a:solidFill>
                <a:latin typeface="Arial" charset="0"/>
                <a:ea typeface="ＭＳ Ｐゴシック" charset="-128"/>
                <a:cs typeface="+mn-cs"/>
              </a:rPr>
              <a:t>rhai’n</a:t>
            </a:r>
            <a:r>
              <a:rPr lang="cy-GB" sz="1200" dirty="0">
                <a:solidFill>
                  <a:schemeClr val="tx1"/>
                </a:solidFill>
                <a:latin typeface="Arial" charset="0"/>
                <a:ea typeface="ＭＳ Ｐゴシック" charset="-128"/>
                <a:cs typeface="+mn-cs"/>
              </a:rPr>
              <a:t> digwydd i’r ddau.</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Mae’r hormonau sy’n cael eu rhyddhau yn y glasoed yn gallu effeithio ar ein hemosiynau a’n teimladau. Gwnewch yn siŵr eich bod yn garedig â chi eich hun a gydag eraill. </a:t>
            </a:r>
          </a:p>
          <a:p>
            <a:endParaRPr lang="en-GB" altLang="en-US" b="1" dirty="0">
              <a:latin typeface="Arial" panose="020B0604020202020204" pitchFamily="34" charset="0"/>
            </a:endParaRPr>
          </a:p>
        </p:txBody>
      </p:sp>
      <p:sp>
        <p:nvSpPr>
          <p:cNvPr id="15363" name="Slide Number Placeholder 3">
            <a:extLst>
              <a:ext uri="{FF2B5EF4-FFF2-40B4-BE49-F238E27FC236}">
                <a16:creationId xmlns:a16="http://schemas.microsoft.com/office/drawing/2014/main" id="{F06B110D-8F0B-704C-A05A-7DB6D44B495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0DE49CE-6AB0-2548-A87E-3C7FFCA6BF3B}" type="slidenum">
              <a:rPr lang="en-US" altLang="en-US" sz="1200" smtClean="0">
                <a:solidFill>
                  <a:srgbClr val="000000"/>
                </a:solidFill>
              </a:rPr>
              <a:pPr/>
              <a:t>7</a:t>
            </a:fld>
            <a:endParaRPr lang="en-US" alt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CDD849B5-9B74-DE47-AE51-4D46643841B8}"/>
              </a:ext>
            </a:extLst>
          </p:cNvPr>
          <p:cNvSpPr>
            <a:spLocks noGrp="1" noRot="1" noChangeAspect="1" noChangeArrowheads="1" noTextEdit="1"/>
          </p:cNvSpPr>
          <p:nvPr>
            <p:ph type="sldImg"/>
          </p:nvPr>
        </p:nvSpPr>
        <p:spPr>
          <a:ln/>
        </p:spPr>
      </p:sp>
      <p:sp>
        <p:nvSpPr>
          <p:cNvPr id="25602" name="Notes Placeholder 2">
            <a:extLst>
              <a:ext uri="{FF2B5EF4-FFF2-40B4-BE49-F238E27FC236}">
                <a16:creationId xmlns:a16="http://schemas.microsoft.com/office/drawing/2014/main" id="{3CC75E1D-47ED-CE48-AF77-E6851CBBE64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171450" indent="-171450">
              <a:buFont typeface="Arial" panose="020B0604020202020204" pitchFamily="34" charset="0"/>
              <a:buChar char="•"/>
              <a:defRPr/>
            </a:pPr>
            <a:r>
              <a:rPr lang="cy-GB" sz="1200" dirty="0">
                <a:solidFill>
                  <a:schemeClr val="tx1"/>
                </a:solidFill>
                <a:latin typeface="Arial" charset="0"/>
                <a:ea typeface="ＭＳ Ｐゴシック" charset="-128"/>
                <a:cs typeface="+mn-cs"/>
              </a:rPr>
              <a:t>Mae’n bwysig cadw ein hunain yn lân. </a:t>
            </a:r>
          </a:p>
          <a:p>
            <a:pPr marL="171450" indent="-171450">
              <a:buFont typeface="Arial" panose="020B0604020202020204" pitchFamily="34" charset="0"/>
              <a:buChar char="•"/>
              <a:defRPr/>
            </a:pPr>
            <a:r>
              <a:rPr lang="cy-GB" dirty="0">
                <a:solidFill>
                  <a:schemeClr val="tx1"/>
                </a:solidFill>
                <a:latin typeface="Arial" charset="0"/>
                <a:ea typeface="ＭＳ Ｐゴシック" charset="-128"/>
                <a:cs typeface="+mn-cs"/>
              </a:rPr>
              <a:t>Dylem olchi ein cyrff â dŵr cynnes a sebon </a:t>
            </a:r>
            <a:r>
              <a:rPr lang="cy-GB" dirty="0" err="1">
                <a:solidFill>
                  <a:schemeClr val="tx1"/>
                </a:solidFill>
                <a:latin typeface="Arial" charset="0"/>
                <a:ea typeface="ＭＳ Ｐゴシック" charset="-128"/>
                <a:cs typeface="+mn-cs"/>
              </a:rPr>
              <a:t>dibersawr</a:t>
            </a:r>
            <a:r>
              <a:rPr lang="cy-GB" dirty="0">
                <a:solidFill>
                  <a:schemeClr val="tx1"/>
                </a:solidFill>
                <a:latin typeface="Arial" charset="0"/>
                <a:ea typeface="ＭＳ Ｐゴシック" charset="-128"/>
                <a:cs typeface="+mn-cs"/>
              </a:rPr>
              <a:t>.</a:t>
            </a:r>
            <a:r>
              <a:rPr lang="cy-GB" sz="800" dirty="0">
                <a:solidFill>
                  <a:schemeClr val="tx1"/>
                </a:solidFill>
                <a:latin typeface="Arial" charset="0"/>
                <a:ea typeface="ＭＳ Ｐゴシック" charset="-128"/>
                <a:cs typeface="+mn-cs"/>
              </a:rPr>
              <a:t> </a:t>
            </a:r>
          </a:p>
          <a:p>
            <a:endParaRPr lang="en-GB" altLang="en-US" dirty="0">
              <a:latin typeface="Arial" panose="020B0604020202020204" pitchFamily="34" charset="0"/>
            </a:endParaRPr>
          </a:p>
        </p:txBody>
      </p:sp>
      <p:sp>
        <p:nvSpPr>
          <p:cNvPr id="25603" name="Slide Number Placeholder 3">
            <a:extLst>
              <a:ext uri="{FF2B5EF4-FFF2-40B4-BE49-F238E27FC236}">
                <a16:creationId xmlns:a16="http://schemas.microsoft.com/office/drawing/2014/main" id="{DACCB167-606F-DE4C-88D9-8FCCEE07CB2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BACE1B1-29E9-864A-9049-B206A8BAA96D}" type="slidenum">
              <a:rPr lang="en-US" altLang="en-US" sz="1200" smtClean="0"/>
              <a:pPr/>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b="1" dirty="0"/>
              <a:t>Dull</a:t>
            </a:r>
          </a:p>
          <a:p>
            <a:pPr marL="171450" indent="-171450">
              <a:buFont typeface="Arial" panose="020B0604020202020204" pitchFamily="34" charset="0"/>
              <a:buChar char="•"/>
            </a:pPr>
            <a:r>
              <a:rPr lang="cy-GB" dirty="0"/>
              <a:t>Gofynnwch i’r grŵp a ydyn nhw wedi clywed am deimladau ac emosiynau pobl yn newid pan fyddan nhw’n cyrraedd eu harddegau</a:t>
            </a:r>
          </a:p>
          <a:p>
            <a:pPr marL="171450" indent="-171450">
              <a:buFont typeface="Arial" panose="020B0604020202020204" pitchFamily="34" charset="0"/>
              <a:buChar char="•"/>
            </a:pPr>
            <a:r>
              <a:rPr lang="cy-GB" dirty="0"/>
              <a:t>Gofynnwch pa eiriau y </a:t>
            </a:r>
            <a:r>
              <a:rPr lang="cy-GB" dirty="0" err="1"/>
              <a:t>gallen</a:t>
            </a:r>
            <a:r>
              <a:rPr lang="cy-GB" dirty="0"/>
              <a:t> nhw fod wedi’u clywed (oriog, dig, trist, cyffrous) – ysgrifennwch y rhain ar y bwrdd, rhannwch y geiriau yn deimladau cadarnhaol (da) a negyddol (drwg)</a:t>
            </a:r>
          </a:p>
          <a:p>
            <a:pPr marL="171450" indent="-171450">
              <a:buFont typeface="Arial" panose="020B0604020202020204" pitchFamily="34" charset="0"/>
              <a:buChar char="•"/>
            </a:pPr>
            <a:r>
              <a:rPr lang="cy-GB" dirty="0"/>
              <a:t>Datgelu syniadau ar y sleidiau; coch i gynrychioli teimladau negyddol yn fras a theimladau hapusach yn wyrdd</a:t>
            </a:r>
          </a:p>
          <a:p>
            <a:pPr marL="171450" indent="-171450">
              <a:buFont typeface="Arial" panose="020B0604020202020204" pitchFamily="34" charset="0"/>
              <a:buChar char="•"/>
            </a:pPr>
            <a:endParaRPr lang="en-US" b="1" dirty="0"/>
          </a:p>
          <a:p>
            <a:pPr marL="0" indent="0">
              <a:buFont typeface="Arial" panose="020B0604020202020204" pitchFamily="34" charset="0"/>
              <a:buNone/>
            </a:pPr>
            <a:r>
              <a:rPr lang="cy-GB" b="1" dirty="0"/>
              <a:t>Cwestiynau Allweddol</a:t>
            </a:r>
          </a:p>
          <a:p>
            <a:pPr marL="171450" indent="-171450">
              <a:buFont typeface="Arial" panose="020B0604020202020204" pitchFamily="34" charset="0"/>
              <a:buChar char="•"/>
            </a:pPr>
            <a:r>
              <a:rPr lang="cy-GB" b="0" dirty="0"/>
              <a:t>A all ein teimladau fynd i fyny ac i lawr?</a:t>
            </a:r>
          </a:p>
          <a:p>
            <a:pPr marL="171450" indent="-171450">
              <a:buFont typeface="Arial" panose="020B0604020202020204" pitchFamily="34" charset="0"/>
              <a:buChar char="•"/>
            </a:pPr>
            <a:r>
              <a:rPr lang="cy-GB" b="0" dirty="0"/>
              <a:t>Pa fath o deimladau allwn ni eu cael?</a:t>
            </a:r>
          </a:p>
          <a:p>
            <a:pPr marL="171450" indent="-171450">
              <a:buFont typeface="Arial" panose="020B0604020202020204" pitchFamily="34" charset="0"/>
              <a:buChar char="•"/>
            </a:pPr>
            <a:r>
              <a:rPr lang="cy-GB" b="0" dirty="0"/>
              <a:t>A allwn ni wneud ein teimladau’n rhai cadarnhaol (gwell neu dda)?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cy-GB" b="1" dirty="0"/>
              <a:t>Negeseuon Allweddol</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Mae’n arferol cael llawer o wahanol deimladau, rhai yn fwy negyddol a rhai yn fwy cadarnhaol, yn enwedig wrth i ni ddechrau mynd yn hŷn. Weithiau gall fod yn anodd rheoli ein teimladau – a gall hyn ddibynnu ar y sefyllfa yr ydym ynddi.</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Mae’n bwysig ein bod yn siarad am ein teimladau, yn enwedig y teimladau hynny sy’n rhai cryf iawn neu sy’n mynd ymlaen am amser hir. Gall hyn ein helpu i deimlo’n fwy cadarnhaol ac atal y rhai negyddol rhag cronni. </a:t>
            </a:r>
          </a:p>
          <a:p>
            <a:pPr marL="171450" lvl="0" indent="-171450">
              <a:buFont typeface="Arial" panose="020B0604020202020204" pitchFamily="34" charset="0"/>
              <a:buChar char="•"/>
            </a:pPr>
            <a:r>
              <a:rPr lang="cy-GB" sz="1200" dirty="0">
                <a:solidFill>
                  <a:schemeClr val="tx1"/>
                </a:solidFill>
                <a:latin typeface="Arial" charset="0"/>
                <a:ea typeface="ＭＳ Ｐゴシック" charset="-128"/>
                <a:cs typeface="+mn-cs"/>
              </a:rPr>
              <a:t>Mae’n bwysig iawn ein bod yn cael help gan oedolyn yr ydym yn ymddiried ynddo gyda theimladau ac emosiynau, yn enwedig pan fyddwn yn teimlo’n isel, yn ddig, yn ofnus neu’n unig. </a:t>
            </a:r>
          </a:p>
          <a:p>
            <a:endParaRPr lang="en-GB" dirty="0"/>
          </a:p>
        </p:txBody>
      </p:sp>
      <p:sp>
        <p:nvSpPr>
          <p:cNvPr id="4" name="Slide Number Placeholder 3"/>
          <p:cNvSpPr>
            <a:spLocks noGrp="1"/>
          </p:cNvSpPr>
          <p:nvPr>
            <p:ph type="sldNum" sz="quarter" idx="10"/>
          </p:nvPr>
        </p:nvSpPr>
        <p:spPr/>
        <p:txBody>
          <a:bodyPr/>
          <a:lstStyle/>
          <a:p>
            <a:pPr>
              <a:defRPr/>
            </a:pPr>
            <a:fld id="{393512CB-30ED-499C-8FDE-1C79CB19CE00}" type="slidenum">
              <a:rPr lang="en-US" altLang="en-US" smtClean="0"/>
              <a:pPr>
                <a:defRPr/>
              </a:pPr>
              <a:t>9</a:t>
            </a:fld>
            <a:endParaRPr lang="en-US" altLang="en-US"/>
          </a:p>
        </p:txBody>
      </p:sp>
    </p:spTree>
    <p:extLst>
      <p:ext uri="{BB962C8B-B14F-4D97-AF65-F5344CB8AC3E}">
        <p14:creationId xmlns:p14="http://schemas.microsoft.com/office/powerpoint/2010/main" val="3517906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090091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6958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60624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GB"/>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3965575" y="1981200"/>
            <a:ext cx="3127375" cy="44005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99777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GB"/>
              <a:t>Click to edit Master title style</a:t>
            </a:r>
            <a:endParaRPr lang="en-US" dirty="0"/>
          </a:p>
        </p:txBody>
      </p:sp>
    </p:spTree>
    <p:extLst>
      <p:ext uri="{BB962C8B-B14F-4D97-AF65-F5344CB8AC3E}">
        <p14:creationId xmlns:p14="http://schemas.microsoft.com/office/powerpoint/2010/main" val="2658617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GB"/>
              <a:t>Click to edit Master title style</a:t>
            </a:r>
            <a:endParaRPr lang="en-US" dirty="0"/>
          </a:p>
        </p:txBody>
      </p:sp>
    </p:spTree>
    <p:extLst>
      <p:ext uri="{BB962C8B-B14F-4D97-AF65-F5344CB8AC3E}">
        <p14:creationId xmlns:p14="http://schemas.microsoft.com/office/powerpoint/2010/main" val="4120137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66069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a:t>Click to edit Master text styles</a:t>
            </a:r>
          </a:p>
        </p:txBody>
      </p:sp>
    </p:spTree>
    <p:extLst>
      <p:ext uri="{BB962C8B-B14F-4D97-AF65-F5344CB8AC3E}">
        <p14:creationId xmlns:p14="http://schemas.microsoft.com/office/powerpoint/2010/main" val="849429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3965575" y="1981200"/>
            <a:ext cx="3127375" cy="44005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761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85709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880351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21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029180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520081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WE CAN DO THIS</a:t>
            </a:r>
            <a:endParaRPr lang="en-US" altLang="en-US" dirty="0"/>
          </a:p>
        </p:txBody>
      </p:sp>
      <p:sp>
        <p:nvSpPr>
          <p:cNvPr id="1027" name="Rectangle 3"/>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xStyles>
    <p:titleStyle>
      <a:lvl1pPr algn="ctr" rtl="0" eaLnBrk="1" fontAlgn="base" hangingPunct="1">
        <a:spcBef>
          <a:spcPct val="0"/>
        </a:spcBef>
        <a:spcAft>
          <a:spcPct val="0"/>
        </a:spcAft>
        <a:defRPr sz="4800" b="1" kern="1200" spc="-150">
          <a:solidFill>
            <a:srgbClr val="663291"/>
          </a:solidFill>
          <a:latin typeface="+mj-lt"/>
          <a:ea typeface="+mj-ea"/>
          <a:cs typeface="+mj-cs"/>
        </a:defRPr>
      </a:lvl1pPr>
      <a:lvl2pPr algn="ctr" rtl="0" eaLnBrk="1" fontAlgn="base" hangingPunct="1">
        <a:spcBef>
          <a:spcPct val="0"/>
        </a:spcBef>
        <a:spcAft>
          <a:spcPct val="0"/>
        </a:spcAft>
        <a:defRPr sz="4800" b="1">
          <a:solidFill>
            <a:srgbClr val="663291"/>
          </a:solidFill>
          <a:latin typeface="Century Gothic" charset="0"/>
          <a:ea typeface="ＭＳ Ｐゴシック" charset="-128"/>
        </a:defRPr>
      </a:lvl2pPr>
      <a:lvl3pPr algn="ctr" rtl="0" eaLnBrk="1" fontAlgn="base" hangingPunct="1">
        <a:spcBef>
          <a:spcPct val="0"/>
        </a:spcBef>
        <a:spcAft>
          <a:spcPct val="0"/>
        </a:spcAft>
        <a:defRPr sz="4800" b="1">
          <a:solidFill>
            <a:srgbClr val="663291"/>
          </a:solidFill>
          <a:latin typeface="Century Gothic" charset="0"/>
          <a:ea typeface="ＭＳ Ｐゴシック" charset="-128"/>
        </a:defRPr>
      </a:lvl3pPr>
      <a:lvl4pPr algn="ctr" rtl="0" eaLnBrk="1" fontAlgn="base" hangingPunct="1">
        <a:spcBef>
          <a:spcPct val="0"/>
        </a:spcBef>
        <a:spcAft>
          <a:spcPct val="0"/>
        </a:spcAft>
        <a:defRPr sz="4800" b="1">
          <a:solidFill>
            <a:srgbClr val="663291"/>
          </a:solidFill>
          <a:latin typeface="Century Gothic" charset="0"/>
          <a:ea typeface="ＭＳ Ｐゴシック" charset="-128"/>
        </a:defRPr>
      </a:lvl4pPr>
      <a:lvl5pPr algn="ctr" rtl="0" eaLnBrk="1" fontAlgn="base" hangingPunct="1">
        <a:spcBef>
          <a:spcPct val="0"/>
        </a:spcBef>
        <a:spcAft>
          <a:spcPct val="0"/>
        </a:spcAft>
        <a:defRPr sz="4800" b="1">
          <a:solidFill>
            <a:srgbClr val="663291"/>
          </a:solidFill>
          <a:latin typeface="Century Gothic" charset="0"/>
          <a:ea typeface="ＭＳ Ｐゴシック" charset="-128"/>
        </a:defRPr>
      </a:lvl5pPr>
      <a:lvl6pPr marL="457200" algn="ctr" rtl="0" eaLnBrk="1" fontAlgn="base" hangingPunct="1">
        <a:spcBef>
          <a:spcPct val="0"/>
        </a:spcBef>
        <a:spcAft>
          <a:spcPct val="0"/>
        </a:spcAft>
        <a:defRPr sz="4000">
          <a:solidFill>
            <a:srgbClr val="0093D1"/>
          </a:solidFill>
          <a:latin typeface="Century Gothic" charset="0"/>
          <a:ea typeface="ＭＳ Ｐゴシック" charset="-128"/>
        </a:defRPr>
      </a:lvl6pPr>
      <a:lvl7pPr marL="914400" algn="ctr" rtl="0" eaLnBrk="1" fontAlgn="base" hangingPunct="1">
        <a:spcBef>
          <a:spcPct val="0"/>
        </a:spcBef>
        <a:spcAft>
          <a:spcPct val="0"/>
        </a:spcAft>
        <a:defRPr sz="4000">
          <a:solidFill>
            <a:srgbClr val="0093D1"/>
          </a:solidFill>
          <a:latin typeface="Century Gothic" charset="0"/>
          <a:ea typeface="ＭＳ Ｐゴシック" charset="-128"/>
        </a:defRPr>
      </a:lvl7pPr>
      <a:lvl8pPr marL="1371600" algn="ctr" rtl="0" eaLnBrk="1" fontAlgn="base" hangingPunct="1">
        <a:spcBef>
          <a:spcPct val="0"/>
        </a:spcBef>
        <a:spcAft>
          <a:spcPct val="0"/>
        </a:spcAft>
        <a:defRPr sz="4000">
          <a:solidFill>
            <a:srgbClr val="0093D1"/>
          </a:solidFill>
          <a:latin typeface="Century Gothic" charset="0"/>
          <a:ea typeface="ＭＳ Ｐゴシック" charset="-128"/>
        </a:defRPr>
      </a:lvl8pPr>
      <a:lvl9pPr marL="1828800" algn="ctr" rtl="0" eaLnBrk="1" fontAlgn="base" hangingPunct="1">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childline.org.u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l" eaLnBrk="1" hangingPunct="1">
              <a:defRPr/>
            </a:pPr>
            <a:r>
              <a:rPr lang="cy-GB" sz="7200" b="0">
                <a:solidFill>
                  <a:srgbClr val="00B9D3"/>
                </a:solidFill>
                <a:latin typeface="Manus" pitchFamily="50" charset="0"/>
              </a:rPr>
              <a:t>Newidiadau i’n teimladau</a:t>
            </a:r>
          </a:p>
        </p:txBody>
      </p:sp>
      <p:sp>
        <p:nvSpPr>
          <p:cNvPr id="5122" name="Rectangle 3"/>
          <p:cNvSpPr>
            <a:spLocks noGrp="1" noChangeArrowheads="1"/>
          </p:cNvSpPr>
          <p:nvPr>
            <p:ph idx="1"/>
          </p:nvPr>
        </p:nvSpPr>
        <p:spPr>
          <a:xfrm>
            <a:off x="435260" y="2272708"/>
            <a:ext cx="2302024" cy="799728"/>
          </a:xfrm>
        </p:spPr>
        <p:txBody>
          <a:bodyPr/>
          <a:lstStyle/>
          <a:p>
            <a:pPr marL="0" indent="0" eaLnBrk="1" hangingPunct="1">
              <a:lnSpc>
                <a:spcPct val="90000"/>
              </a:lnSpc>
              <a:buNone/>
            </a:pPr>
            <a:r>
              <a:rPr lang="cy-GB">
                <a:solidFill>
                  <a:srgbClr val="FF0000"/>
                </a:solidFill>
                <a:latin typeface="Setimo" panose="020B0603020204030204" pitchFamily="34" charset="0"/>
                <a:cs typeface="Setimo" panose="020B0603020204030204" pitchFamily="34" charset="0"/>
              </a:rPr>
              <a:t>Oriog</a:t>
            </a:r>
          </a:p>
        </p:txBody>
      </p:sp>
      <p:sp>
        <p:nvSpPr>
          <p:cNvPr id="4" name="Rectangle 3">
            <a:extLst>
              <a:ext uri="{FF2B5EF4-FFF2-40B4-BE49-F238E27FC236}">
                <a16:creationId xmlns:a16="http://schemas.microsoft.com/office/drawing/2014/main" id="{FFE0CF82-FA94-214A-B268-68AAFC14173A}"/>
              </a:ext>
            </a:extLst>
          </p:cNvPr>
          <p:cNvSpPr txBox="1">
            <a:spLocks noChangeArrowheads="1"/>
          </p:cNvSpPr>
          <p:nvPr/>
        </p:nvSpPr>
        <p:spPr bwMode="auto">
          <a:xfrm>
            <a:off x="1374271" y="3677209"/>
            <a:ext cx="2302024" cy="79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FontTx/>
              <a:buNone/>
            </a:pPr>
            <a:r>
              <a:rPr lang="cy-GB">
                <a:solidFill>
                  <a:srgbClr val="FF0000"/>
                </a:solidFill>
                <a:latin typeface="Setimo" panose="020B0603020204030204" pitchFamily="34" charset="0"/>
                <a:cs typeface="Setimo" panose="020B0603020204030204" pitchFamily="34" charset="0"/>
              </a:rPr>
              <a:t>Trist</a:t>
            </a:r>
          </a:p>
        </p:txBody>
      </p:sp>
      <p:sp>
        <p:nvSpPr>
          <p:cNvPr id="5" name="Rectangle 3">
            <a:extLst>
              <a:ext uri="{FF2B5EF4-FFF2-40B4-BE49-F238E27FC236}">
                <a16:creationId xmlns:a16="http://schemas.microsoft.com/office/drawing/2014/main" id="{0A7331F8-40DA-AD4A-B1D6-68F7278AF106}"/>
              </a:ext>
            </a:extLst>
          </p:cNvPr>
          <p:cNvSpPr txBox="1">
            <a:spLocks noChangeArrowheads="1"/>
          </p:cNvSpPr>
          <p:nvPr/>
        </p:nvSpPr>
        <p:spPr bwMode="auto">
          <a:xfrm>
            <a:off x="5005166" y="2037978"/>
            <a:ext cx="2302024" cy="79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FontTx/>
              <a:buNone/>
            </a:pPr>
            <a:r>
              <a:rPr lang="cy-GB">
                <a:solidFill>
                  <a:srgbClr val="FF0000"/>
                </a:solidFill>
                <a:latin typeface="Setimo" panose="020B0603020204030204" pitchFamily="34" charset="0"/>
                <a:cs typeface="Setimo" panose="020B0603020204030204" pitchFamily="34" charset="0"/>
              </a:rPr>
              <a:t>Blin</a:t>
            </a:r>
          </a:p>
        </p:txBody>
      </p:sp>
      <p:sp>
        <p:nvSpPr>
          <p:cNvPr id="7" name="Rectangle 3">
            <a:extLst>
              <a:ext uri="{FF2B5EF4-FFF2-40B4-BE49-F238E27FC236}">
                <a16:creationId xmlns:a16="http://schemas.microsoft.com/office/drawing/2014/main" id="{E4CAB50F-0DDA-C345-9CFF-78F45CDAC247}"/>
              </a:ext>
            </a:extLst>
          </p:cNvPr>
          <p:cNvSpPr txBox="1">
            <a:spLocks noChangeArrowheads="1"/>
          </p:cNvSpPr>
          <p:nvPr/>
        </p:nvSpPr>
        <p:spPr bwMode="auto">
          <a:xfrm>
            <a:off x="5220072" y="4973354"/>
            <a:ext cx="2302024" cy="79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FontTx/>
              <a:buNone/>
            </a:pPr>
            <a:r>
              <a:rPr lang="cy-GB">
                <a:solidFill>
                  <a:srgbClr val="FF0000"/>
                </a:solidFill>
                <a:latin typeface="Setimo" panose="020B0603020204030204" pitchFamily="34" charset="0"/>
                <a:cs typeface="Setimo" panose="020B0603020204030204" pitchFamily="34" charset="0"/>
              </a:rPr>
              <a:t>Unig</a:t>
            </a:r>
          </a:p>
        </p:txBody>
      </p:sp>
      <p:sp>
        <p:nvSpPr>
          <p:cNvPr id="8" name="Rectangle 3">
            <a:extLst>
              <a:ext uri="{FF2B5EF4-FFF2-40B4-BE49-F238E27FC236}">
                <a16:creationId xmlns:a16="http://schemas.microsoft.com/office/drawing/2014/main" id="{C962CF4D-BE99-0A4F-88DD-C513E8DA4495}"/>
              </a:ext>
            </a:extLst>
          </p:cNvPr>
          <p:cNvSpPr txBox="1">
            <a:spLocks noChangeArrowheads="1"/>
          </p:cNvSpPr>
          <p:nvPr/>
        </p:nvSpPr>
        <p:spPr bwMode="auto">
          <a:xfrm>
            <a:off x="2626668" y="5773082"/>
            <a:ext cx="2302024" cy="79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FontTx/>
              <a:buNone/>
            </a:pPr>
            <a:r>
              <a:rPr lang="cy-GB">
                <a:solidFill>
                  <a:srgbClr val="FF0000"/>
                </a:solidFill>
                <a:latin typeface="Setimo" panose="020B0603020204030204" pitchFamily="34" charset="0"/>
                <a:cs typeface="Setimo" panose="020B0603020204030204" pitchFamily="34" charset="0"/>
              </a:rPr>
              <a:t>Hwyliau drwg</a:t>
            </a:r>
          </a:p>
        </p:txBody>
      </p:sp>
      <p:sp>
        <p:nvSpPr>
          <p:cNvPr id="9" name="Rectangle 3">
            <a:extLst>
              <a:ext uri="{FF2B5EF4-FFF2-40B4-BE49-F238E27FC236}">
                <a16:creationId xmlns:a16="http://schemas.microsoft.com/office/drawing/2014/main" id="{C22EB031-5D68-D54C-840E-BCDA04C79896}"/>
              </a:ext>
            </a:extLst>
          </p:cNvPr>
          <p:cNvSpPr txBox="1">
            <a:spLocks noChangeArrowheads="1"/>
          </p:cNvSpPr>
          <p:nvPr/>
        </p:nvSpPr>
        <p:spPr bwMode="auto">
          <a:xfrm>
            <a:off x="2987823" y="2666442"/>
            <a:ext cx="2302024" cy="79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FontTx/>
              <a:buNone/>
            </a:pPr>
            <a:r>
              <a:rPr lang="cy-GB">
                <a:solidFill>
                  <a:srgbClr val="00B050"/>
                </a:solidFill>
                <a:latin typeface="Setimo" panose="020B0603020204030204" pitchFamily="34" charset="0"/>
                <a:cs typeface="Setimo" panose="020B0603020204030204" pitchFamily="34" charset="0"/>
              </a:rPr>
              <a:t>Hapus</a:t>
            </a:r>
          </a:p>
        </p:txBody>
      </p:sp>
      <p:sp>
        <p:nvSpPr>
          <p:cNvPr id="10" name="Rectangle 3">
            <a:extLst>
              <a:ext uri="{FF2B5EF4-FFF2-40B4-BE49-F238E27FC236}">
                <a16:creationId xmlns:a16="http://schemas.microsoft.com/office/drawing/2014/main" id="{0A69CE3E-7EA7-5F4B-8CB9-118389F62BFC}"/>
              </a:ext>
            </a:extLst>
          </p:cNvPr>
          <p:cNvSpPr txBox="1">
            <a:spLocks noChangeArrowheads="1"/>
          </p:cNvSpPr>
          <p:nvPr/>
        </p:nvSpPr>
        <p:spPr bwMode="auto">
          <a:xfrm>
            <a:off x="6841976" y="3429000"/>
            <a:ext cx="2302024" cy="79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FontTx/>
              <a:buNone/>
            </a:pPr>
            <a:r>
              <a:rPr lang="cy-GB">
                <a:solidFill>
                  <a:srgbClr val="00B050"/>
                </a:solidFill>
                <a:latin typeface="Setimo" panose="020B0603020204030204" pitchFamily="34" charset="0"/>
                <a:cs typeface="Setimo" panose="020B0603020204030204" pitchFamily="34" charset="0"/>
              </a:rPr>
              <a:t>Llawenydd</a:t>
            </a:r>
          </a:p>
        </p:txBody>
      </p:sp>
      <p:sp>
        <p:nvSpPr>
          <p:cNvPr id="11" name="Rectangle 3">
            <a:extLst>
              <a:ext uri="{FF2B5EF4-FFF2-40B4-BE49-F238E27FC236}">
                <a16:creationId xmlns:a16="http://schemas.microsoft.com/office/drawing/2014/main" id="{9208A71B-1C8B-DF40-9FF3-8B60BCCF499D}"/>
              </a:ext>
            </a:extLst>
          </p:cNvPr>
          <p:cNvSpPr txBox="1">
            <a:spLocks noChangeArrowheads="1"/>
          </p:cNvSpPr>
          <p:nvPr/>
        </p:nvSpPr>
        <p:spPr bwMode="auto">
          <a:xfrm>
            <a:off x="3080694" y="4288112"/>
            <a:ext cx="2302024" cy="79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FontTx/>
              <a:buNone/>
            </a:pPr>
            <a:r>
              <a:rPr lang="cy-GB">
                <a:solidFill>
                  <a:srgbClr val="00B050"/>
                </a:solidFill>
                <a:latin typeface="Setimo" panose="020B0603020204030204" pitchFamily="34" charset="0"/>
                <a:cs typeface="Setimo" panose="020B0603020204030204" pitchFamily="34" charset="0"/>
              </a:rPr>
              <a:t>Cynhyrfus</a:t>
            </a:r>
          </a:p>
        </p:txBody>
      </p:sp>
      <p:sp>
        <p:nvSpPr>
          <p:cNvPr id="12" name="Rectangle 3">
            <a:extLst>
              <a:ext uri="{FF2B5EF4-FFF2-40B4-BE49-F238E27FC236}">
                <a16:creationId xmlns:a16="http://schemas.microsoft.com/office/drawing/2014/main" id="{868D147D-6090-E047-88AD-615965B21A2F}"/>
              </a:ext>
            </a:extLst>
          </p:cNvPr>
          <p:cNvSpPr txBox="1">
            <a:spLocks noChangeArrowheads="1"/>
          </p:cNvSpPr>
          <p:nvPr/>
        </p:nvSpPr>
        <p:spPr bwMode="auto">
          <a:xfrm>
            <a:off x="324644" y="4762315"/>
            <a:ext cx="2302024" cy="79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FontTx/>
              <a:buNone/>
            </a:pPr>
            <a:r>
              <a:rPr lang="cy-GB">
                <a:solidFill>
                  <a:srgbClr val="00B050"/>
                </a:solidFill>
                <a:latin typeface="Setimo" panose="020B0603020204030204" pitchFamily="34" charset="0"/>
                <a:cs typeface="Setimo" panose="020B0603020204030204" pitchFamily="34" charset="0"/>
              </a:rPr>
              <a:t>Hwyliau da</a:t>
            </a:r>
          </a:p>
        </p:txBody>
      </p:sp>
      <p:sp>
        <p:nvSpPr>
          <p:cNvPr id="13" name="Rectangle 3">
            <a:extLst>
              <a:ext uri="{FF2B5EF4-FFF2-40B4-BE49-F238E27FC236}">
                <a16:creationId xmlns:a16="http://schemas.microsoft.com/office/drawing/2014/main" id="{0CBCA160-5BF9-BF42-AE31-3614A6C15A40}"/>
              </a:ext>
            </a:extLst>
          </p:cNvPr>
          <p:cNvSpPr txBox="1">
            <a:spLocks noChangeArrowheads="1"/>
          </p:cNvSpPr>
          <p:nvPr/>
        </p:nvSpPr>
        <p:spPr bwMode="auto">
          <a:xfrm>
            <a:off x="7022508" y="1905186"/>
            <a:ext cx="2302024" cy="79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FontTx/>
              <a:buNone/>
            </a:pPr>
            <a:r>
              <a:rPr lang="cy-GB">
                <a:solidFill>
                  <a:srgbClr val="00B050"/>
                </a:solidFill>
                <a:latin typeface="Setimo" panose="020B0603020204030204" pitchFamily="34" charset="0"/>
                <a:cs typeface="Setimo" panose="020B0603020204030204" pitchFamily="34" charset="0"/>
              </a:rPr>
              <a:t>Wedi ymlacio</a:t>
            </a:r>
          </a:p>
        </p:txBody>
      </p:sp>
      <p:sp>
        <p:nvSpPr>
          <p:cNvPr id="14" name="Rectangle 3">
            <a:extLst>
              <a:ext uri="{FF2B5EF4-FFF2-40B4-BE49-F238E27FC236}">
                <a16:creationId xmlns:a16="http://schemas.microsoft.com/office/drawing/2014/main" id="{750DCCF7-E72A-934F-860B-8BEDA77671AB}"/>
              </a:ext>
            </a:extLst>
          </p:cNvPr>
          <p:cNvSpPr txBox="1">
            <a:spLocks noChangeArrowheads="1"/>
          </p:cNvSpPr>
          <p:nvPr/>
        </p:nvSpPr>
        <p:spPr bwMode="auto">
          <a:xfrm>
            <a:off x="6542995" y="5285794"/>
            <a:ext cx="2302024" cy="79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FontTx/>
              <a:buNone/>
            </a:pPr>
            <a:r>
              <a:rPr lang="cy-GB" dirty="0">
                <a:solidFill>
                  <a:srgbClr val="00B050"/>
                </a:solidFill>
                <a:latin typeface="Setimo" panose="020B0603020204030204" pitchFamily="34" charset="0"/>
                <a:cs typeface="Setimo" panose="020B0603020204030204" pitchFamily="34" charset="0"/>
              </a:rPr>
              <a:t>Balch</a:t>
            </a:r>
          </a:p>
        </p:txBody>
      </p:sp>
      <p:sp>
        <p:nvSpPr>
          <p:cNvPr id="15" name="Rectangle 3">
            <a:extLst>
              <a:ext uri="{FF2B5EF4-FFF2-40B4-BE49-F238E27FC236}">
                <a16:creationId xmlns:a16="http://schemas.microsoft.com/office/drawing/2014/main" id="{1A72B019-A273-C444-86AD-C061F474B030}"/>
              </a:ext>
            </a:extLst>
          </p:cNvPr>
          <p:cNvSpPr txBox="1">
            <a:spLocks noChangeArrowheads="1"/>
          </p:cNvSpPr>
          <p:nvPr/>
        </p:nvSpPr>
        <p:spPr bwMode="auto">
          <a:xfrm>
            <a:off x="4722714" y="3232670"/>
            <a:ext cx="2302024" cy="79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FontTx/>
              <a:buNone/>
            </a:pPr>
            <a:r>
              <a:rPr lang="cy-GB" dirty="0">
                <a:solidFill>
                  <a:srgbClr val="00B050"/>
                </a:solidFill>
                <a:latin typeface="Setimo" panose="020B0603020204030204" pitchFamily="34" charset="0"/>
                <a:cs typeface="Setimo" panose="020B0603020204030204" pitchFamily="34" charset="0"/>
              </a:rPr>
              <a:t>Yn cael eich caru</a:t>
            </a:r>
          </a:p>
        </p:txBody>
      </p:sp>
      <p:sp>
        <p:nvSpPr>
          <p:cNvPr id="2" name="Rectangle 1">
            <a:extLst>
              <a:ext uri="{FF2B5EF4-FFF2-40B4-BE49-F238E27FC236}">
                <a16:creationId xmlns:a16="http://schemas.microsoft.com/office/drawing/2014/main" id="{4135D036-4DEC-274B-9EA1-29280800AFBB}"/>
              </a:ext>
            </a:extLst>
          </p:cNvPr>
          <p:cNvSpPr/>
          <p:nvPr/>
        </p:nvSpPr>
        <p:spPr>
          <a:xfrm>
            <a:off x="6101634" y="4209171"/>
            <a:ext cx="2741456" cy="535531"/>
          </a:xfrm>
          <a:prstGeom prst="rect">
            <a:avLst/>
          </a:prstGeom>
        </p:spPr>
        <p:txBody>
          <a:bodyPr wrap="none">
            <a:spAutoFit/>
          </a:bodyPr>
          <a:lstStyle/>
          <a:p>
            <a:pPr marL="0" indent="0" eaLnBrk="1" hangingPunct="1">
              <a:lnSpc>
                <a:spcPct val="90000"/>
              </a:lnSpc>
              <a:buNone/>
            </a:pPr>
            <a:r>
              <a:rPr lang="cy-GB" sz="3200">
                <a:solidFill>
                  <a:srgbClr val="FF0000"/>
                </a:solidFill>
                <a:latin typeface="Setimo" panose="020B0603020204030204" pitchFamily="34" charset="0"/>
                <a:cs typeface="Setimo" panose="020B0603020204030204" pitchFamily="34" charset="0"/>
              </a:rPr>
              <a:t>Cywilydd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animEffect transition="in" filter="fade">
                                      <p:cBhvr>
                                        <p:cTn id="7" dur="500"/>
                                        <p:tgtEl>
                                          <p:spTgt spid="512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P spid="4" grpId="0"/>
      <p:bldP spid="5" grpId="0"/>
      <p:bldP spid="7" grpId="0"/>
      <p:bldP spid="8"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BB691E8-4DC5-3845-AA0A-D24845546534}"/>
              </a:ext>
            </a:extLst>
          </p:cNvPr>
          <p:cNvSpPr>
            <a:spLocks noGrp="1" noChangeArrowheads="1"/>
          </p:cNvSpPr>
          <p:nvPr>
            <p:ph type="title"/>
          </p:nvPr>
        </p:nvSpPr>
        <p:spPr/>
        <p:txBody>
          <a:bodyPr/>
          <a:lstStyle/>
          <a:p>
            <a:pPr algn="l" eaLnBrk="1" hangingPunct="1">
              <a:defRPr/>
            </a:pPr>
            <a:r>
              <a:rPr lang="cy-GB" sz="7200" b="0">
                <a:solidFill>
                  <a:srgbClr val="00B9D3"/>
                </a:solidFill>
                <a:latin typeface="Manus" pitchFamily="50" charset="0"/>
                <a:cs typeface="Setimo" panose="020B0603020204030204" pitchFamily="34" charset="0"/>
              </a:rPr>
              <a:t>Cyngor i ffrind</a:t>
            </a:r>
          </a:p>
        </p:txBody>
      </p:sp>
      <p:pic>
        <p:nvPicPr>
          <p:cNvPr id="5" name="Picture 4">
            <a:extLst>
              <a:ext uri="{FF2B5EF4-FFF2-40B4-BE49-F238E27FC236}">
                <a16:creationId xmlns:a16="http://schemas.microsoft.com/office/drawing/2014/main" id="{D1626269-2CA8-5D4C-B11E-2037F07F6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2288" y="2386013"/>
            <a:ext cx="25050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FF9D8C81-DC78-1B41-8D3C-CDFE79013A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12975"/>
            <a:ext cx="3062288"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62A413FB-548D-9248-A179-89F17D6B8A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5975" y="2222500"/>
            <a:ext cx="2840038"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Grp="1" noChangeArrowheads="1"/>
          </p:cNvSpPr>
          <p:nvPr>
            <p:ph type="title"/>
          </p:nvPr>
        </p:nvSpPr>
        <p:spPr/>
        <p:txBody>
          <a:bodyPr/>
          <a:lstStyle/>
          <a:p>
            <a:pPr eaLnBrk="1" hangingPunct="1">
              <a:defRPr/>
            </a:pPr>
            <a:r>
              <a:rPr lang="cy-GB" sz="6600" b="0" dirty="0">
                <a:solidFill>
                  <a:srgbClr val="00B9D3"/>
                </a:solidFill>
                <a:latin typeface="Manus" pitchFamily="50" charset="0"/>
              </a:rPr>
              <a:t>Ffyrdd o helpu ein hemosiynau</a:t>
            </a:r>
          </a:p>
        </p:txBody>
      </p:sp>
      <p:pic>
        <p:nvPicPr>
          <p:cNvPr id="5" name="Picture 4">
            <a:extLst>
              <a:ext uri="{FF2B5EF4-FFF2-40B4-BE49-F238E27FC236}">
                <a16:creationId xmlns:a16="http://schemas.microsoft.com/office/drawing/2014/main" id="{1FEB16CE-27EB-A648-99F6-7D6979709678}"/>
              </a:ext>
            </a:extLst>
          </p:cNvPr>
          <p:cNvPicPr>
            <a:picLocks noChangeAspect="1"/>
          </p:cNvPicPr>
          <p:nvPr/>
        </p:nvPicPr>
        <p:blipFill>
          <a:blip r:embed="rId3"/>
          <a:stretch>
            <a:fillRect/>
          </a:stretch>
        </p:blipFill>
        <p:spPr>
          <a:xfrm>
            <a:off x="6372200" y="2780928"/>
            <a:ext cx="2498080" cy="2498080"/>
          </a:xfrm>
          <a:prstGeom prst="rect">
            <a:avLst/>
          </a:prstGeom>
        </p:spPr>
      </p:pic>
      <p:sp>
        <p:nvSpPr>
          <p:cNvPr id="8194" name="Rectangle 5"/>
          <p:cNvSpPr>
            <a:spLocks noGrp="1" noChangeArrowheads="1"/>
          </p:cNvSpPr>
          <p:nvPr>
            <p:ph type="body" sz="half" idx="1"/>
          </p:nvPr>
        </p:nvSpPr>
        <p:spPr>
          <a:xfrm>
            <a:off x="251520" y="1988840"/>
            <a:ext cx="7918648" cy="4400550"/>
          </a:xfrm>
        </p:spPr>
        <p:txBody>
          <a:bodyPr/>
          <a:lstStyle/>
          <a:p>
            <a:pPr eaLnBrk="1" hangingPunct="1"/>
            <a:r>
              <a:rPr lang="cy-GB" sz="2800" b="1" dirty="0">
                <a:solidFill>
                  <a:srgbClr val="00B9D3"/>
                </a:solidFill>
              </a:rPr>
              <a:t>Siarad</a:t>
            </a:r>
            <a:r>
              <a:rPr lang="cy-GB" sz="2800" dirty="0"/>
              <a:t> â’n ffrindiau/rhiant/gofalwr</a:t>
            </a:r>
          </a:p>
          <a:p>
            <a:pPr eaLnBrk="1" hangingPunct="1"/>
            <a:r>
              <a:rPr lang="cy-GB" sz="2800" b="1" dirty="0">
                <a:solidFill>
                  <a:srgbClr val="00B9D3"/>
                </a:solidFill>
              </a:rPr>
              <a:t>Ysgrifennu</a:t>
            </a:r>
            <a:r>
              <a:rPr lang="cy-GB" sz="2800" dirty="0"/>
              <a:t> i lawr sut rydym yn teimlo</a:t>
            </a:r>
          </a:p>
          <a:p>
            <a:pPr eaLnBrk="1" hangingPunct="1"/>
            <a:r>
              <a:rPr lang="cy-GB" sz="2800" dirty="0"/>
              <a:t>Gwneud rhywbeth rydyn ni’n ei</a:t>
            </a:r>
            <a:br>
              <a:rPr lang="cy-GB" sz="2800" dirty="0"/>
            </a:br>
            <a:r>
              <a:rPr lang="cy-GB" sz="2800" dirty="0"/>
              <a:t> </a:t>
            </a:r>
            <a:r>
              <a:rPr lang="cy-GB" sz="2800" b="1" dirty="0">
                <a:solidFill>
                  <a:srgbClr val="00B9D3"/>
                </a:solidFill>
              </a:rPr>
              <a:t>fwynhau</a:t>
            </a:r>
            <a:r>
              <a:rPr lang="cy-GB" sz="2800" dirty="0"/>
              <a:t> </a:t>
            </a:r>
          </a:p>
          <a:p>
            <a:pPr eaLnBrk="1" hangingPunct="1"/>
            <a:r>
              <a:rPr lang="cy-GB" sz="2800" dirty="0"/>
              <a:t>Cadw’n </a:t>
            </a:r>
            <a:r>
              <a:rPr lang="cy-GB" sz="2800" b="1" dirty="0">
                <a:solidFill>
                  <a:srgbClr val="00B9D3"/>
                </a:solidFill>
              </a:rPr>
              <a:t>brysur</a:t>
            </a:r>
            <a:r>
              <a:rPr lang="cy-GB" sz="2800" b="1" dirty="0"/>
              <a:t> </a:t>
            </a:r>
          </a:p>
          <a:p>
            <a:pPr eaLnBrk="1" hangingPunct="1"/>
            <a:r>
              <a:rPr lang="cy-GB" sz="2800" dirty="0"/>
              <a:t>Bod o gwmpas pobl sy’n </a:t>
            </a:r>
          </a:p>
          <a:p>
            <a:pPr marL="0" indent="0" eaLnBrk="1" hangingPunct="1">
              <a:buNone/>
            </a:pPr>
            <a:r>
              <a:rPr lang="cy-GB" sz="2800" b="1" dirty="0"/>
              <a:t>   </a:t>
            </a:r>
            <a:r>
              <a:rPr lang="cy-GB" sz="2800" b="1" dirty="0">
                <a:solidFill>
                  <a:srgbClr val="00B9D3"/>
                </a:solidFill>
              </a:rPr>
              <a:t>malio amdanom ni</a:t>
            </a:r>
          </a:p>
          <a:p>
            <a:pPr marL="0" indent="0" eaLnBrk="1" hangingPunct="1">
              <a:buNone/>
            </a:pPr>
            <a:endParaRPr lang="en-GB" altLang="en-US" sz="2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89A92-A457-804D-9F68-FDFAE48156D9}"/>
              </a:ext>
            </a:extLst>
          </p:cNvPr>
          <p:cNvSpPr>
            <a:spLocks noGrp="1"/>
          </p:cNvSpPr>
          <p:nvPr>
            <p:ph type="title"/>
          </p:nvPr>
        </p:nvSpPr>
        <p:spPr/>
        <p:txBody>
          <a:bodyPr/>
          <a:lstStyle/>
          <a:p>
            <a:pPr>
              <a:defRPr/>
            </a:pPr>
            <a:r>
              <a:rPr lang="cy-GB" sz="6000" b="0">
                <a:solidFill>
                  <a:srgbClr val="00B9D3"/>
                </a:solidFill>
                <a:latin typeface="Manus" pitchFamily="50" charset="0"/>
              </a:rPr>
              <a:t>Ble i fynd i gael help neu os oes gennych gwestiynau?</a:t>
            </a:r>
          </a:p>
        </p:txBody>
      </p:sp>
      <p:pic>
        <p:nvPicPr>
          <p:cNvPr id="57346" name="Picture 3">
            <a:extLst>
              <a:ext uri="{FF2B5EF4-FFF2-40B4-BE49-F238E27FC236}">
                <a16:creationId xmlns:a16="http://schemas.microsoft.com/office/drawing/2014/main" id="{8FE2EF69-AB80-F445-85AC-9AAC9655C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9" y="2276873"/>
            <a:ext cx="2936050"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F7F8BAB-380F-F64F-8CDC-18EC9C5ECE47}"/>
              </a:ext>
            </a:extLst>
          </p:cNvPr>
          <p:cNvSpPr/>
          <p:nvPr/>
        </p:nvSpPr>
        <p:spPr>
          <a:xfrm>
            <a:off x="3491880" y="2254088"/>
            <a:ext cx="4966320" cy="3108543"/>
          </a:xfrm>
          <a:prstGeom prst="rect">
            <a:avLst/>
          </a:prstGeom>
        </p:spPr>
        <p:txBody>
          <a:bodyPr wrap="square">
            <a:spAutoFit/>
          </a:bodyPr>
          <a:lstStyle/>
          <a:p>
            <a:pPr marL="342900" indent="-342900">
              <a:buFont typeface="Arial" panose="020B0604020202020204" pitchFamily="34" charset="0"/>
              <a:buChar char="•"/>
              <a:defRPr/>
            </a:pPr>
            <a:r>
              <a:rPr lang="cy-GB" sz="2800">
                <a:latin typeface="Setimo" panose="020B0603020204030204" pitchFamily="34" charset="0"/>
                <a:cs typeface="Setimo" panose="020B0603020204030204" pitchFamily="34" charset="0"/>
              </a:rPr>
              <a:t>Oedolyn rydych chi’n ymddiried ynddo gartref neu yn yr ysgol</a:t>
            </a:r>
          </a:p>
          <a:p>
            <a:pPr marL="342900" indent="-342900">
              <a:buFont typeface="Arial" panose="020B0604020202020204" pitchFamily="34" charset="0"/>
              <a:buChar char="•"/>
              <a:defRPr/>
            </a:pPr>
            <a:r>
              <a:rPr lang="cy-GB" sz="2800">
                <a:latin typeface="Setimo" panose="020B0603020204030204" pitchFamily="34" charset="0"/>
                <a:cs typeface="Setimo" panose="020B0603020204030204" pitchFamily="34" charset="0"/>
              </a:rPr>
              <a:t>Dewch i siarad â’r aelod o staff ar ôl gwers</a:t>
            </a:r>
          </a:p>
          <a:p>
            <a:pPr marL="342900" indent="-342900">
              <a:buFont typeface="Arial" panose="020B0604020202020204" pitchFamily="34" charset="0"/>
              <a:buChar char="•"/>
              <a:defRPr/>
            </a:pPr>
            <a:r>
              <a:rPr lang="cy-GB" sz="2800">
                <a:latin typeface="Setimo" panose="020B0603020204030204" pitchFamily="34" charset="0"/>
                <a:cs typeface="Setimo" panose="020B0603020204030204" pitchFamily="34" charset="0"/>
              </a:rPr>
              <a:t>Childline  0800 1111</a:t>
            </a:r>
          </a:p>
          <a:p>
            <a:pPr>
              <a:defRPr/>
            </a:pPr>
            <a:r>
              <a:rPr lang="cy-GB" sz="2800">
                <a:latin typeface="Setimo" panose="020B0603020204030204" pitchFamily="34" charset="0"/>
                <a:cs typeface="Setimo" panose="020B0603020204030204" pitchFamily="34" charset="0"/>
                <a:hlinkClick r:id="rId4"/>
              </a:rPr>
              <a:t>https://www.childline.org.uk</a:t>
            </a:r>
            <a:r>
              <a:rPr lang="cy-GB" sz="2800">
                <a:latin typeface="Setimo" panose="020B0603020204030204" pitchFamily="34" charset="0"/>
                <a:cs typeface="Setimo" panose="020B060302020403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FF1D7-4F83-9142-9B16-ECAC576AE458}"/>
              </a:ext>
            </a:extLst>
          </p:cNvPr>
          <p:cNvSpPr>
            <a:spLocks noGrp="1"/>
          </p:cNvSpPr>
          <p:nvPr>
            <p:ph type="title"/>
          </p:nvPr>
        </p:nvSpPr>
        <p:spPr>
          <a:xfrm>
            <a:off x="204788" y="217488"/>
            <a:ext cx="8902700" cy="1916112"/>
          </a:xfrm>
        </p:spPr>
        <p:txBody>
          <a:bodyPr/>
          <a:lstStyle/>
          <a:p>
            <a:pPr algn="l">
              <a:defRPr/>
            </a:pPr>
            <a:r>
              <a:rPr lang="cy-GB" sz="6600" b="0" dirty="0">
                <a:solidFill>
                  <a:srgbClr val="00B9D3"/>
                </a:solidFill>
                <a:latin typeface="Manus" pitchFamily="50" charset="0"/>
              </a:rPr>
              <a:t>Crynodeb</a:t>
            </a:r>
          </a:p>
        </p:txBody>
      </p:sp>
      <p:sp>
        <p:nvSpPr>
          <p:cNvPr id="53250" name="TextBox 3">
            <a:extLst>
              <a:ext uri="{FF2B5EF4-FFF2-40B4-BE49-F238E27FC236}">
                <a16:creationId xmlns:a16="http://schemas.microsoft.com/office/drawing/2014/main" id="{47884337-5FB0-F04F-BD3E-B96FA0285602}"/>
              </a:ext>
            </a:extLst>
          </p:cNvPr>
          <p:cNvSpPr txBox="1">
            <a:spLocks noChangeArrowheads="1"/>
          </p:cNvSpPr>
          <p:nvPr/>
        </p:nvSpPr>
        <p:spPr bwMode="auto">
          <a:xfrm>
            <a:off x="3560763" y="892175"/>
            <a:ext cx="4824412"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pPr>
            <a:r>
              <a:rPr lang="cy-GB" sz="2400" dirty="0">
                <a:latin typeface="Setimo" panose="020B0603020204030204" pitchFamily="34" charset="0"/>
                <a:cs typeface="Setimo" panose="020B0603020204030204" pitchFamily="34" charset="0"/>
              </a:rPr>
              <a:t> Y glasoed yw pan fydd pobl yn dechrau </a:t>
            </a:r>
            <a:r>
              <a:rPr lang="cy-GB" sz="2400" b="1" dirty="0">
                <a:solidFill>
                  <a:srgbClr val="00B9D3"/>
                </a:solidFill>
                <a:latin typeface="Setimo" panose="020B0603020204030204" pitchFamily="34" charset="0"/>
                <a:cs typeface="Setimo" panose="020B0603020204030204" pitchFamily="34" charset="0"/>
              </a:rPr>
              <a:t>newid</a:t>
            </a:r>
            <a:r>
              <a:rPr lang="cy-GB" sz="2400" dirty="0">
                <a:latin typeface="Setimo" panose="020B0603020204030204" pitchFamily="34" charset="0"/>
                <a:cs typeface="Setimo" panose="020B0603020204030204" pitchFamily="34" charset="0"/>
              </a:rPr>
              <a:t> o fod yn blentyn i fod yn oedolyn ifanc.</a:t>
            </a:r>
          </a:p>
          <a:p>
            <a:pPr>
              <a:spcBef>
                <a:spcPct val="0"/>
              </a:spcBef>
              <a:buFontTx/>
              <a:buNone/>
            </a:pPr>
            <a:endParaRPr lang="en-GB" altLang="en-US" sz="2400" dirty="0">
              <a:latin typeface="Setimo" panose="020B0603020204030204" pitchFamily="34" charset="0"/>
              <a:cs typeface="Setimo" panose="020B0603020204030204" pitchFamily="34" charset="0"/>
            </a:endParaRPr>
          </a:p>
          <a:p>
            <a:pPr>
              <a:spcBef>
                <a:spcPct val="0"/>
              </a:spcBef>
            </a:pPr>
            <a:r>
              <a:rPr lang="cy-GB" sz="2400" dirty="0">
                <a:latin typeface="Setimo" panose="020B0603020204030204" pitchFamily="34" charset="0"/>
                <a:cs typeface="Setimo" panose="020B0603020204030204" pitchFamily="34" charset="0"/>
              </a:rPr>
              <a:t>Bydd pobl yn dechrau’r glasoed ar </a:t>
            </a:r>
            <a:r>
              <a:rPr lang="cy-GB" sz="2400" b="1" dirty="0">
                <a:solidFill>
                  <a:srgbClr val="00B9D3"/>
                </a:solidFill>
                <a:latin typeface="Setimo" panose="020B0603020204030204" pitchFamily="34" charset="0"/>
                <a:cs typeface="Setimo" panose="020B0603020204030204" pitchFamily="34" charset="0"/>
              </a:rPr>
              <a:t>adeg ychydig yn wahanol</a:t>
            </a:r>
            <a:r>
              <a:rPr lang="cy-GB" sz="2400" dirty="0">
                <a:latin typeface="Setimo" panose="020B0603020204030204" pitchFamily="34" charset="0"/>
                <a:cs typeface="Setimo" panose="020B0603020204030204" pitchFamily="34" charset="0"/>
              </a:rPr>
              <a:t> ac yn datblygu’n wahanol – mae’n bwysig parchu ein bod ni i gyd yn wahanol.</a:t>
            </a:r>
          </a:p>
          <a:p>
            <a:pPr>
              <a:spcBef>
                <a:spcPct val="0"/>
              </a:spcBef>
            </a:pPr>
            <a:endParaRPr lang="en-GB" altLang="en-US" sz="2400" dirty="0">
              <a:latin typeface="Setimo" panose="020B0603020204030204" pitchFamily="34" charset="0"/>
              <a:cs typeface="Setimo" panose="020B0603020204030204" pitchFamily="34" charset="0"/>
            </a:endParaRPr>
          </a:p>
          <a:p>
            <a:pPr>
              <a:spcBef>
                <a:spcPct val="0"/>
              </a:spcBef>
            </a:pPr>
            <a:r>
              <a:rPr lang="cy-GB" sz="2400" dirty="0">
                <a:latin typeface="Setimo" panose="020B0603020204030204" pitchFamily="34" charset="0"/>
                <a:cs typeface="Setimo" panose="020B0603020204030204" pitchFamily="34" charset="0"/>
              </a:rPr>
              <a:t>Os oes gennych chi gwestiynau am y glasoed neu am eich corff, siaradwch ag </a:t>
            </a:r>
            <a:r>
              <a:rPr lang="cy-GB" sz="2400" b="1" dirty="0">
                <a:solidFill>
                  <a:srgbClr val="00B9D3"/>
                </a:solidFill>
                <a:latin typeface="Setimo" panose="020B0603020204030204" pitchFamily="34" charset="0"/>
                <a:cs typeface="Setimo" panose="020B0603020204030204" pitchFamily="34" charset="0"/>
              </a:rPr>
              <a:t>oedolyn rydych chi’n ymddiried ynddo </a:t>
            </a:r>
          </a:p>
          <a:p>
            <a:pPr>
              <a:spcBef>
                <a:spcPct val="0"/>
              </a:spcBef>
              <a:buFontTx/>
              <a:buNone/>
            </a:pPr>
            <a:endParaRPr lang="en-GB" altLang="en-US" sz="2400" dirty="0"/>
          </a:p>
        </p:txBody>
      </p:sp>
      <p:pic>
        <p:nvPicPr>
          <p:cNvPr id="53251" name="Picture 2">
            <a:extLst>
              <a:ext uri="{FF2B5EF4-FFF2-40B4-BE49-F238E27FC236}">
                <a16:creationId xmlns:a16="http://schemas.microsoft.com/office/drawing/2014/main" id="{0305938D-126F-8243-9FCD-DCC2E32A0B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133600"/>
            <a:ext cx="2820987"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7345" name="Rectangle 5">
            <a:extLst>
              <a:ext uri="{FF2B5EF4-FFF2-40B4-BE49-F238E27FC236}">
                <a16:creationId xmlns:a16="http://schemas.microsoft.com/office/drawing/2014/main" id="{1C95F801-3C6F-FC4C-8614-BA1BEAFD0229}"/>
              </a:ext>
            </a:extLst>
          </p:cNvPr>
          <p:cNvSpPr>
            <a:spLocks noChangeArrowheads="1"/>
          </p:cNvSpPr>
          <p:nvPr/>
        </p:nvSpPr>
        <p:spPr bwMode="auto">
          <a:xfrm>
            <a:off x="1331912" y="1772816"/>
            <a:ext cx="64801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cy-GB" sz="5400">
                <a:solidFill>
                  <a:schemeClr val="bg1"/>
                </a:solidFill>
                <a:latin typeface="Manus" pitchFamily="50" charset="0"/>
                <a:cs typeface="Arial" panose="020B0604020202020204" pitchFamily="34" charset="0"/>
              </a:rPr>
              <a:t>Diolch am wrando</a:t>
            </a:r>
          </a:p>
          <a:p>
            <a:pPr algn="ctr">
              <a:spcBef>
                <a:spcPct val="0"/>
              </a:spcBef>
              <a:buFontTx/>
              <a:buNone/>
            </a:pPr>
            <a:r>
              <a:rPr lang="cy-GB" sz="5400">
                <a:solidFill>
                  <a:schemeClr val="bg1"/>
                </a:solidFill>
                <a:latin typeface="Manus" pitchFamily="50" charset="0"/>
                <a:cs typeface="Arial" panose="020B0604020202020204" pitchFamily="34" charset="0"/>
              </a:rPr>
              <a:t>Gobeithio eich bod chi wedi ei fwynhau! </a:t>
            </a:r>
          </a:p>
        </p:txBody>
      </p:sp>
      <p:sp>
        <p:nvSpPr>
          <p:cNvPr id="57346" name="TextBox 7">
            <a:extLst>
              <a:ext uri="{FF2B5EF4-FFF2-40B4-BE49-F238E27FC236}">
                <a16:creationId xmlns:a16="http://schemas.microsoft.com/office/drawing/2014/main" id="{58DD2338-4AEE-024A-AAA6-181DFF6096B7}"/>
              </a:ext>
            </a:extLst>
          </p:cNvPr>
          <p:cNvSpPr txBox="1">
            <a:spLocks noChangeArrowheads="1"/>
          </p:cNvSpPr>
          <p:nvPr/>
        </p:nvSpPr>
        <p:spPr bwMode="auto">
          <a:xfrm>
            <a:off x="215900" y="3997325"/>
            <a:ext cx="8712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cy-GB" sz="5400">
                <a:solidFill>
                  <a:schemeClr val="bg1"/>
                </a:solidFill>
                <a:latin typeface="Manus" pitchFamily="50" charset="0"/>
                <a:cs typeface="Narkisim" panose="020E0502050101010101" pitchFamily="34" charset="-79"/>
              </a:rPr>
              <a:t>Oes gennych chi unrhyw gwestiynau?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A931C-1B5A-A74C-AAC6-CC51D36E44C7}"/>
              </a:ext>
            </a:extLst>
          </p:cNvPr>
          <p:cNvSpPr>
            <a:spLocks noGrp="1"/>
          </p:cNvSpPr>
          <p:nvPr>
            <p:ph type="title"/>
          </p:nvPr>
        </p:nvSpPr>
        <p:spPr/>
        <p:txBody>
          <a:bodyPr/>
          <a:lstStyle/>
          <a:p>
            <a:pPr algn="l">
              <a:defRPr/>
            </a:pPr>
            <a:r>
              <a:rPr lang="cy-GB" sz="7200" b="0">
                <a:solidFill>
                  <a:srgbClr val="00B9D3"/>
                </a:solidFill>
                <a:latin typeface="Manus" pitchFamily="50" charset="0"/>
              </a:rPr>
              <a:t>Beth yw Brook??</a:t>
            </a:r>
            <a:r>
              <a:rPr lang="cy-GB" sz="7200" b="0">
                <a:solidFill>
                  <a:srgbClr val="00B9D3"/>
                </a:solidFill>
                <a:latin typeface="ManusTrial" pitchFamily="50" charset="0"/>
              </a:rPr>
              <a:t> </a:t>
            </a:r>
          </a:p>
        </p:txBody>
      </p:sp>
      <p:pic>
        <p:nvPicPr>
          <p:cNvPr id="6146" name="Content Placeholder 3">
            <a:extLst>
              <a:ext uri="{FF2B5EF4-FFF2-40B4-BE49-F238E27FC236}">
                <a16:creationId xmlns:a16="http://schemas.microsoft.com/office/drawing/2014/main" id="{28E33961-3F84-2441-BB5D-A3291F40AB8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11863" y="1989138"/>
            <a:ext cx="2844800" cy="2819400"/>
          </a:xfrm>
        </p:spPr>
      </p:pic>
      <p:sp>
        <p:nvSpPr>
          <p:cNvPr id="6" name="Rectangle 5">
            <a:extLst>
              <a:ext uri="{FF2B5EF4-FFF2-40B4-BE49-F238E27FC236}">
                <a16:creationId xmlns:a16="http://schemas.microsoft.com/office/drawing/2014/main" id="{AFEB84FB-93B6-8242-BFAB-643642CB036F}"/>
              </a:ext>
            </a:extLst>
          </p:cNvPr>
          <p:cNvSpPr/>
          <p:nvPr/>
        </p:nvSpPr>
        <p:spPr>
          <a:xfrm>
            <a:off x="827088" y="1752600"/>
            <a:ext cx="4572000" cy="4031873"/>
          </a:xfrm>
          <a:prstGeom prst="rect">
            <a:avLst/>
          </a:prstGeom>
        </p:spPr>
        <p:txBody>
          <a:bodyPr>
            <a:spAutoFit/>
          </a:bodyPr>
          <a:lstStyle/>
          <a:p>
            <a:pPr>
              <a:defRPr/>
            </a:pPr>
            <a:r>
              <a:rPr lang="cy-GB" sz="3200">
                <a:latin typeface="Setimo" panose="020B0603020204030204" pitchFamily="34" charset="0"/>
                <a:cs typeface="Setimo" panose="020B0603020204030204" pitchFamily="34" charset="0"/>
              </a:rPr>
              <a:t>Mae Brook yn cefnogi pobl ifanc i gael bywydau iach. Rydyn ni’n darparu cymorth i bobl ifanc gyda phroblemau a chwestiynau am eu cyrff a’u perthnasoedd.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B898A48D-4F2B-774A-95F3-15813A59B031}"/>
              </a:ext>
            </a:extLst>
          </p:cNvPr>
          <p:cNvSpPr>
            <a:spLocks noGrp="1"/>
          </p:cNvSpPr>
          <p:nvPr>
            <p:ph type="title"/>
          </p:nvPr>
        </p:nvSpPr>
        <p:spPr>
          <a:xfrm>
            <a:off x="398463" y="333375"/>
            <a:ext cx="7772400" cy="1143000"/>
          </a:xfrm>
        </p:spPr>
        <p:txBody>
          <a:bodyPr/>
          <a:lstStyle/>
          <a:p>
            <a:pPr algn="l">
              <a:defRPr/>
            </a:pPr>
            <a:r>
              <a:rPr lang="cy-GB" sz="7200" b="0" dirty="0">
                <a:solidFill>
                  <a:srgbClr val="00B9D3"/>
                </a:solidFill>
                <a:latin typeface="Manus" pitchFamily="50" charset="0"/>
              </a:rPr>
              <a:t>Gofod Diogel </a:t>
            </a:r>
          </a:p>
        </p:txBody>
      </p:sp>
      <p:pic>
        <p:nvPicPr>
          <p:cNvPr id="8194" name="Picture 4">
            <a:extLst>
              <a:ext uri="{FF2B5EF4-FFF2-40B4-BE49-F238E27FC236}">
                <a16:creationId xmlns:a16="http://schemas.microsoft.com/office/drawing/2014/main" id="{1EFE2FAF-94C0-5446-9ACB-B6ABBE4997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1466" y="283679"/>
            <a:ext cx="2460284" cy="199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Content Placeholder 3">
            <a:extLst>
              <a:ext uri="{FF2B5EF4-FFF2-40B4-BE49-F238E27FC236}">
                <a16:creationId xmlns:a16="http://schemas.microsoft.com/office/drawing/2014/main" id="{142B928E-257E-7D45-942C-C3946D285F00}"/>
              </a:ext>
            </a:extLst>
          </p:cNvPr>
          <p:cNvSpPr>
            <a:spLocks noGrp="1" noChangeArrowheads="1"/>
          </p:cNvSpPr>
          <p:nvPr>
            <p:ph idx="1"/>
          </p:nvPr>
        </p:nvSpPr>
        <p:spPr>
          <a:xfrm>
            <a:off x="398463" y="1497013"/>
            <a:ext cx="7197725" cy="4524315"/>
          </a:xfrm>
        </p:spPr>
        <p:txBody>
          <a:bodyPr>
            <a:spAutoFit/>
          </a:bodyPr>
          <a:lstStyle/>
          <a:p>
            <a:r>
              <a:rPr lang="cy-GB" dirty="0">
                <a:latin typeface="Setimo"/>
              </a:rPr>
              <a:t>Teimlo’n hapus i gymryd rhan </a:t>
            </a:r>
          </a:p>
          <a:p>
            <a:r>
              <a:rPr lang="cy-GB" dirty="0">
                <a:latin typeface="Setimo"/>
              </a:rPr>
              <a:t>Caredig a pharchus tuag at eraill</a:t>
            </a:r>
          </a:p>
          <a:p>
            <a:r>
              <a:rPr lang="cy-GB" dirty="0">
                <a:latin typeface="Setimo"/>
              </a:rPr>
              <a:t>Dim cwestiynau personol i’r athro nac i’ch gilydd, os gwelwch yn dda </a:t>
            </a:r>
          </a:p>
          <a:p>
            <a:r>
              <a:rPr lang="cy-GB" dirty="0">
                <a:latin typeface="Setimo"/>
              </a:rPr>
              <a:t>Cyfrinachedd a’ch cadw’n ddiogel</a:t>
            </a:r>
          </a:p>
          <a:p>
            <a:r>
              <a:rPr lang="cy-GB" dirty="0">
                <a:latin typeface="Setimo"/>
              </a:rPr>
              <a:t>Ceisiwch ddefnyddio’r enwau cywir ar gyfer rhannau o’r corff </a:t>
            </a:r>
          </a:p>
          <a:p>
            <a:r>
              <a:rPr lang="cy-GB" dirty="0">
                <a:latin typeface="Setimo"/>
              </a:rPr>
              <a:t>Hwyl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ACD75-4B11-F043-AE86-DA1F8C3A087D}"/>
              </a:ext>
            </a:extLst>
          </p:cNvPr>
          <p:cNvSpPr>
            <a:spLocks noGrp="1"/>
          </p:cNvSpPr>
          <p:nvPr>
            <p:ph type="title"/>
          </p:nvPr>
        </p:nvSpPr>
        <p:spPr>
          <a:xfrm>
            <a:off x="611560" y="332656"/>
            <a:ext cx="8326636" cy="1556072"/>
          </a:xfrm>
        </p:spPr>
        <p:txBody>
          <a:bodyPr/>
          <a:lstStyle/>
          <a:p>
            <a:pPr algn="l">
              <a:defRPr/>
            </a:pPr>
            <a:r>
              <a:rPr lang="cy-GB" sz="6000" b="0" dirty="0">
                <a:solidFill>
                  <a:srgbClr val="00B9D3"/>
                </a:solidFill>
                <a:latin typeface="Manus" pitchFamily="50" charset="0"/>
              </a:rPr>
              <a:t>Am beth fyddwn ni’n dysgu heddiw</a:t>
            </a:r>
          </a:p>
        </p:txBody>
      </p:sp>
      <p:sp>
        <p:nvSpPr>
          <p:cNvPr id="13315" name="Content Placeholder 2">
            <a:extLst>
              <a:ext uri="{FF2B5EF4-FFF2-40B4-BE49-F238E27FC236}">
                <a16:creationId xmlns:a16="http://schemas.microsoft.com/office/drawing/2014/main" id="{C91F2959-3CFD-5343-A25A-34D93AA8D6B7}"/>
              </a:ext>
            </a:extLst>
          </p:cNvPr>
          <p:cNvSpPr>
            <a:spLocks noGrp="1"/>
          </p:cNvSpPr>
          <p:nvPr>
            <p:ph idx="1"/>
          </p:nvPr>
        </p:nvSpPr>
        <p:spPr>
          <a:xfrm>
            <a:off x="187325" y="1700212"/>
            <a:ext cx="8201099" cy="4940299"/>
          </a:xfrm>
        </p:spPr>
        <p:txBody>
          <a:bodyPr/>
          <a:lstStyle/>
          <a:p>
            <a:pPr>
              <a:defRPr/>
            </a:pPr>
            <a:r>
              <a:rPr lang="cy-GB" sz="2800" dirty="0">
                <a:latin typeface="Setimo" panose="020B0603020204030204" pitchFamily="34" charset="0"/>
                <a:cs typeface="Setimo" panose="020B0603020204030204" pitchFamily="34" charset="0"/>
              </a:rPr>
              <a:t>Dysgu sut mae pob un ohonom yn </a:t>
            </a:r>
            <a:r>
              <a:rPr lang="cy-GB" sz="2800" b="1" dirty="0">
                <a:latin typeface="Setimo" panose="020B0603020204030204" pitchFamily="34" charset="0"/>
                <a:cs typeface="Setimo" panose="020B0603020204030204" pitchFamily="34" charset="0"/>
              </a:rPr>
              <a:t>tyfu ac yn newid</a:t>
            </a:r>
          </a:p>
          <a:p>
            <a:pPr>
              <a:defRPr/>
            </a:pPr>
            <a:r>
              <a:rPr lang="cy-GB" sz="2800" dirty="0">
                <a:latin typeface="Setimo" panose="020B0603020204030204" pitchFamily="34" charset="0"/>
                <a:cs typeface="Setimo" panose="020B0603020204030204" pitchFamily="34" charset="0"/>
              </a:rPr>
              <a:t>Dechrau deall beth mae’r </a:t>
            </a:r>
            <a:r>
              <a:rPr lang="cy-GB" sz="2800" b="1" dirty="0">
                <a:latin typeface="Setimo" panose="020B0603020204030204" pitchFamily="34" charset="0"/>
                <a:cs typeface="Setimo" panose="020B0603020204030204" pitchFamily="34" charset="0"/>
              </a:rPr>
              <a:t>glasoed</a:t>
            </a:r>
            <a:r>
              <a:rPr lang="cy-GB" sz="2800" dirty="0">
                <a:latin typeface="Setimo" panose="020B0603020204030204" pitchFamily="34" charset="0"/>
                <a:cs typeface="Setimo" panose="020B0603020204030204" pitchFamily="34" charset="0"/>
              </a:rPr>
              <a:t> yn ei olygu</a:t>
            </a:r>
          </a:p>
          <a:p>
            <a:pPr>
              <a:defRPr/>
            </a:pPr>
            <a:r>
              <a:rPr lang="cy-GB" sz="2800" dirty="0">
                <a:latin typeface="Setimo" panose="020B0603020204030204" pitchFamily="34" charset="0"/>
                <a:cs typeface="Setimo" panose="020B0603020204030204" pitchFamily="34" charset="0"/>
              </a:rPr>
              <a:t>Dysgu sut y gall ein </a:t>
            </a:r>
            <a:r>
              <a:rPr lang="cy-GB" sz="2800" b="1" dirty="0">
                <a:latin typeface="Setimo" panose="020B0603020204030204" pitchFamily="34" charset="0"/>
                <a:cs typeface="Setimo" panose="020B0603020204030204" pitchFamily="34" charset="0"/>
              </a:rPr>
              <a:t>teimladau newid </a:t>
            </a:r>
          </a:p>
          <a:p>
            <a:pPr>
              <a:defRPr/>
            </a:pPr>
            <a:r>
              <a:rPr lang="cy-GB" sz="2800" dirty="0">
                <a:latin typeface="Setimo" panose="020B0603020204030204" pitchFamily="34" charset="0"/>
                <a:cs typeface="Setimo" panose="020B0603020204030204" pitchFamily="34" charset="0"/>
              </a:rPr>
              <a:t>Deall pwysigrwydd </a:t>
            </a:r>
            <a:r>
              <a:rPr lang="cy-GB" sz="2800" b="1" dirty="0">
                <a:latin typeface="Setimo" panose="020B0603020204030204" pitchFamily="34" charset="0"/>
                <a:cs typeface="Setimo" panose="020B0603020204030204" pitchFamily="34" charset="0"/>
              </a:rPr>
              <a:t>cadw’n lân</a:t>
            </a:r>
          </a:p>
          <a:p>
            <a:pPr>
              <a:defRPr/>
            </a:pPr>
            <a:r>
              <a:rPr lang="cy-GB" sz="2800" dirty="0">
                <a:latin typeface="Setimo" panose="020B0603020204030204" pitchFamily="34" charset="0"/>
                <a:ea typeface="ＭＳ Ｐゴシック" charset="-128"/>
                <a:cs typeface="Setimo" panose="020B0603020204030204" pitchFamily="34" charset="0"/>
              </a:rPr>
              <a:t>Ble i gael </a:t>
            </a:r>
            <a:r>
              <a:rPr lang="cy-GB" sz="2800" b="1" dirty="0">
                <a:latin typeface="Setimo" panose="020B0603020204030204" pitchFamily="34" charset="0"/>
                <a:ea typeface="ＭＳ Ｐゴシック" charset="-128"/>
                <a:cs typeface="Setimo" panose="020B0603020204030204" pitchFamily="34" charset="0"/>
              </a:rPr>
              <a:t>rhagor o wybodaeth</a:t>
            </a:r>
            <a:r>
              <a:rPr lang="cy-GB" sz="2800" dirty="0">
                <a:latin typeface="Setimo" panose="020B0603020204030204" pitchFamily="34" charset="0"/>
                <a:ea typeface="ＭＳ Ｐゴシック" charset="-128"/>
                <a:cs typeface="Setimo" panose="020B0603020204030204" pitchFamily="34" charset="0"/>
              </a:rPr>
              <a:t>/</a:t>
            </a:r>
            <a:r>
              <a:rPr lang="cy-GB" sz="2800" b="1" dirty="0">
                <a:latin typeface="Setimo" panose="020B0603020204030204" pitchFamily="34" charset="0"/>
                <a:ea typeface="ＭＳ Ｐゴシック" charset="-128"/>
                <a:cs typeface="Setimo" panose="020B0603020204030204" pitchFamily="34" charset="0"/>
              </a:rPr>
              <a:t>cyngor</a:t>
            </a:r>
            <a:r>
              <a:rPr lang="cy-GB" sz="2800" dirty="0">
                <a:latin typeface="Setimo" panose="020B0603020204030204" pitchFamily="34" charset="0"/>
                <a:ea typeface="ＭＳ Ｐゴシック" charset="-128"/>
                <a:cs typeface="Setimo" panose="020B0603020204030204" pitchFamily="34" charset="0"/>
              </a:rPr>
              <a:t> am dyfu a newid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500"/>
                                        <p:tgtEl>
                                          <p:spTgt spid="133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315">
                                            <p:txEl>
                                              <p:pRg st="1" end="1"/>
                                            </p:txEl>
                                          </p:spTgt>
                                        </p:tgtEl>
                                        <p:attrNameLst>
                                          <p:attrName>style.visibility</p:attrName>
                                        </p:attrNameLst>
                                      </p:cBhvr>
                                      <p:to>
                                        <p:strVal val="visible"/>
                                      </p:to>
                                    </p:set>
                                    <p:animEffect transition="in" filter="fade">
                                      <p:cBhvr>
                                        <p:cTn id="10" dur="500"/>
                                        <p:tgtEl>
                                          <p:spTgt spid="1331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315">
                                            <p:txEl>
                                              <p:pRg st="2" end="2"/>
                                            </p:txEl>
                                          </p:spTgt>
                                        </p:tgtEl>
                                        <p:attrNameLst>
                                          <p:attrName>style.visibility</p:attrName>
                                        </p:attrNameLst>
                                      </p:cBhvr>
                                      <p:to>
                                        <p:strVal val="visible"/>
                                      </p:to>
                                    </p:set>
                                    <p:animEffect transition="in" filter="fade">
                                      <p:cBhvr>
                                        <p:cTn id="13" dur="500"/>
                                        <p:tgtEl>
                                          <p:spTgt spid="1331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3315">
                                            <p:txEl>
                                              <p:pRg st="3" end="3"/>
                                            </p:txEl>
                                          </p:spTgt>
                                        </p:tgtEl>
                                        <p:attrNameLst>
                                          <p:attrName>style.visibility</p:attrName>
                                        </p:attrNameLst>
                                      </p:cBhvr>
                                      <p:to>
                                        <p:strVal val="visible"/>
                                      </p:to>
                                    </p:set>
                                    <p:animEffect transition="in" filter="fade">
                                      <p:cBhvr>
                                        <p:cTn id="16" dur="500"/>
                                        <p:tgtEl>
                                          <p:spTgt spid="13315">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3315">
                                            <p:txEl>
                                              <p:pRg st="4" end="4"/>
                                            </p:txEl>
                                          </p:spTgt>
                                        </p:tgtEl>
                                        <p:attrNameLst>
                                          <p:attrName>style.visibility</p:attrName>
                                        </p:attrNameLst>
                                      </p:cBhvr>
                                      <p:to>
                                        <p:strVal val="visible"/>
                                      </p:to>
                                    </p:set>
                                    <p:animEffect transition="in" filter="fade">
                                      <p:cBhvr>
                                        <p:cTn id="19" dur="500"/>
                                        <p:tgtEl>
                                          <p:spTgt spid="13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9750" y="1249363"/>
            <a:ext cx="2193925" cy="4400550"/>
          </a:xfrm>
        </p:spPr>
      </p:pic>
      <p:sp>
        <p:nvSpPr>
          <p:cNvPr id="4" name="Content Placeholder 2"/>
          <p:cNvSpPr txBox="1">
            <a:spLocks/>
          </p:cNvSpPr>
          <p:nvPr/>
        </p:nvSpPr>
        <p:spPr bwMode="auto">
          <a:xfrm>
            <a:off x="3275856" y="908720"/>
            <a:ext cx="5400675" cy="1552575"/>
          </a:xfrm>
          <a:prstGeom prst="rect">
            <a:avLst/>
          </a:prstGeom>
          <a:noFill/>
          <a:ln>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r>
              <a:rPr lang="cy-GB">
                <a:latin typeface="Setimo" panose="020B0603020204030204" pitchFamily="34" charset="0"/>
                <a:cs typeface="Setimo" panose="020B0603020204030204" pitchFamily="34" charset="0"/>
              </a:rPr>
              <a:t>Mae cyrff pawb ychydig yn wahanol </a:t>
            </a:r>
          </a:p>
          <a:p>
            <a:pPr marL="0" indent="0">
              <a:buFontTx/>
              <a:buNone/>
              <a:defRPr/>
            </a:pPr>
            <a:endParaRPr lang="en-GB" altLang="en-US" dirty="0"/>
          </a:p>
          <a:p>
            <a:pPr marL="0" indent="0">
              <a:buNone/>
              <a:defRPr/>
            </a:pPr>
            <a:r>
              <a:rPr lang="cy-GB">
                <a:latin typeface="Setimo" panose="020B0603020204030204" pitchFamily="34" charset="0"/>
                <a:cs typeface="Setimo" panose="020B0603020204030204" pitchFamily="34" charset="0"/>
              </a:rPr>
              <a:t>I rai pobl, nid yw eu rhyw (gwryw/benyw) yn cyd-fynd â’u rhywedd</a:t>
            </a:r>
          </a:p>
          <a:p>
            <a:pPr marL="0" indent="0">
              <a:buNone/>
              <a:defRPr/>
            </a:pPr>
            <a:endParaRPr lang="en-GB" altLang="en-US" dirty="0"/>
          </a:p>
          <a:p>
            <a:pPr marL="0" indent="0">
              <a:buNone/>
              <a:defRPr/>
            </a:pPr>
            <a:r>
              <a:rPr lang="cy-GB">
                <a:latin typeface="Setimo" panose="020B0603020204030204" pitchFamily="34" charset="0"/>
                <a:cs typeface="Setimo" panose="020B0603020204030204" pitchFamily="34" charset="0"/>
              </a:rPr>
              <a:t>Mae angen i ni barchu pawb </a:t>
            </a:r>
          </a:p>
          <a:p>
            <a:pPr>
              <a:defRPr/>
            </a:pPr>
            <a:endParaRPr lang="en-GB" altLang="en-US" dirty="0"/>
          </a:p>
          <a:p>
            <a:pPr marL="0" indent="0">
              <a:buFontTx/>
              <a:buNone/>
              <a:defRPr/>
            </a:pPr>
            <a:endParaRPr lang="en-GB" altLang="en-US" sz="2400" dirty="0"/>
          </a:p>
          <a:p>
            <a:pPr marL="0" indent="0">
              <a:buFontTx/>
              <a:buNone/>
              <a:defRPr/>
            </a:pPr>
            <a:endParaRPr lang="en-GB" altLang="en-US" sz="2400" dirty="0"/>
          </a:p>
        </p:txBody>
      </p:sp>
    </p:spTree>
    <p:extLst>
      <p:ext uri="{BB962C8B-B14F-4D97-AF65-F5344CB8AC3E}">
        <p14:creationId xmlns:p14="http://schemas.microsoft.com/office/powerpoint/2010/main" val="16129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BD405-D5A0-2F4C-B03F-2261E8A75065}"/>
              </a:ext>
            </a:extLst>
          </p:cNvPr>
          <p:cNvSpPr>
            <a:spLocks noGrp="1"/>
          </p:cNvSpPr>
          <p:nvPr>
            <p:ph type="title"/>
          </p:nvPr>
        </p:nvSpPr>
        <p:spPr>
          <a:xfrm>
            <a:off x="468313" y="404813"/>
            <a:ext cx="7772400" cy="1143000"/>
          </a:xfrm>
        </p:spPr>
        <p:txBody>
          <a:bodyPr/>
          <a:lstStyle/>
          <a:p>
            <a:pPr algn="l">
              <a:defRPr/>
            </a:pPr>
            <a:r>
              <a:rPr lang="cy-GB" sz="7200" b="0">
                <a:solidFill>
                  <a:srgbClr val="00B9D3"/>
                </a:solidFill>
                <a:latin typeface="Manus" pitchFamily="50" charset="0"/>
              </a:rPr>
              <a:t>Y glasoed</a:t>
            </a:r>
            <a:r>
              <a:rPr lang="cy-GB" sz="7200">
                <a:solidFill>
                  <a:srgbClr val="00B9D3"/>
                </a:solidFill>
                <a:latin typeface="Manus" pitchFamily="50" charset="0"/>
              </a:rPr>
              <a:t> </a:t>
            </a:r>
          </a:p>
        </p:txBody>
      </p:sp>
      <p:sp>
        <p:nvSpPr>
          <p:cNvPr id="16386" name="Content Placeholder 2">
            <a:extLst>
              <a:ext uri="{FF2B5EF4-FFF2-40B4-BE49-F238E27FC236}">
                <a16:creationId xmlns:a16="http://schemas.microsoft.com/office/drawing/2014/main" id="{38E11113-14E8-D941-9127-DD60BFDE2BA3}"/>
              </a:ext>
            </a:extLst>
          </p:cNvPr>
          <p:cNvSpPr>
            <a:spLocks noGrp="1" noChangeArrowheads="1"/>
          </p:cNvSpPr>
          <p:nvPr>
            <p:ph idx="1"/>
          </p:nvPr>
        </p:nvSpPr>
        <p:spPr>
          <a:xfrm>
            <a:off x="684213" y="1547813"/>
            <a:ext cx="5327650" cy="1944687"/>
          </a:xfrm>
        </p:spPr>
        <p:txBody>
          <a:bodyPr/>
          <a:lstStyle/>
          <a:p>
            <a:pPr marL="0" indent="0">
              <a:buFontTx/>
              <a:buNone/>
            </a:pPr>
            <a:r>
              <a:rPr lang="cy-GB">
                <a:latin typeface="Setimo" panose="020B0603020204030204" pitchFamily="34" charset="0"/>
                <a:cs typeface="Setimo" panose="020B0603020204030204" pitchFamily="34" charset="0"/>
              </a:rPr>
              <a:t>Y glasoed yw pan fydd pobl yn dechrau newid o fod yn blentyn i fod yn oedolyn ifanc.</a:t>
            </a:r>
          </a:p>
          <a:p>
            <a:pPr marL="0" indent="0">
              <a:buFontTx/>
              <a:buNone/>
            </a:pPr>
            <a:r>
              <a:rPr lang="cy-GB">
                <a:latin typeface="Setimo" panose="020B0603020204030204" pitchFamily="34" charset="0"/>
                <a:cs typeface="Setimo" panose="020B0603020204030204" pitchFamily="34" charset="0"/>
              </a:rPr>
              <a:t>Bydd pobl yn dechrau’r glasoed ar </a:t>
            </a:r>
            <a:r>
              <a:rPr lang="cy-GB" b="1">
                <a:latin typeface="Setimo" panose="020B0603020204030204" pitchFamily="34" charset="0"/>
                <a:cs typeface="Setimo" panose="020B0603020204030204" pitchFamily="34" charset="0"/>
              </a:rPr>
              <a:t>adeg ychydig yn wahanol</a:t>
            </a:r>
            <a:r>
              <a:rPr lang="cy-GB">
                <a:latin typeface="Setimo" panose="020B0603020204030204" pitchFamily="34" charset="0"/>
                <a:cs typeface="Setimo" panose="020B0603020204030204" pitchFamily="34" charset="0"/>
              </a:rPr>
              <a:t> ac yn datblygu’n wahanol – mae’n bwysig parchu ein bod ni i gyd yn </a:t>
            </a:r>
            <a:r>
              <a:rPr lang="cy-GB" b="1">
                <a:latin typeface="Setimo" panose="020B0603020204030204" pitchFamily="34" charset="0"/>
                <a:cs typeface="Setimo" panose="020B0603020204030204" pitchFamily="34" charset="0"/>
              </a:rPr>
              <a:t>wahanol.</a:t>
            </a:r>
          </a:p>
          <a:p>
            <a:pPr marL="0" indent="0">
              <a:buFontTx/>
              <a:buNone/>
            </a:pPr>
            <a:endParaRPr lang="en-GB" altLang="en-US" dirty="0"/>
          </a:p>
        </p:txBody>
      </p:sp>
      <p:pic>
        <p:nvPicPr>
          <p:cNvPr id="16387" name="Picture 2">
            <a:extLst>
              <a:ext uri="{FF2B5EF4-FFF2-40B4-BE49-F238E27FC236}">
                <a16:creationId xmlns:a16="http://schemas.microsoft.com/office/drawing/2014/main" id="{938DA56A-2163-0842-8638-69BC0DCA59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1341438"/>
            <a:ext cx="2970212"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xEl>
                                              <p:pRg st="1" end="1"/>
                                            </p:txEl>
                                          </p:spTgt>
                                        </p:tgtEl>
                                        <p:attrNameLst>
                                          <p:attrName>style.visibility</p:attrName>
                                        </p:attrNameLst>
                                      </p:cBhvr>
                                      <p:to>
                                        <p:strVal val="visible"/>
                                      </p:to>
                                    </p:set>
                                    <p:animEffect transition="in" filter="fade">
                                      <p:cBhvr>
                                        <p:cTn id="7" dur="500"/>
                                        <p:tgtEl>
                                          <p:spTgt spid="163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2828835"/>
            <a:ext cx="9144000" cy="1200329"/>
          </a:xfrm>
        </p:spPr>
        <p:txBody>
          <a:bodyPr/>
          <a:lstStyle/>
          <a:p>
            <a:pPr algn="ctr"/>
            <a:r>
              <a:rPr lang="cy-GB" sz="7200" b="0">
                <a:latin typeface="Manus" pitchFamily="50" charset="0"/>
              </a:rPr>
              <a:t>Bag newidiadau’r glasoed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27F80-1D1E-DC48-90AE-5C9D13EC1DA1}"/>
              </a:ext>
            </a:extLst>
          </p:cNvPr>
          <p:cNvSpPr>
            <a:spLocks noGrp="1"/>
          </p:cNvSpPr>
          <p:nvPr>
            <p:ph type="title"/>
          </p:nvPr>
        </p:nvSpPr>
        <p:spPr>
          <a:xfrm>
            <a:off x="682625" y="404813"/>
            <a:ext cx="7772400" cy="1143000"/>
          </a:xfrm>
        </p:spPr>
        <p:txBody>
          <a:bodyPr/>
          <a:lstStyle/>
          <a:p>
            <a:pPr algn="l">
              <a:defRPr/>
            </a:pPr>
            <a:r>
              <a:rPr lang="cy-GB" sz="7200" b="0">
                <a:solidFill>
                  <a:srgbClr val="00B9D3"/>
                </a:solidFill>
                <a:latin typeface="Manus" pitchFamily="50" charset="0"/>
              </a:rPr>
              <a:t>Cadw’n Lân</a:t>
            </a:r>
          </a:p>
        </p:txBody>
      </p:sp>
      <p:pic>
        <p:nvPicPr>
          <p:cNvPr id="24578" name="Picture 2">
            <a:extLst>
              <a:ext uri="{FF2B5EF4-FFF2-40B4-BE49-F238E27FC236}">
                <a16:creationId xmlns:a16="http://schemas.microsoft.com/office/drawing/2014/main" id="{F5184EF9-4EE1-F243-AD85-F120D9D236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549400"/>
            <a:ext cx="1970088"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57008EC-58F4-9C46-97B9-5FE447B56311}"/>
              </a:ext>
            </a:extLst>
          </p:cNvPr>
          <p:cNvSpPr txBox="1"/>
          <p:nvPr/>
        </p:nvSpPr>
        <p:spPr>
          <a:xfrm>
            <a:off x="701675" y="1547813"/>
            <a:ext cx="4117975" cy="3539430"/>
          </a:xfrm>
          <a:prstGeom prst="rect">
            <a:avLst/>
          </a:prstGeom>
          <a:noFill/>
        </p:spPr>
        <p:txBody>
          <a:bodyPr>
            <a:spAutoFit/>
          </a:bodyPr>
          <a:lstStyle/>
          <a:p>
            <a:pPr>
              <a:defRPr/>
            </a:pPr>
            <a:r>
              <a:rPr lang="cy-GB" sz="3200">
                <a:latin typeface="Setimo" panose="020B0603020204030204" pitchFamily="34" charset="0"/>
                <a:cs typeface="Setimo" panose="020B0603020204030204" pitchFamily="34" charset="0"/>
              </a:rPr>
              <a:t>Mae’n bwysig cadw ein hunain yn lân. </a:t>
            </a:r>
          </a:p>
          <a:p>
            <a:pPr>
              <a:defRPr/>
            </a:pPr>
            <a:endParaRPr lang="en-GB" sz="3200" dirty="0">
              <a:latin typeface="+mn-lt"/>
            </a:endParaRPr>
          </a:p>
          <a:p>
            <a:pPr>
              <a:defRPr/>
            </a:pPr>
            <a:r>
              <a:rPr lang="cy-GB">
                <a:latin typeface="Setimo" panose="020B0603020204030204" pitchFamily="34" charset="0"/>
                <a:cs typeface="Setimo" panose="020B0603020204030204" pitchFamily="34" charset="0"/>
              </a:rPr>
              <a:t>Dylem olchi ein cyrff â dŵr cynnes a sebon dibersawr.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828835"/>
            <a:ext cx="9144000" cy="1200329"/>
          </a:xfrm>
        </p:spPr>
        <p:txBody>
          <a:bodyPr/>
          <a:lstStyle/>
          <a:p>
            <a:pPr algn="ctr"/>
            <a:r>
              <a:rPr lang="cy-GB" sz="7200" b="0">
                <a:latin typeface="Manus" pitchFamily="50" charset="0"/>
              </a:rPr>
              <a:t>Newidiadau i’n teimladau </a:t>
            </a:r>
          </a:p>
        </p:txBody>
      </p:sp>
    </p:spTree>
    <p:extLst>
      <p:ext uri="{BB962C8B-B14F-4D97-AF65-F5344CB8AC3E}">
        <p14:creationId xmlns:p14="http://schemas.microsoft.com/office/powerpoint/2010/main" val="2871871216"/>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_Template_Brook_20171 [Compatibility Mode]" id="{FEBC54F8-09DD-4384-9A1E-DD7353E2E36F}" vid="{59CA2078-28AA-4E44-8D41-54C6EA28A8D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phs Document" ma:contentTypeID="0x0101002B4BC3CEC829DA40883DEA5583906E1A0080118FD6C176064484E33873343C8E1B" ma:contentTypeVersion="17" ma:contentTypeDescription="PHS Custom content type for document centre" ma:contentTypeScope="" ma:versionID="ec5fd1c8c1299e298238c9eaa4518547">
  <xsd:schema xmlns:xsd="http://www.w3.org/2001/XMLSchema" xmlns:xs="http://www.w3.org/2001/XMLSchema" xmlns:p="http://schemas.microsoft.com/office/2006/metadata/properties" xmlns:ns2="f6d06237-5cea-4529-85c0-7b4b2c6b0f03" xmlns:ns3="85628cae-4cf9-4c5c-8eef-6a264f34532f" targetNamespace="http://schemas.microsoft.com/office/2006/metadata/properties" ma:root="true" ma:fieldsID="2495ff78849fc61cac7322155b2d6756" ns2:_="" ns3:_="">
    <xsd:import namespace="f6d06237-5cea-4529-85c0-7b4b2c6b0f03"/>
    <xsd:import namespace="85628cae-4cf9-4c5c-8eef-6a264f34532f"/>
    <xsd:element name="properties">
      <xsd:complexType>
        <xsd:sequence>
          <xsd:element name="documentManagement">
            <xsd:complexType>
              <xsd:all>
                <xsd:element ref="ns2:PHSDocumentOwner"/>
                <xsd:element ref="ns2:phsDocumentStatus"/>
                <xsd:element ref="ns2:PHSExpiryDate"/>
                <xsd:element ref="ns2:phsDocumentType_0" minOccurs="0"/>
                <xsd:element ref="ns2:TaxCatchAll"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2:SharedWithUsers" minOccurs="0"/>
                <xsd:element ref="ns2: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d06237-5cea-4529-85c0-7b4b2c6b0f03" elementFormDefault="qualified">
    <xsd:import namespace="http://schemas.microsoft.com/office/2006/documentManagement/types"/>
    <xsd:import namespace="http://schemas.microsoft.com/office/infopath/2007/PartnerControls"/>
    <xsd:element name="PHSDocumentOwner" ma:index="8" ma:displayName="Document Owner" ma:list="UserInfo" ma:SharePointGroup="0" ma:internalName="PHSDocumen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phsDocumentStatus" ma:index="9" ma:displayName="Document Status" ma:default="Live" ma:format="Dropdown" ma:internalName="phsDocumentStatus">
      <xsd:simpleType>
        <xsd:restriction base="dms:Choice">
          <xsd:enumeration value="Live"/>
          <xsd:enumeration value="Archive"/>
        </xsd:restriction>
      </xsd:simpleType>
    </xsd:element>
    <xsd:element name="PHSExpiryDate" ma:index="10" ma:displayName="Expiry Date" ma:format="DateOnly" ma:indexed="true" ma:internalName="PHSExpiryDate" ma:readOnly="false">
      <xsd:simpleType>
        <xsd:restriction base="dms:DateTime"/>
      </xsd:simpleType>
    </xsd:element>
    <xsd:element name="phsDocumentType_0" ma:index="12" ma:taxonomy="true" ma:internalName="phsDocumentType_0" ma:taxonomyFieldName="PHSDocumentType" ma:displayName="Document Type" ma:readOnly="false" ma:default="" ma:fieldId="{79ac8ecc-97de-4601-a74e-1ce851d23fd1}" ma:sspId="1673673d-5079-4911-b21f-640246875113" ma:termSetId="848760cc-2ddb-49ae-b186-330641c78000" ma:anchorId="00000000-0000-0000-0000-000000000000" ma:open="false" ma:isKeyword="false">
      <xsd:complexType>
        <xsd:sequence>
          <xsd:element ref="pc:Terms" minOccurs="0" maxOccurs="1"/>
        </xsd:sequence>
      </xsd:complexType>
    </xsd:element>
    <xsd:element name="TaxCatchAll" ma:index="13" nillable="true" ma:displayName="Taxonomy Catch All Column" ma:hidden="true" ma:list="{5d12f9a2-106c-424e-9285-e430fd3e02f4}" ma:internalName="TaxCatchAll" ma:showField="CatchAllData" ma:web="f6d06237-5cea-4529-85c0-7b4b2c6b0f0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628cae-4cf9-4c5c-8eef-6a264f34532f"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1673673d-5079-4911-b21f-640246875113"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6d06237-5cea-4529-85c0-7b4b2c6b0f03">
      <Value>14</Value>
    </TaxCatchAll>
    <lcf76f155ced4ddcb4097134ff3c332f xmlns="85628cae-4cf9-4c5c-8eef-6a264f34532f">
      <Terms xmlns="http://schemas.microsoft.com/office/infopath/2007/PartnerControls"/>
    </lcf76f155ced4ddcb4097134ff3c332f>
    <PHSExpiryDate xmlns="f6d06237-5cea-4529-85c0-7b4b2c6b0f03">2099-04-11T23:00:00+00:00</PHSExpiryDate>
    <phsDocumentType_0 xmlns="f6d06237-5cea-4529-85c0-7b4b2c6b0f03">
      <Terms xmlns="http://schemas.microsoft.com/office/infopath/2007/PartnerControls">
        <TermInfo xmlns="http://schemas.microsoft.com/office/infopath/2007/PartnerControls">
          <TermName xmlns="http://schemas.microsoft.com/office/infopath/2007/PartnerControls">Document</TermName>
          <TermId xmlns="http://schemas.microsoft.com/office/infopath/2007/PartnerControls">268f0f15-c350-4fa0-80f1-596dddfd5fef</TermId>
        </TermInfo>
      </Terms>
    </phsDocumentType_0>
    <phsDocumentStatus xmlns="f6d06237-5cea-4529-85c0-7b4b2c6b0f03">Live</phsDocumentStatus>
    <PHSDocumentOwner xmlns="f6d06237-5cea-4529-85c0-7b4b2c6b0f03">
      <UserInfo>
        <DisplayName>Sam Jones</DisplayName>
        <AccountId>61</AccountId>
        <AccountType/>
      </UserInfo>
    </PHSDocumentOwner>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7218633-A2F4-4EFC-8873-D609CEF80276}"/>
</file>

<file path=customXml/itemProps2.xml><?xml version="1.0" encoding="utf-8"?>
<ds:datastoreItem xmlns:ds="http://schemas.openxmlformats.org/officeDocument/2006/customXml" ds:itemID="{6E7205E2-C711-47EB-BF02-B7CFE0FC16C5}">
  <ds:schemaRefs>
    <ds:schemaRef ds:uri="3862ce5a-794c-4e49-8cb8-46cd7f931d40"/>
    <ds:schemaRef ds:uri="http://purl.org/dc/terms/"/>
    <ds:schemaRef ds:uri="http://schemas.microsoft.com/office/2006/documentManagement/types"/>
    <ds:schemaRef ds:uri="http://www.w3.org/XML/1998/namespace"/>
    <ds:schemaRef ds:uri="http://purl.org/dc/dcmitype/"/>
    <ds:schemaRef ds:uri="http://schemas.openxmlformats.org/package/2006/metadata/core-properties"/>
    <ds:schemaRef ds:uri="http://schemas.microsoft.com/office/infopath/2007/PartnerControls"/>
    <ds:schemaRef ds:uri="7d66bd8a-2885-48d4-9eab-fb1100da1dd3"/>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1579767B-3BE7-465E-9354-563E4D0B1936}">
  <ds:schemaRefs>
    <ds:schemaRef ds:uri="http://schemas.microsoft.com/sharepoint/v3/contenttype/forms"/>
  </ds:schemaRefs>
</ds:datastoreItem>
</file>

<file path=customXml/itemProps4.xml><?xml version="1.0" encoding="utf-8"?>
<ds:datastoreItem xmlns:ds="http://schemas.openxmlformats.org/officeDocument/2006/customXml" ds:itemID="{077605CE-0E7E-4765-B0E6-6F1C7B9B6527}">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Blank Presentation</Template>
  <TotalTime>5827</TotalTime>
  <Words>3108</Words>
  <Application>Microsoft Office PowerPoint</Application>
  <PresentationFormat>On-screen Show (4:3)</PresentationFormat>
  <Paragraphs>246</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ＭＳ Ｐゴシック</vt:lpstr>
      <vt:lpstr>Arial</vt:lpstr>
      <vt:lpstr>Century Gothic</vt:lpstr>
      <vt:lpstr>Manus</vt:lpstr>
      <vt:lpstr>ManusTrial</vt:lpstr>
      <vt:lpstr>Narkisim</vt:lpstr>
      <vt:lpstr>Setimo</vt:lpstr>
      <vt:lpstr>Blank Presentation</vt:lpstr>
      <vt:lpstr>PowerPoint Presentation</vt:lpstr>
      <vt:lpstr>Beth yw Brook?? </vt:lpstr>
      <vt:lpstr>Gofod Diogel </vt:lpstr>
      <vt:lpstr>Am beth fyddwn ni’n dysgu heddiw</vt:lpstr>
      <vt:lpstr>PowerPoint Presentation</vt:lpstr>
      <vt:lpstr>Y glasoed </vt:lpstr>
      <vt:lpstr>Bag newidiadau’r glasoed</vt:lpstr>
      <vt:lpstr>Cadw’n Lân</vt:lpstr>
      <vt:lpstr>Newidiadau i’n teimladau </vt:lpstr>
      <vt:lpstr>Newidiadau i’n teimladau</vt:lpstr>
      <vt:lpstr>Cyngor i ffrind</vt:lpstr>
      <vt:lpstr>Ffyrdd o helpu ein hemosiynau</vt:lpstr>
      <vt:lpstr>Ble i fynd i gael help neu os oes gennych gwestiynau?</vt:lpstr>
      <vt:lpstr>Crynodeb</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STARTING SLIDE.</dc:title>
  <dc:creator>Sarah Simons</dc:creator>
  <cp:lastModifiedBy>Sam Hepworth</cp:lastModifiedBy>
  <cp:revision>53</cp:revision>
  <dcterms:created xsi:type="dcterms:W3CDTF">2021-05-06T14:05:10Z</dcterms:created>
  <dcterms:modified xsi:type="dcterms:W3CDTF">2022-02-08T23:50:35Z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0x0101002B4BC3CEC829DA40883DEA5583906E1A0080118FD6C176064484E33873343C8E1B</vt:lpwstr>
  </property>
  <property fmtid="{D5CDD505-2E9C-101B-9397-08002B2CF9AE}" pid="3" name="_dlc_DocIdItemGuid">
    <vt:lpwstr>91569751-e4c0-48e9-a785-1d2aa71cafaf</vt:lpwstr>
  </property>
  <property fmtid="{D5CDD505-2E9C-101B-9397-08002B2CF9AE}" pid="4" name="MediaServiceImageTags">
    <vt:lpwstr/>
  </property>
  <property fmtid="{D5CDD505-2E9C-101B-9397-08002B2CF9AE}" pid="5" name="PHSDocumentType">
    <vt:lpwstr>14;#Document|268f0f15-c350-4fa0-80f1-596dddfd5fef</vt:lpwstr>
  </property>
</Properties>
</file>