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Lst>
  <p:notesMasterIdLst>
    <p:notesMasterId r:id="rId27"/>
  </p:notesMasterIdLst>
  <p:handoutMasterIdLst>
    <p:handoutMasterId r:id="rId28"/>
  </p:handoutMasterIdLst>
  <p:sldIdLst>
    <p:sldId id="397" r:id="rId6"/>
    <p:sldId id="424" r:id="rId7"/>
    <p:sldId id="421" r:id="rId8"/>
    <p:sldId id="379" r:id="rId9"/>
    <p:sldId id="407" r:id="rId10"/>
    <p:sldId id="402" r:id="rId11"/>
    <p:sldId id="414" r:id="rId12"/>
    <p:sldId id="408" r:id="rId13"/>
    <p:sldId id="362" r:id="rId14"/>
    <p:sldId id="425" r:id="rId15"/>
    <p:sldId id="415" r:id="rId16"/>
    <p:sldId id="403" r:id="rId17"/>
    <p:sldId id="409" r:id="rId18"/>
    <p:sldId id="393" r:id="rId19"/>
    <p:sldId id="416" r:id="rId20"/>
    <p:sldId id="396" r:id="rId21"/>
    <p:sldId id="417" r:id="rId22"/>
    <p:sldId id="418" r:id="rId23"/>
    <p:sldId id="410" r:id="rId24"/>
    <p:sldId id="422" r:id="rId25"/>
    <p:sldId id="363" r:id="rId26"/>
  </p:sldIdLst>
  <p:sldSz cx="9144000" cy="6858000" type="screen4x3"/>
  <p:notesSz cx="6797675" cy="987425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Gabell" initials="" lastIdx="1" clrIdx="0"/>
  <p:cmAuthor id="2" name="Lucy Anson" initials="LA" lastIdx="2" clrIdx="1">
    <p:extLst>
      <p:ext uri="{19B8F6BF-5375-455C-9EA6-DF929625EA0E}">
        <p15:presenceInfo xmlns:p15="http://schemas.microsoft.com/office/powerpoint/2012/main" userId="S::LAnson@Premierfoods.com::84c10632-736c-4aed-8484-54e572729c54" providerId="AD"/>
      </p:ext>
    </p:extLst>
  </p:cmAuthor>
  <p:cmAuthor id="3" name="Sam Hepworth" initials="SH" lastIdx="2" clrIdx="2">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BA9620-2728-E3D0-1250-AE53DB536B82}" v="58" dt="2021-06-23T13:53:45.4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79487" autoAdjust="0"/>
  </p:normalViewPr>
  <p:slideViewPr>
    <p:cSldViewPr>
      <p:cViewPr varScale="1">
        <p:scale>
          <a:sx n="54" d="100"/>
          <a:sy n="54" d="100"/>
        </p:scale>
        <p:origin x="8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35" Type="http://schemas.microsoft.com/office/2015/10/relationships/revisionInfo" Target="revisionInfo.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90BA9620-2728-E3D0-1250-AE53DB536B82}"/>
    <pc:docChg chg="modSld">
      <pc:chgData name="Sam Hepworth" userId="S::sam.hepworth@brook.org.uk::50cf503a-ea25-4e0d-b111-d87aaf801f6c" providerId="AD" clId="Web-{90BA9620-2728-E3D0-1250-AE53DB536B82}" dt="2021-06-23T13:53:45.443" v="46" actId="20577"/>
      <pc:docMkLst>
        <pc:docMk/>
      </pc:docMkLst>
      <pc:sldChg chg="modSp">
        <pc:chgData name="Sam Hepworth" userId="S::sam.hepworth@brook.org.uk::50cf503a-ea25-4e0d-b111-d87aaf801f6c" providerId="AD" clId="Web-{90BA9620-2728-E3D0-1250-AE53DB536B82}" dt="2021-06-23T13:51:10.183" v="36"/>
        <pc:sldMkLst>
          <pc:docMk/>
          <pc:sldMk cId="0" sldId="362"/>
        </pc:sldMkLst>
        <pc:spChg chg="mod">
          <ac:chgData name="Sam Hepworth" userId="S::sam.hepworth@brook.org.uk::50cf503a-ea25-4e0d-b111-d87aaf801f6c" providerId="AD" clId="Web-{90BA9620-2728-E3D0-1250-AE53DB536B82}" dt="2021-06-23T13:51:10.183" v="36"/>
          <ac:spMkLst>
            <pc:docMk/>
            <pc:sldMk cId="0" sldId="362"/>
            <ac:spMk id="22530" creationId="{E5D2AC28-3D0D-4F14-81C3-D0C2AADAB1B3}"/>
          </ac:spMkLst>
        </pc:spChg>
      </pc:sldChg>
      <pc:sldChg chg="modSp">
        <pc:chgData name="Sam Hepworth" userId="S::sam.hepworth@brook.org.uk::50cf503a-ea25-4e0d-b111-d87aaf801f6c" providerId="AD" clId="Web-{90BA9620-2728-E3D0-1250-AE53DB536B82}" dt="2021-06-23T13:53:02.956" v="42"/>
        <pc:sldMkLst>
          <pc:docMk/>
          <pc:sldMk cId="0" sldId="415"/>
        </pc:sldMkLst>
        <pc:spChg chg="mod">
          <ac:chgData name="Sam Hepworth" userId="S::sam.hepworth@brook.org.uk::50cf503a-ea25-4e0d-b111-d87aaf801f6c" providerId="AD" clId="Web-{90BA9620-2728-E3D0-1250-AE53DB536B82}" dt="2021-06-23T13:53:02.956" v="42"/>
          <ac:spMkLst>
            <pc:docMk/>
            <pc:sldMk cId="0" sldId="415"/>
            <ac:spMk id="2" creationId="{1D23282B-F10C-485F-A39A-1F3715384A38}"/>
          </ac:spMkLst>
        </pc:spChg>
      </pc:sldChg>
      <pc:sldChg chg="modSp addCm">
        <pc:chgData name="Sam Hepworth" userId="S::sam.hepworth@brook.org.uk::50cf503a-ea25-4e0d-b111-d87aaf801f6c" providerId="AD" clId="Web-{90BA9620-2728-E3D0-1250-AE53DB536B82}" dt="2021-06-23T13:53:45.443" v="46" actId="20577"/>
        <pc:sldMkLst>
          <pc:docMk/>
          <pc:sldMk cId="0" sldId="416"/>
        </pc:sldMkLst>
        <pc:spChg chg="mod">
          <ac:chgData name="Sam Hepworth" userId="S::sam.hepworth@brook.org.uk::50cf503a-ea25-4e0d-b111-d87aaf801f6c" providerId="AD" clId="Web-{90BA9620-2728-E3D0-1250-AE53DB536B82}" dt="2021-06-23T13:53:45.443" v="46" actId="20577"/>
          <ac:spMkLst>
            <pc:docMk/>
            <pc:sldMk cId="0" sldId="416"/>
            <ac:spMk id="2" creationId="{16B780FA-3B3A-4C53-B4A6-C88DC67019DF}"/>
          </ac:spMkLst>
        </pc:spChg>
      </pc:sldChg>
      <pc:sldChg chg="addSp modSp addCm">
        <pc:chgData name="Sam Hepworth" userId="S::sam.hepworth@brook.org.uk::50cf503a-ea25-4e0d-b111-d87aaf801f6c" providerId="AD" clId="Web-{90BA9620-2728-E3D0-1250-AE53DB536B82}" dt="2021-06-23T13:51:19.902" v="37"/>
        <pc:sldMkLst>
          <pc:docMk/>
          <pc:sldMk cId="3869628611" sldId="425"/>
        </pc:sldMkLst>
        <pc:spChg chg="add mod">
          <ac:chgData name="Sam Hepworth" userId="S::sam.hepworth@brook.org.uk::50cf503a-ea25-4e0d-b111-d87aaf801f6c" providerId="AD" clId="Web-{90BA9620-2728-E3D0-1250-AE53DB536B82}" dt="2021-06-23T13:50:45.666" v="32" actId="1076"/>
          <ac:spMkLst>
            <pc:docMk/>
            <pc:sldMk cId="3869628611" sldId="425"/>
            <ac:spMk id="5" creationId="{3A60D7DB-1C4E-4E37-8081-0F69674D3470}"/>
          </ac:spMkLst>
        </pc:spChg>
        <pc:spChg chg="mod">
          <ac:chgData name="Sam Hepworth" userId="S::sam.hepworth@brook.org.uk::50cf503a-ea25-4e0d-b111-d87aaf801f6c" providerId="AD" clId="Web-{90BA9620-2728-E3D0-1250-AE53DB536B82}" dt="2021-06-23T13:50:13.523" v="21" actId="1076"/>
          <ac:spMkLst>
            <pc:docMk/>
            <pc:sldMk cId="3869628611" sldId="425"/>
            <ac:spMk id="14" creationId="{00000000-0000-0000-0000-000000000000}"/>
          </ac:spMkLst>
        </pc:spChg>
        <pc:spChg chg="mod">
          <ac:chgData name="Sam Hepworth" userId="S::sam.hepworth@brook.org.uk::50cf503a-ea25-4e0d-b111-d87aaf801f6c" providerId="AD" clId="Web-{90BA9620-2728-E3D0-1250-AE53DB536B82}" dt="2021-06-23T13:50:13.539" v="22" actId="1076"/>
          <ac:spMkLst>
            <pc:docMk/>
            <pc:sldMk cId="3869628611" sldId="425"/>
            <ac:spMk id="15" creationId="{00000000-0000-0000-0000-000000000000}"/>
          </ac:spMkLst>
        </pc:spChg>
        <pc:spChg chg="mod">
          <ac:chgData name="Sam Hepworth" userId="S::sam.hepworth@brook.org.uk::50cf503a-ea25-4e0d-b111-d87aaf801f6c" providerId="AD" clId="Web-{90BA9620-2728-E3D0-1250-AE53DB536B82}" dt="2021-06-23T13:50:13.539" v="23" actId="1076"/>
          <ac:spMkLst>
            <pc:docMk/>
            <pc:sldMk cId="3869628611" sldId="425"/>
            <ac:spMk id="16" creationId="{00000000-0000-0000-0000-000000000000}"/>
          </ac:spMkLst>
        </pc:spChg>
        <pc:spChg chg="mod">
          <ac:chgData name="Sam Hepworth" userId="S::sam.hepworth@brook.org.uk::50cf503a-ea25-4e0d-b111-d87aaf801f6c" providerId="AD" clId="Web-{90BA9620-2728-E3D0-1250-AE53DB536B82}" dt="2021-06-23T13:50:13.555" v="24" actId="1076"/>
          <ac:spMkLst>
            <pc:docMk/>
            <pc:sldMk cId="3869628611" sldId="425"/>
            <ac:spMk id="17" creationId="{00000000-0000-0000-0000-000000000000}"/>
          </ac:spMkLst>
        </pc:spChg>
        <pc:spChg chg="mod">
          <ac:chgData name="Sam Hepworth" userId="S::sam.hepworth@brook.org.uk::50cf503a-ea25-4e0d-b111-d87aaf801f6c" providerId="AD" clId="Web-{90BA9620-2728-E3D0-1250-AE53DB536B82}" dt="2021-06-23T13:50:13.570" v="25" actId="1076"/>
          <ac:spMkLst>
            <pc:docMk/>
            <pc:sldMk cId="3869628611" sldId="425"/>
            <ac:spMk id="18" creationId="{00000000-0000-0000-0000-000000000000}"/>
          </ac:spMkLst>
        </pc:spChg>
        <pc:spChg chg="mod">
          <ac:chgData name="Sam Hepworth" userId="S::sam.hepworth@brook.org.uk::50cf503a-ea25-4e0d-b111-d87aaf801f6c" providerId="AD" clId="Web-{90BA9620-2728-E3D0-1250-AE53DB536B82}" dt="2021-06-23T13:50:13.570" v="26" actId="1076"/>
          <ac:spMkLst>
            <pc:docMk/>
            <pc:sldMk cId="3869628611" sldId="425"/>
            <ac:spMk id="19" creationId="{00000000-0000-0000-0000-000000000000}"/>
          </ac:spMkLst>
        </pc:spChg>
        <pc:spChg chg="mod">
          <ac:chgData name="Sam Hepworth" userId="S::sam.hepworth@brook.org.uk::50cf503a-ea25-4e0d-b111-d87aaf801f6c" providerId="AD" clId="Web-{90BA9620-2728-E3D0-1250-AE53DB536B82}" dt="2021-06-23T13:50:13.586" v="27" actId="1076"/>
          <ac:spMkLst>
            <pc:docMk/>
            <pc:sldMk cId="3869628611" sldId="425"/>
            <ac:spMk id="20" creationId="{00000000-0000-0000-0000-000000000000}"/>
          </ac:spMkLst>
        </pc:spChg>
        <pc:spChg chg="mod">
          <ac:chgData name="Sam Hepworth" userId="S::sam.hepworth@brook.org.uk::50cf503a-ea25-4e0d-b111-d87aaf801f6c" providerId="AD" clId="Web-{90BA9620-2728-E3D0-1250-AE53DB536B82}" dt="2021-06-23T13:50:13.601" v="28" actId="1076"/>
          <ac:spMkLst>
            <pc:docMk/>
            <pc:sldMk cId="3869628611" sldId="425"/>
            <ac:spMk id="21" creationId="{00000000-0000-0000-0000-000000000000}"/>
          </ac:spMkLst>
        </pc:spChg>
        <pc:grpChg chg="mod">
          <ac:chgData name="Sam Hepworth" userId="S::sam.hepworth@brook.org.uk::50cf503a-ea25-4e0d-b111-d87aaf801f6c" providerId="AD" clId="Web-{90BA9620-2728-E3D0-1250-AE53DB536B82}" dt="2021-06-23T13:50:13.508" v="20" actId="1076"/>
          <ac:grpSpMkLst>
            <pc:docMk/>
            <pc:sldMk cId="3869628611" sldId="425"/>
            <ac:grpSpMk id="13" creationId="{00000000-0000-0000-0000-000000000000}"/>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182EC59-AB2D-43E3-83EF-7F8D95D0AA38}"/>
              </a:ext>
            </a:extLst>
          </p:cNvPr>
          <p:cNvSpPr>
            <a:spLocks noGrp="1" noChangeArrowheads="1"/>
          </p:cNvSpPr>
          <p:nvPr>
            <p:ph type="hdr" sz="quarter"/>
          </p:nvPr>
        </p:nvSpPr>
        <p:spPr bwMode="auto">
          <a:xfrm>
            <a:off x="0" y="0"/>
            <a:ext cx="2945659" cy="493713"/>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171" name="Rectangle 3">
            <a:extLst>
              <a:ext uri="{FF2B5EF4-FFF2-40B4-BE49-F238E27FC236}">
                <a16:creationId xmlns:a16="http://schemas.microsoft.com/office/drawing/2014/main" id="{ACB3ADB3-3262-46D6-9CB1-C0A1F891D47F}"/>
              </a:ext>
            </a:extLst>
          </p:cNvPr>
          <p:cNvSpPr>
            <a:spLocks noGrp="1" noChangeArrowheads="1"/>
          </p:cNvSpPr>
          <p:nvPr>
            <p:ph type="dt" sz="quarter" idx="1"/>
          </p:nvPr>
        </p:nvSpPr>
        <p:spPr bwMode="auto">
          <a:xfrm>
            <a:off x="3852016" y="0"/>
            <a:ext cx="2945659" cy="493713"/>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7172" name="Rectangle 4">
            <a:extLst>
              <a:ext uri="{FF2B5EF4-FFF2-40B4-BE49-F238E27FC236}">
                <a16:creationId xmlns:a16="http://schemas.microsoft.com/office/drawing/2014/main" id="{7627F3BE-3BF8-4FF9-A0C1-21779C87DDA6}"/>
              </a:ext>
            </a:extLst>
          </p:cNvPr>
          <p:cNvSpPr>
            <a:spLocks noGrp="1" noChangeArrowheads="1"/>
          </p:cNvSpPr>
          <p:nvPr>
            <p:ph type="ftr" sz="quarter" idx="2"/>
          </p:nvPr>
        </p:nvSpPr>
        <p:spPr bwMode="auto">
          <a:xfrm>
            <a:off x="0" y="9380537"/>
            <a:ext cx="2945659" cy="493713"/>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173" name="Rectangle 5">
            <a:extLst>
              <a:ext uri="{FF2B5EF4-FFF2-40B4-BE49-F238E27FC236}">
                <a16:creationId xmlns:a16="http://schemas.microsoft.com/office/drawing/2014/main" id="{0BE1A3B5-1953-47A5-B314-2FA2033E537A}"/>
              </a:ext>
            </a:extLst>
          </p:cNvPr>
          <p:cNvSpPr>
            <a:spLocks noGrp="1" noChangeArrowheads="1"/>
          </p:cNvSpPr>
          <p:nvPr>
            <p:ph type="sldNum" sz="quarter" idx="3"/>
          </p:nvPr>
        </p:nvSpPr>
        <p:spPr bwMode="auto">
          <a:xfrm>
            <a:off x="3852016" y="9380537"/>
            <a:ext cx="2945659" cy="493713"/>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BE715BD5-F8D2-48D3-A1D5-A4786A2E1913}"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1D61FA0-C772-4DEB-B0C4-13302B866BC0}"/>
              </a:ext>
            </a:extLst>
          </p:cNvPr>
          <p:cNvSpPr>
            <a:spLocks noGrp="1" noChangeArrowheads="1"/>
          </p:cNvSpPr>
          <p:nvPr>
            <p:ph type="hdr" sz="quarter"/>
          </p:nvPr>
        </p:nvSpPr>
        <p:spPr bwMode="auto">
          <a:xfrm>
            <a:off x="0" y="0"/>
            <a:ext cx="2945659" cy="493713"/>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099" name="Rectangle 3">
            <a:extLst>
              <a:ext uri="{FF2B5EF4-FFF2-40B4-BE49-F238E27FC236}">
                <a16:creationId xmlns:a16="http://schemas.microsoft.com/office/drawing/2014/main" id="{A56C4AAD-586B-4E1F-B5E4-BEF2B0FE32CE}"/>
              </a:ext>
            </a:extLst>
          </p:cNvPr>
          <p:cNvSpPr>
            <a:spLocks noGrp="1" noChangeArrowheads="1"/>
          </p:cNvSpPr>
          <p:nvPr>
            <p:ph type="dt" idx="1"/>
          </p:nvPr>
        </p:nvSpPr>
        <p:spPr bwMode="auto">
          <a:xfrm>
            <a:off x="3852016" y="0"/>
            <a:ext cx="2945659" cy="493713"/>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4100" name="Rectangle 4">
            <a:extLst>
              <a:ext uri="{FF2B5EF4-FFF2-40B4-BE49-F238E27FC236}">
                <a16:creationId xmlns:a16="http://schemas.microsoft.com/office/drawing/2014/main" id="{9DA7B983-FC95-453C-854F-ADE61E0DF532}"/>
              </a:ext>
            </a:extLst>
          </p:cNvPr>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D1764F35-2E25-43D4-A573-7AF0D753FBBD}"/>
              </a:ext>
            </a:extLst>
          </p:cNvPr>
          <p:cNvSpPr>
            <a:spLocks noGrp="1" noChangeArrowheads="1"/>
          </p:cNvSpPr>
          <p:nvPr>
            <p:ph type="body" sz="quarter" idx="3"/>
          </p:nvPr>
        </p:nvSpPr>
        <p:spPr bwMode="auto">
          <a:xfrm>
            <a:off x="906357" y="4690269"/>
            <a:ext cx="4984962" cy="444341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BE983028-3EF4-4D76-99B4-8AA375BAB6E9}"/>
              </a:ext>
            </a:extLst>
          </p:cNvPr>
          <p:cNvSpPr>
            <a:spLocks noGrp="1" noChangeArrowheads="1"/>
          </p:cNvSpPr>
          <p:nvPr>
            <p:ph type="ftr" sz="quarter" idx="4"/>
          </p:nvPr>
        </p:nvSpPr>
        <p:spPr bwMode="auto">
          <a:xfrm>
            <a:off x="0" y="9380537"/>
            <a:ext cx="2945659" cy="493713"/>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103" name="Rectangle 7">
            <a:extLst>
              <a:ext uri="{FF2B5EF4-FFF2-40B4-BE49-F238E27FC236}">
                <a16:creationId xmlns:a16="http://schemas.microsoft.com/office/drawing/2014/main" id="{058044C7-D7AB-494D-B9A0-1492AE15CEF9}"/>
              </a:ext>
            </a:extLst>
          </p:cNvPr>
          <p:cNvSpPr>
            <a:spLocks noGrp="1" noChangeArrowheads="1"/>
          </p:cNvSpPr>
          <p:nvPr>
            <p:ph type="sldNum" sz="quarter" idx="5"/>
          </p:nvPr>
        </p:nvSpPr>
        <p:spPr bwMode="auto">
          <a:xfrm>
            <a:off x="3852016" y="9380537"/>
            <a:ext cx="2945659" cy="493713"/>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2CD1A095-A942-4222-81C3-62DF37F627F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19C513D-6221-4662-B2AB-078D065185B5}"/>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F397C2D7-D406-4F5B-94F9-7341AC6F4A9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2766C01B-325C-4D44-997C-C85282AEBA8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18F10A-6029-4CBC-8383-B2D65233BD82}" type="slidenum">
              <a:rPr lang="en-US" altLang="en-US" sz="1200">
                <a:solidFill>
                  <a:srgbClr val="000000"/>
                </a:solidFill>
              </a:rPr>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y-GB" dirty="0">
                <a:latin typeface="Arial"/>
                <a:ea typeface="ＭＳ Ｐゴシック"/>
                <a:cs typeface="Arial"/>
              </a:rPr>
              <a:t>Eglurwch mai dyma sydd y tu mewn/tu allan i gorff rhywun sydd â fwlfa a gwain ac mae’n ddarlun allanol o fwlfa.</a:t>
            </a:r>
            <a:r>
              <a:rPr lang="cy-GB" baseline="0" dirty="0">
                <a:latin typeface="Arial"/>
                <a:ea typeface="ＭＳ Ｐゴシック"/>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latin typeface="Arial"/>
              <a:ea typeface="ＭＳ Ｐゴシック"/>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cy-GB" sz="1200" b="0" i="0" dirty="0">
                <a:solidFill>
                  <a:schemeClr val="tx1"/>
                </a:solidFill>
                <a:latin typeface="Arial" charset="0"/>
                <a:ea typeface="ＭＳ Ｐゴシック" panose="020B0600070205080204" pitchFamily="34" charset="-128"/>
                <a:cs typeface="ＭＳ Ｐゴシック" charset="0"/>
              </a:rPr>
              <a:t>Rydym yn aml yn cyfeirio at yr organau rhywiol allanol (y darnau y gallwch eu gweld) fel y wain, ond mewn gwirionedd, yr enw arni yw’r fwlfa. Y wain yw’r tiwb cyhyrog y tu mewn i’r corff sy’n arwain o geg y groth (agoriad y groth) i’r fwlfa.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y-GB" sz="1200" b="0" i="0" dirty="0" err="1">
                <a:solidFill>
                  <a:schemeClr val="tx1"/>
                </a:solidFill>
                <a:latin typeface="Arial" charset="0"/>
                <a:ea typeface="ＭＳ Ｐゴシック" panose="020B0600070205080204" pitchFamily="34" charset="-128"/>
                <a:cs typeface="ＭＳ Ｐゴシック" charset="0"/>
              </a:rPr>
              <a:t>Mon</a:t>
            </a:r>
            <a:r>
              <a:rPr lang="cy-GB" sz="1200" b="0" i="0" dirty="0">
                <a:solidFill>
                  <a:schemeClr val="tx1"/>
                </a:solidFill>
                <a:latin typeface="Arial" charset="0"/>
                <a:ea typeface="ＭＳ Ｐゴシック" panose="020B0600070205080204" pitchFamily="34" charset="-128"/>
                <a:cs typeface="ＭＳ Ｐゴシック" charset="0"/>
              </a:rPr>
              <a:t> </a:t>
            </a:r>
            <a:r>
              <a:rPr lang="cy-GB" sz="1200" b="0" i="0" dirty="0" err="1">
                <a:solidFill>
                  <a:schemeClr val="tx1"/>
                </a:solidFill>
                <a:latin typeface="Arial" charset="0"/>
                <a:ea typeface="ＭＳ Ｐゴシック" panose="020B0600070205080204" pitchFamily="34" charset="-128"/>
                <a:cs typeface="ＭＳ Ｐゴシック" charset="0"/>
              </a:rPr>
              <a:t>Pubis</a:t>
            </a:r>
            <a:r>
              <a:rPr lang="cy-GB" sz="1200" b="0" i="0" dirty="0">
                <a:solidFill>
                  <a:schemeClr val="tx1"/>
                </a:solidFill>
                <a:latin typeface="Arial" charset="0"/>
                <a:ea typeface="ＭＳ Ｐゴシック" panose="020B0600070205080204" pitchFamily="34" charset="-128"/>
                <a:cs typeface="ＭＳ Ｐゴシック" charset="0"/>
              </a:rPr>
              <a:t>.</a:t>
            </a:r>
            <a:r>
              <a:rPr lang="cy-GB" sz="1200" b="0" i="0" baseline="0" dirty="0">
                <a:solidFill>
                  <a:schemeClr val="tx1"/>
                </a:solidFill>
                <a:latin typeface="Arial" charset="0"/>
                <a:ea typeface="ＭＳ Ｐゴシック" panose="020B0600070205080204" pitchFamily="34" charset="-128"/>
                <a:cs typeface="ＭＳ Ｐゴシック" charset="0"/>
              </a:rPr>
              <a:t> </a:t>
            </a:r>
            <a:r>
              <a:rPr lang="cy-GB" sz="1200" b="0" i="0" dirty="0">
                <a:solidFill>
                  <a:schemeClr val="tx1"/>
                </a:solidFill>
                <a:latin typeface="Arial" charset="0"/>
                <a:ea typeface="ＭＳ Ｐゴシック" panose="020B0600070205080204" pitchFamily="34" charset="-128"/>
                <a:cs typeface="ＭＳ Ｐゴシック" charset="0"/>
              </a:rPr>
              <a:t>Dyma’r ardal uwchben y labia, lle gallai pobl fod â blew </a:t>
            </a:r>
            <a:r>
              <a:rPr lang="cy-GB" sz="1200" b="0" i="0" dirty="0" err="1">
                <a:solidFill>
                  <a:schemeClr val="tx1"/>
                </a:solidFill>
                <a:latin typeface="Arial" charset="0"/>
                <a:ea typeface="ＭＳ Ｐゴシック" panose="020B0600070205080204" pitchFamily="34" charset="-128"/>
                <a:cs typeface="ＭＳ Ｐゴシック" charset="0"/>
              </a:rPr>
              <a:t>piwbig</a:t>
            </a:r>
            <a:r>
              <a:rPr lang="cy-GB" sz="1200" b="0" i="0" dirty="0">
                <a:solidFill>
                  <a:schemeClr val="tx1"/>
                </a:solidFill>
                <a:latin typeface="Arial" charset="0"/>
                <a:ea typeface="ＭＳ Ｐゴシック" panose="020B0600070205080204" pitchFamily="34" charset="-128"/>
                <a:cs typeface="ＭＳ Ｐゴシック"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y-GB" sz="1200" b="0" i="0" dirty="0">
                <a:solidFill>
                  <a:schemeClr val="tx1"/>
                </a:solidFill>
                <a:latin typeface="Arial" charset="0"/>
                <a:ea typeface="ＭＳ Ｐゴシック" panose="020B0600070205080204" pitchFamily="34" charset="-128"/>
                <a:cs typeface="ＭＳ Ｐゴシック" charset="0"/>
              </a:rPr>
              <a:t>Wrethra. O dan y </a:t>
            </a:r>
            <a:r>
              <a:rPr lang="cy-GB" sz="1200" b="0" i="0" dirty="0" err="1">
                <a:solidFill>
                  <a:schemeClr val="tx1"/>
                </a:solidFill>
                <a:latin typeface="Arial" charset="0"/>
                <a:ea typeface="ＭＳ Ｐゴシック" panose="020B0600070205080204" pitchFamily="34" charset="-128"/>
                <a:cs typeface="ＭＳ Ｐゴシック" charset="0"/>
              </a:rPr>
              <a:t>clitoris</a:t>
            </a:r>
            <a:r>
              <a:rPr lang="cy-GB" sz="1200" b="0" i="0" dirty="0">
                <a:solidFill>
                  <a:schemeClr val="tx1"/>
                </a:solidFill>
                <a:latin typeface="Arial" charset="0"/>
                <a:ea typeface="ＭＳ Ｐゴシック" panose="020B0600070205080204" pitchFamily="34" charset="-128"/>
                <a:cs typeface="ＭＳ Ｐゴシック" charset="0"/>
              </a:rPr>
              <a:t>, byddwch yn gweld dot bach neu hollt sef agoriad eich wrethra ac o ble y byddwch yn </a:t>
            </a:r>
            <a:r>
              <a:rPr lang="cy-GB" sz="1200" b="0" i="0" dirty="0" err="1">
                <a:solidFill>
                  <a:schemeClr val="tx1"/>
                </a:solidFill>
                <a:latin typeface="Arial" charset="0"/>
                <a:ea typeface="ＭＳ Ｐゴシック" panose="020B0600070205080204" pitchFamily="34" charset="-128"/>
                <a:cs typeface="ＭＳ Ｐゴシック" charset="0"/>
              </a:rPr>
              <a:t>pi-pi</a:t>
            </a:r>
            <a:r>
              <a:rPr lang="cy-GB" sz="1200" b="0" i="0" dirty="0">
                <a:solidFill>
                  <a:schemeClr val="tx1"/>
                </a:solidFill>
                <a:latin typeface="Arial" charset="0"/>
                <a:ea typeface="ＭＳ Ｐゴシック" panose="020B0600070205080204" pitchFamily="34" charset="-128"/>
                <a:cs typeface="ＭＳ Ｐゴシック" charset="0"/>
              </a:rPr>
              <a:t>/gwneud dŵr. </a:t>
            </a:r>
          </a:p>
          <a:p>
            <a:pPr marL="171450" indent="-171450">
              <a:buFont typeface="Arial" panose="020B0604020202020204" pitchFamily="34" charset="0"/>
              <a:buChar char="•"/>
            </a:pPr>
            <a:r>
              <a:rPr lang="cy-GB" sz="1200" b="0" i="0" dirty="0">
                <a:solidFill>
                  <a:schemeClr val="tx1"/>
                </a:solidFill>
                <a:latin typeface="Arial" charset="0"/>
                <a:ea typeface="ＭＳ Ｐゴシック" panose="020B0600070205080204" pitchFamily="34" charset="-128"/>
                <a:cs typeface="ＭＳ Ｐゴシック" charset="0"/>
              </a:rPr>
              <a:t>Labia. Mae 2 ran i’r labia. 1) Labia allanol – gallai’r rhan hon fod wedi’i gorchuddio â blew </a:t>
            </a:r>
            <a:r>
              <a:rPr lang="cy-GB" sz="1200" b="0" i="0" dirty="0" err="1">
                <a:solidFill>
                  <a:schemeClr val="tx1"/>
                </a:solidFill>
                <a:latin typeface="Arial" charset="0"/>
                <a:ea typeface="ＭＳ Ｐゴシック" panose="020B0600070205080204" pitchFamily="34" charset="-128"/>
                <a:cs typeface="ＭＳ Ｐゴシック" charset="0"/>
              </a:rPr>
              <a:t>piwbig</a:t>
            </a:r>
            <a:r>
              <a:rPr lang="cy-GB" sz="1200" b="0" i="0" dirty="0">
                <a:solidFill>
                  <a:schemeClr val="tx1"/>
                </a:solidFill>
                <a:latin typeface="Arial" charset="0"/>
                <a:ea typeface="ＭＳ Ｐゴシック" panose="020B0600070205080204" pitchFamily="34" charset="-128"/>
                <a:cs typeface="ＭＳ Ｐゴシック" charset="0"/>
              </a:rPr>
              <a:t> ac yn aml â mwy o gnawd, 2) Labia mewnol – nid yw’r rhan hon yn cynnwys unrhyw flew </a:t>
            </a:r>
            <a:r>
              <a:rPr lang="cy-GB" sz="1200" b="0" i="0" dirty="0" err="1">
                <a:solidFill>
                  <a:schemeClr val="tx1"/>
                </a:solidFill>
                <a:latin typeface="Arial" charset="0"/>
                <a:ea typeface="ＭＳ Ｐゴシック" panose="020B0600070205080204" pitchFamily="34" charset="-128"/>
                <a:cs typeface="ＭＳ Ｐゴシック" charset="0"/>
              </a:rPr>
              <a:t>piwbig</a:t>
            </a:r>
            <a:r>
              <a:rPr lang="cy-GB" sz="1200" b="0" i="0" dirty="0">
                <a:solidFill>
                  <a:schemeClr val="tx1"/>
                </a:solidFill>
                <a:latin typeface="Arial" charset="0"/>
                <a:ea typeface="ＭＳ Ｐゴシック" panose="020B0600070205080204" pitchFamily="34" charset="-128"/>
                <a:cs typeface="ＭＳ Ｐゴシック" charset="0"/>
              </a:rPr>
              <a:t>. Gall maint ac ymddangosiad corfforol y labia amrywio o berson i berson a does dim ffordd gywir neu anghywir iddi edrych.</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y-GB" sz="1200" b="0" i="0" dirty="0" err="1">
                <a:solidFill>
                  <a:schemeClr val="tx1"/>
                </a:solidFill>
                <a:latin typeface="Arial" charset="0"/>
                <a:ea typeface="ＭＳ Ｐゴシック" panose="020B0600070205080204" pitchFamily="34" charset="-128"/>
                <a:cs typeface="ＭＳ Ｐゴシック" charset="0"/>
              </a:rPr>
              <a:t>Clitoris</a:t>
            </a:r>
            <a:r>
              <a:rPr lang="cy-GB" sz="1200" b="0" i="0" dirty="0">
                <a:solidFill>
                  <a:schemeClr val="tx1"/>
                </a:solidFill>
                <a:latin typeface="Arial" charset="0"/>
                <a:ea typeface="ＭＳ Ｐゴシック" panose="020B0600070205080204" pitchFamily="34" charset="-128"/>
                <a:cs typeface="ＭＳ Ｐゴシック" charset="0"/>
              </a:rPr>
              <a:t>. Ym mhen uchaf eich labia, o dan y </a:t>
            </a:r>
            <a:r>
              <a:rPr lang="cy-GB" sz="1200" b="0" i="0" dirty="0" err="1">
                <a:solidFill>
                  <a:schemeClr val="tx1"/>
                </a:solidFill>
                <a:latin typeface="Arial" charset="0"/>
                <a:ea typeface="ＭＳ Ｐゴシック" panose="020B0600070205080204" pitchFamily="34" charset="-128"/>
                <a:cs typeface="ＭＳ Ｐゴシック" charset="0"/>
              </a:rPr>
              <a:t>Mons</a:t>
            </a:r>
            <a:r>
              <a:rPr lang="cy-GB" sz="1200" b="0" i="0" dirty="0">
                <a:solidFill>
                  <a:schemeClr val="tx1"/>
                </a:solidFill>
                <a:latin typeface="Arial" charset="0"/>
                <a:ea typeface="ＭＳ Ｐゴシック" panose="020B0600070205080204" pitchFamily="34" charset="-128"/>
                <a:cs typeface="ＭＳ Ｐゴシック" charset="0"/>
              </a:rPr>
              <a:t> </a:t>
            </a:r>
            <a:r>
              <a:rPr lang="cy-GB" sz="1200" b="0" i="0" dirty="0" err="1">
                <a:solidFill>
                  <a:schemeClr val="tx1"/>
                </a:solidFill>
                <a:latin typeface="Arial" charset="0"/>
                <a:ea typeface="ＭＳ Ｐゴシック" panose="020B0600070205080204" pitchFamily="34" charset="-128"/>
                <a:cs typeface="ＭＳ Ｐゴシック" charset="0"/>
              </a:rPr>
              <a:t>Pubis</a:t>
            </a:r>
            <a:r>
              <a:rPr lang="cy-GB" sz="1200" b="0" i="0" dirty="0">
                <a:solidFill>
                  <a:schemeClr val="tx1"/>
                </a:solidFill>
                <a:latin typeface="Arial" charset="0"/>
                <a:ea typeface="ＭＳ Ｐゴシック" panose="020B0600070205080204" pitchFamily="34" charset="-128"/>
                <a:cs typeface="ＭＳ Ｐゴシック" charset="0"/>
              </a:rPr>
              <a:t>, fe welwch y </a:t>
            </a:r>
            <a:r>
              <a:rPr lang="cy-GB" sz="1200" b="0" i="0" dirty="0" err="1">
                <a:solidFill>
                  <a:schemeClr val="tx1"/>
                </a:solidFill>
                <a:latin typeface="Arial" charset="0"/>
                <a:ea typeface="ＭＳ Ｐゴシック" panose="020B0600070205080204" pitchFamily="34" charset="-128"/>
                <a:cs typeface="ＭＳ Ｐゴシック" charset="0"/>
              </a:rPr>
              <a:t>clitoris</a:t>
            </a:r>
            <a:r>
              <a:rPr lang="cy-GB" sz="1200" b="0" i="0" dirty="0">
                <a:solidFill>
                  <a:schemeClr val="tx1"/>
                </a:solidFill>
                <a:latin typeface="Arial" charset="0"/>
                <a:ea typeface="ＭＳ Ｐゴシック" panose="020B0600070205080204" pitchFamily="34" charset="-128"/>
                <a:cs typeface="ＭＳ Ｐゴシック" charset="0"/>
              </a:rPr>
              <a:t> sy’n edrych fel chwydd bach siâp pysen, gyda chwfl o groen yn ei orchuddio. Unig bwrpas y </a:t>
            </a:r>
            <a:r>
              <a:rPr lang="cy-GB" sz="1200" b="0" i="0" dirty="0" err="1">
                <a:solidFill>
                  <a:schemeClr val="tx1"/>
                </a:solidFill>
                <a:latin typeface="Arial" charset="0"/>
                <a:ea typeface="ＭＳ Ｐゴシック" panose="020B0600070205080204" pitchFamily="34" charset="-128"/>
                <a:cs typeface="ＭＳ Ｐゴシック" charset="0"/>
              </a:rPr>
              <a:t>clitoris</a:t>
            </a:r>
            <a:r>
              <a:rPr lang="cy-GB" sz="1200" b="0" i="0" dirty="0">
                <a:solidFill>
                  <a:schemeClr val="tx1"/>
                </a:solidFill>
                <a:latin typeface="Arial" charset="0"/>
                <a:ea typeface="ＭＳ Ｐゴシック" panose="020B0600070205080204" pitchFamily="34" charset="-128"/>
                <a:cs typeface="ＭＳ Ｐゴシック" charset="0"/>
              </a:rPr>
              <a:t> yw rhoi pleser rhywiol. Mae’r </a:t>
            </a:r>
            <a:r>
              <a:rPr lang="cy-GB" sz="1200" b="0" i="0" dirty="0" err="1">
                <a:solidFill>
                  <a:schemeClr val="tx1"/>
                </a:solidFill>
                <a:latin typeface="Arial" charset="0"/>
                <a:ea typeface="ＭＳ Ｐゴシック" panose="020B0600070205080204" pitchFamily="34" charset="-128"/>
                <a:cs typeface="ＭＳ Ｐゴシック" charset="0"/>
              </a:rPr>
              <a:t>clitoris</a:t>
            </a:r>
            <a:r>
              <a:rPr lang="cy-GB" sz="1200" b="0" i="0" dirty="0">
                <a:solidFill>
                  <a:schemeClr val="tx1"/>
                </a:solidFill>
                <a:latin typeface="Arial" charset="0"/>
                <a:ea typeface="ＭＳ Ｐゴシック" panose="020B0600070205080204" pitchFamily="34" charset="-128"/>
                <a:cs typeface="ＭＳ Ｐゴシック" charset="0"/>
              </a:rPr>
              <a:t> yn llawn nerfau, sy’n golygu y gall fod yn hynod sensitif i gyffyrddiad.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y-GB" sz="1200" b="0" i="0" dirty="0">
                <a:solidFill>
                  <a:schemeClr val="tx1"/>
                </a:solidFill>
                <a:latin typeface="Arial" charset="0"/>
                <a:ea typeface="ＭＳ Ｐゴシック" panose="020B0600070205080204" pitchFamily="34" charset="-128"/>
                <a:cs typeface="ＭＳ Ｐゴシック" charset="0"/>
              </a:rPr>
              <a:t>Gwain. Agoriad y wain yw’r man lle daw gwaed yn ystod mislif a dyma lle gallwch roi </a:t>
            </a:r>
            <a:r>
              <a:rPr lang="cy-GB" sz="1200" b="0" i="0" dirty="0" err="1">
                <a:solidFill>
                  <a:schemeClr val="tx1"/>
                </a:solidFill>
                <a:latin typeface="Arial" charset="0"/>
                <a:ea typeface="ＭＳ Ｐゴシック" panose="020B0600070205080204" pitchFamily="34" charset="-128"/>
                <a:cs typeface="ＭＳ Ｐゴシック" charset="0"/>
              </a:rPr>
              <a:t>tamponau</a:t>
            </a:r>
            <a:r>
              <a:rPr lang="cy-GB" sz="1200" b="0" i="0" dirty="0">
                <a:solidFill>
                  <a:schemeClr val="tx1"/>
                </a:solidFill>
                <a:latin typeface="Arial" charset="0"/>
                <a:ea typeface="ＭＳ Ｐゴシック" panose="020B0600070205080204" pitchFamily="34" charset="-128"/>
                <a:cs typeface="ＭＳ Ｐゴシック" charset="0"/>
              </a:rPr>
              <a:t> neu gwpanau yn ystod mislif.</a:t>
            </a:r>
            <a:r>
              <a:rPr lang="cy-GB" sz="1200" b="0" i="0" baseline="0" dirty="0">
                <a:solidFill>
                  <a:schemeClr val="tx1"/>
                </a:solidFill>
                <a:latin typeface="Arial" charset="0"/>
                <a:ea typeface="ＭＳ Ｐゴシック" panose="020B0600070205080204" pitchFamily="34" charset="-128"/>
                <a:cs typeface="ＭＳ Ｐゴシック"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cy-GB" sz="1200" b="0" i="0" baseline="0" dirty="0">
                <a:solidFill>
                  <a:schemeClr val="tx1"/>
                </a:solidFill>
                <a:latin typeface="Arial" charset="0"/>
                <a:ea typeface="ＭＳ Ｐゴシック" panose="020B0600070205080204" pitchFamily="34" charset="-128"/>
                <a:cs typeface="ＭＳ Ｐゴシック" charset="0"/>
              </a:rPr>
              <a:t>Anws. Mae i’w weld dan agoriad y wain a drwy’r rhan hon yr ydych chi’n gwneud </a:t>
            </a:r>
            <a:r>
              <a:rPr lang="cy-GB" sz="1200" b="0" i="0" baseline="0" dirty="0" err="1">
                <a:solidFill>
                  <a:schemeClr val="tx1"/>
                </a:solidFill>
                <a:latin typeface="Arial" charset="0"/>
                <a:ea typeface="ＭＳ Ｐゴシック" panose="020B0600070205080204" pitchFamily="34" charset="-128"/>
                <a:cs typeface="ＭＳ Ｐゴシック" charset="0"/>
              </a:rPr>
              <a:t>pŵ</a:t>
            </a:r>
            <a:r>
              <a:rPr lang="cy-GB" sz="1200" b="0" i="0" baseline="0" dirty="0">
                <a:solidFill>
                  <a:schemeClr val="tx1"/>
                </a:solidFill>
                <a:latin typeface="Arial" charset="0"/>
                <a:ea typeface="ＭＳ Ｐゴシック" panose="020B0600070205080204" pitchFamily="34" charset="-128"/>
                <a:cs typeface="ＭＳ Ｐゴシック" charset="0"/>
              </a:rPr>
              <a:t>/pasio ysgarthion. </a:t>
            </a:r>
          </a:p>
          <a:p>
            <a:pPr marL="171450" indent="-171450">
              <a:buFont typeface="Arial" panose="020B0604020202020204" pitchFamily="34" charset="0"/>
              <a:buChar cha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dirty="0"/>
          </a:p>
        </p:txBody>
      </p:sp>
      <p:sp>
        <p:nvSpPr>
          <p:cNvPr id="4" name="Slide Number Placeholder 3"/>
          <p:cNvSpPr>
            <a:spLocks noGrp="1"/>
          </p:cNvSpPr>
          <p:nvPr>
            <p:ph type="sldNum" sz="quarter" idx="10"/>
          </p:nvPr>
        </p:nvSpPr>
        <p:spPr/>
        <p:txBody>
          <a:bodyPr/>
          <a:lstStyle/>
          <a:p>
            <a:fld id="{34363D8C-3305-450A-99BA-A2635A174AC7}" type="slidenum">
              <a:rPr lang="en-US" altLang="en-US" smtClean="0"/>
              <a:pPr/>
              <a:t>10</a:t>
            </a:fld>
            <a:endParaRPr lang="en-US" altLang="en-US"/>
          </a:p>
        </p:txBody>
      </p:sp>
    </p:spTree>
    <p:extLst>
      <p:ext uri="{BB962C8B-B14F-4D97-AF65-F5344CB8AC3E}">
        <p14:creationId xmlns:p14="http://schemas.microsoft.com/office/powerpoint/2010/main" val="2598842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7C70ECA-07D9-4424-96D8-9EC54A39F86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EBC8EC8-E835-42E8-9C28-D72AD3807C00}"/>
              </a:ext>
            </a:extLst>
          </p:cNvPr>
          <p:cNvSpPr>
            <a:spLocks noGrp="1"/>
          </p:cNvSpPr>
          <p:nvPr>
            <p:ph type="body" idx="1"/>
          </p:nvPr>
        </p:nvSpPr>
        <p:spPr/>
        <p:txBody>
          <a:bodyPr/>
          <a:lstStyle/>
          <a:p>
            <a:pPr>
              <a:buFont typeface="Arial" panose="020B0604020202020204" pitchFamily="34" charset="0"/>
              <a:buNone/>
              <a:defRPr/>
            </a:pPr>
            <a:r>
              <a:rPr lang="cy-GB" dirty="0"/>
              <a:t>Dyma sut mae’n edrych y tu mewn i rywun sydd â phidyn, dyma eu system/organau atgenhedlu mewnol </a:t>
            </a:r>
          </a:p>
          <a:p>
            <a:pPr>
              <a:buFont typeface="Arial" panose="020B0604020202020204" pitchFamily="34" charset="0"/>
              <a:buNone/>
              <a:defRPr/>
            </a:pPr>
            <a:endParaRPr lang="en-GB" dirty="0"/>
          </a:p>
          <a:p>
            <a:pPr marL="171450" indent="-171450">
              <a:buFont typeface="Arial" panose="020B0604020202020204" pitchFamily="34" charset="0"/>
              <a:buChar char="•"/>
              <a:defRPr/>
            </a:pPr>
            <a:r>
              <a:rPr lang="cy-GB" dirty="0"/>
              <a:t>Pidyn – yn cynnwys meinwe sbyngaidd sy’n hongian y tu allan i’r corff rhwng coesau rhywun. Mae gan rai pidynnau flaengroen dros ben y pidyn i amddiffyn y rhan sensitif hon. Mae’n bwysig tynnu’r blaengroen yn ôl yn ysgafn i lanhau oddi tano pan fyddwch chi’n ymolchi. Bydd blaengroen rhai pobl wedi cael ei dynnu yn ystod llawdriniaeth gan feddyg, o bosibl.</a:t>
            </a:r>
          </a:p>
          <a:p>
            <a:pPr marL="171450" indent="-171450">
              <a:buFont typeface="Arial" panose="020B0604020202020204" pitchFamily="34" charset="0"/>
              <a:buChar char="•"/>
              <a:defRPr/>
            </a:pPr>
            <a:r>
              <a:rPr lang="cy-GB" dirty="0"/>
              <a:t>Wrethra – tiwb yw hwn sy’n rhedeg y tu mewn i bidyn, yn cysylltu â’r bledren a dwythellau’r sberm. Mae’n cludo </a:t>
            </a:r>
            <a:r>
              <a:rPr lang="cy-GB" dirty="0" err="1"/>
              <a:t>wrin</a:t>
            </a:r>
            <a:r>
              <a:rPr lang="cy-GB" dirty="0"/>
              <a:t> (</a:t>
            </a:r>
            <a:r>
              <a:rPr lang="cy-GB" dirty="0" err="1"/>
              <a:t>pi-pi</a:t>
            </a:r>
            <a:r>
              <a:rPr lang="cy-GB" dirty="0"/>
              <a:t>) allan o’r corff. Gall hefyd gludo sberm allan o’r corff drwy’r pidyn. </a:t>
            </a:r>
          </a:p>
          <a:p>
            <a:pPr marL="171450" indent="-171450">
              <a:buFont typeface="Arial" panose="020B0604020202020204" pitchFamily="34" charset="0"/>
              <a:buChar char="•"/>
              <a:defRPr/>
            </a:pPr>
            <a:r>
              <a:rPr lang="cy-GB" dirty="0"/>
              <a:t>Ceilliau – mae gan bobl ddau o’r rhain ac maen nhw’n hongian y tu allan i’r corff wrth ochr y pidyn. Dyma lle mae sberm yn cael ei wneud a’i storio. Mae sberm yn rhywbeth sydd ei angen i dyfu babi. Fel y pidyn, maent yn sensitif iawn i gael eu cyffwrdd. </a:t>
            </a:r>
          </a:p>
          <a:p>
            <a:pPr marL="171450" indent="-171450">
              <a:buFont typeface="Arial" panose="020B0604020202020204" pitchFamily="34" charset="0"/>
              <a:buChar char="•"/>
              <a:defRPr/>
            </a:pPr>
            <a:r>
              <a:rPr lang="cy-GB" dirty="0"/>
              <a:t>Dwythellau’r Sberm – mae’r rhain yn helpu i drosglwyddo sberm o’r ceilliau allan i’r pidyn</a:t>
            </a:r>
          </a:p>
          <a:p>
            <a:pPr marL="171450" indent="-171450">
              <a:buFont typeface="Arial" panose="020B0604020202020204" pitchFamily="34" charset="0"/>
              <a:buChar char="•"/>
              <a:defRPr/>
            </a:pPr>
            <a:r>
              <a:rPr lang="cy-GB" dirty="0"/>
              <a:t>Chwarennau – (chwarren brostad) sy’n gwneud yr hylif sy’n helpu’r sberm i deithio i’r pidyn. Gelwir yr hylif yn semen. </a:t>
            </a:r>
          </a:p>
          <a:p>
            <a:pPr>
              <a:defRPr/>
            </a:pPr>
            <a:endParaRPr lang="en-GB" dirty="0"/>
          </a:p>
        </p:txBody>
      </p:sp>
      <p:sp>
        <p:nvSpPr>
          <p:cNvPr id="25604" name="Slide Number Placeholder 3">
            <a:extLst>
              <a:ext uri="{FF2B5EF4-FFF2-40B4-BE49-F238E27FC236}">
                <a16:creationId xmlns:a16="http://schemas.microsoft.com/office/drawing/2014/main" id="{C3A23E1E-55BB-4B5A-9BA0-58A68F553D4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AC5E9B-856C-488F-AC4E-A8E1B9CF5BEC}" type="slidenum">
              <a:rPr lang="en-US" altLang="en-US" sz="120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67DAD4C-EC38-4C92-A5F3-4F19DD225749}"/>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9882E1EA-4A94-43D4-A5D8-83828CB3EE6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a:latin typeface="Arial" panose="020B0604020202020204" pitchFamily="34" charset="0"/>
              </a:rPr>
              <a:t>Neges Allweddol </a:t>
            </a:r>
          </a:p>
          <a:p>
            <a:endParaRPr lang="en-GB" altLang="en-US">
              <a:latin typeface="Arial" panose="020B0604020202020204" pitchFamily="34" charset="0"/>
            </a:endParaRPr>
          </a:p>
          <a:p>
            <a:r>
              <a:rPr lang="cy-GB" b="1">
                <a:latin typeface="Arial" panose="020B0604020202020204" pitchFamily="34" charset="0"/>
              </a:rPr>
              <a:t>•</a:t>
            </a:r>
            <a:r>
              <a:rPr lang="cy-GB">
                <a:latin typeface="Arial" panose="020B0604020202020204" pitchFamily="34" charset="0"/>
              </a:rPr>
              <a:t>   Mae organau rhywiol pobl yn sensitif iawn ac mae’n bwysig eu cadw’n lân drwy eu golchi’n ysgafn â dŵr cynnes neu sebon dibersawr (dim sebon â phersawr cryf). Os oes gennych chi flaengroen (croen dros ben y pidyn) golchwch yn ysgafn oddi tano i’w atal rhag mynd i ddrewi, i gosi neu’n ddolurus.</a:t>
            </a:r>
          </a:p>
        </p:txBody>
      </p:sp>
      <p:sp>
        <p:nvSpPr>
          <p:cNvPr id="27652" name="Slide Number Placeholder 3">
            <a:extLst>
              <a:ext uri="{FF2B5EF4-FFF2-40B4-BE49-F238E27FC236}">
                <a16:creationId xmlns:a16="http://schemas.microsoft.com/office/drawing/2014/main" id="{103E8396-9FD9-41AA-85A0-3986159CFE0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625787-4922-411C-AEF3-8576D865C6D3}" type="slidenum">
              <a:rPr lang="en-US" altLang="en-US" sz="120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B1CC13F-2168-48D2-A119-7A20BF4BEDCB}"/>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44E65024-3729-4EA7-AE01-5A35B77C220D}"/>
              </a:ext>
            </a:extLst>
          </p:cNvPr>
          <p:cNvSpPr>
            <a:spLocks noGrp="1" noChangeArrowheads="1"/>
          </p:cNvSpPr>
          <p:nvPr>
            <p:ph type="body" idx="1"/>
          </p:nvPr>
        </p:nvSpPr>
        <p:spPr/>
        <p:txBody>
          <a:bodyPr/>
          <a:lstStyle/>
          <a:p>
            <a:pPr>
              <a:defRPr/>
            </a:pPr>
            <a:r>
              <a:rPr lang="cy-GB" b="1" dirty="0"/>
              <a:t>TASG Pam fod gennym ni organau cenhedlu?</a:t>
            </a:r>
          </a:p>
          <a:p>
            <a:pPr>
              <a:defRPr/>
            </a:pPr>
            <a:r>
              <a:rPr lang="cy-GB" dirty="0"/>
              <a:t> </a:t>
            </a:r>
          </a:p>
          <a:p>
            <a:pPr>
              <a:defRPr/>
            </a:pPr>
            <a:r>
              <a:rPr lang="cy-GB" b="1" dirty="0"/>
              <a:t>Dull</a:t>
            </a:r>
          </a:p>
          <a:p>
            <a:pPr>
              <a:defRPr/>
            </a:pPr>
            <a:r>
              <a:rPr lang="cy-GB" dirty="0"/>
              <a:t> </a:t>
            </a:r>
          </a:p>
          <a:p>
            <a:pPr marL="171450" indent="-171450">
              <a:buFont typeface="Arial" panose="020B0604020202020204" pitchFamily="34" charset="0"/>
              <a:buChar char="•"/>
              <a:defRPr/>
            </a:pPr>
            <a:r>
              <a:rPr lang="cy-GB" dirty="0"/>
              <a:t>Yr hwylusydd yn egluro ein bod wedi siarad llawer am sberm ac wyau a’r organau atgenhedlu yn y gweithgaredd diwethaf, ond pam mae’r rhannau hyn o’n cyrff gennym ni?</a:t>
            </a:r>
          </a:p>
          <a:p>
            <a:pPr marL="171450" indent="-171450">
              <a:buFont typeface="Arial" panose="020B0604020202020204" pitchFamily="34" charset="0"/>
              <a:buChar char="•"/>
              <a:defRPr/>
            </a:pPr>
            <a:r>
              <a:rPr lang="cy-GB" dirty="0"/>
              <a:t>Ô-drafodaeth gan ddefnyddio cwestiynau a negeseuon allweddol.</a:t>
            </a:r>
          </a:p>
          <a:p>
            <a:pPr>
              <a:defRPr/>
            </a:pPr>
            <a:r>
              <a:rPr lang="cy-GB" dirty="0"/>
              <a:t> </a:t>
            </a:r>
          </a:p>
          <a:p>
            <a:pPr>
              <a:defRPr/>
            </a:pPr>
            <a:r>
              <a:rPr lang="cy-GB" b="1" dirty="0"/>
              <a:t>Cwestiynau Allweddol </a:t>
            </a:r>
          </a:p>
          <a:p>
            <a:pPr>
              <a:defRPr/>
            </a:pPr>
            <a:r>
              <a:rPr lang="cy-GB" dirty="0"/>
              <a:t> </a:t>
            </a:r>
          </a:p>
          <a:p>
            <a:pPr marL="171450" indent="-171450">
              <a:buFont typeface="Arial" panose="020B0604020202020204" pitchFamily="34" charset="0"/>
              <a:buChar char="•"/>
              <a:defRPr/>
            </a:pPr>
            <a:r>
              <a:rPr lang="cy-GB" dirty="0"/>
              <a:t>Pam fod gan bobl yr organau hyn y tu mewn iddyn nhw? </a:t>
            </a:r>
          </a:p>
          <a:p>
            <a:pPr marL="171450" indent="-171450">
              <a:buFont typeface="Arial" panose="020B0604020202020204" pitchFamily="34" charset="0"/>
              <a:buChar char="•"/>
              <a:defRPr/>
            </a:pPr>
            <a:r>
              <a:rPr lang="cy-GB" dirty="0"/>
              <a:t>Beth yw ystyr atgenhedlu?</a:t>
            </a:r>
          </a:p>
          <a:p>
            <a:pPr marL="171450" indent="-171450">
              <a:buFont typeface="Arial" panose="020B0604020202020204" pitchFamily="34" charset="0"/>
              <a:buChar char="•"/>
              <a:defRPr/>
            </a:pPr>
            <a:r>
              <a:rPr lang="cy-GB" dirty="0"/>
              <a:t>Sut mae sberm yn cwrdd ag wy? </a:t>
            </a:r>
          </a:p>
          <a:p>
            <a:pPr marL="171450" indent="-171450">
              <a:buFont typeface="Arial" panose="020B0604020202020204" pitchFamily="34" charset="0"/>
              <a:buChar char="•"/>
              <a:defRPr/>
            </a:pPr>
            <a:r>
              <a:rPr lang="cy-GB" dirty="0"/>
              <a:t>Beth yw’r term gwyddonol am yr adeg mae’r sberm yn cwrdd â’r wy? </a:t>
            </a:r>
          </a:p>
          <a:p>
            <a:pPr>
              <a:defRPr/>
            </a:pPr>
            <a:r>
              <a:rPr lang="cy-GB" dirty="0"/>
              <a:t> </a:t>
            </a:r>
          </a:p>
          <a:p>
            <a:pPr>
              <a:defRPr/>
            </a:pPr>
            <a:r>
              <a:rPr lang="cy-GB" b="1" dirty="0"/>
              <a:t>Negeseuon Allweddol </a:t>
            </a:r>
          </a:p>
          <a:p>
            <a:pPr>
              <a:defRPr/>
            </a:pPr>
            <a:r>
              <a:rPr lang="cy-GB" dirty="0"/>
              <a:t> </a:t>
            </a:r>
          </a:p>
          <a:p>
            <a:pPr marL="171450" indent="-171450">
              <a:buFont typeface="Arial" panose="020B0604020202020204" pitchFamily="34" charset="0"/>
              <a:buChar char="•"/>
              <a:defRPr/>
            </a:pPr>
            <a:r>
              <a:rPr lang="cy-GB" dirty="0"/>
              <a:t>Ystyr atgenhedlu yw creu bywyd newydd – i bobl mae hyn yn golygu tyfu babis. Gall organau rhywiol chwarae rhan bwysig yn y broses o atgenhedlu a beichiogrwydd.</a:t>
            </a:r>
          </a:p>
          <a:p>
            <a:pPr marL="171450" indent="-171450">
              <a:buFont typeface="Arial" panose="020B0604020202020204" pitchFamily="34" charset="0"/>
              <a:buChar char="•"/>
              <a:defRPr/>
            </a:pPr>
            <a:r>
              <a:rPr lang="cy-GB" dirty="0"/>
              <a:t>Er mwyn i rywun feichiogi (dechrau tyfu babi y tu mewn iddyn nhw), mae angen i sberm, o geilliau person, gwrdd ag wy person arall, sy’n cael ei ryddhau o ofari. Yna, mae’r wy sydd wedi’i ffrwythloni yn teithio i’r groth ac yn dechrau tyfu babi. </a:t>
            </a:r>
          </a:p>
          <a:p>
            <a:pPr marL="171450" indent="-171450">
              <a:buFont typeface="Arial" panose="020B0604020202020204" pitchFamily="34" charset="0"/>
              <a:buChar char="•"/>
              <a:defRPr/>
            </a:pPr>
            <a:r>
              <a:rPr lang="cy-GB" dirty="0"/>
              <a:t>Yn y rhan fwyaf o achosion, mae’r sberm yn gallu cwrdd â’r wy drwy i ddau berson gael rhyw drwy’r wain – pan fydd pidyn person yn cael ei roi i mewn yng ngwain rhywun arall. Mae’r sberm yn dod allan o ben y pidyn ac yn nofio i gwrdd â’r wy. </a:t>
            </a:r>
          </a:p>
          <a:p>
            <a:pPr>
              <a:defRPr/>
            </a:pPr>
            <a:endParaRPr lang="en-GB" altLang="en-US" b="1" dirty="0">
              <a:latin typeface="Arial" panose="020B0604020202020204" pitchFamily="34" charset="0"/>
            </a:endParaRPr>
          </a:p>
        </p:txBody>
      </p:sp>
      <p:sp>
        <p:nvSpPr>
          <p:cNvPr id="29700" name="Slide Number Placeholder 3">
            <a:extLst>
              <a:ext uri="{FF2B5EF4-FFF2-40B4-BE49-F238E27FC236}">
                <a16:creationId xmlns:a16="http://schemas.microsoft.com/office/drawing/2014/main" id="{1112FA48-59CE-455F-AD24-C69F0D304F5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37DF2D-8FF1-45BA-8BC2-FBC9ABCD1078}" type="slidenum">
              <a:rPr lang="en-US" altLang="en-US" sz="1200">
                <a:solidFill>
                  <a:srgbClr val="000000"/>
                </a:solidFill>
              </a:rPr>
              <a:pPr/>
              <a:t>13</a:t>
            </a:fld>
            <a:endParaRPr lang="en-US" alt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otes Placeholder 1">
            <a:extLst>
              <a:ext uri="{FF2B5EF4-FFF2-40B4-BE49-F238E27FC236}">
                <a16:creationId xmlns:a16="http://schemas.microsoft.com/office/drawing/2014/main" id="{362FB739-0274-495C-B16D-9ACA067165E5}"/>
              </a:ext>
            </a:extLst>
          </p:cNvPr>
          <p:cNvSpPr>
            <a:spLocks noGrp="1" noChangeArrowheads="1"/>
          </p:cNvSpPr>
          <p:nvPr>
            <p:ph type="body" idx="1"/>
          </p:nvPr>
        </p:nvSpPr>
        <p:spPr/>
        <p:txBody>
          <a:bodyPr/>
          <a:lstStyle/>
          <a:p>
            <a:pPr>
              <a:buFont typeface="Arial" panose="020B0604020202020204" pitchFamily="34" charset="0"/>
              <a:buNone/>
              <a:defRPr/>
            </a:pPr>
            <a:r>
              <a:rPr lang="cy-GB" dirty="0"/>
              <a:t>Negeseuon Allweddol </a:t>
            </a:r>
          </a:p>
          <a:p>
            <a:pPr>
              <a:buFont typeface="Arial" panose="020B0604020202020204" pitchFamily="34" charset="0"/>
              <a:buNone/>
              <a:defRPr/>
            </a:pPr>
            <a:endParaRPr lang="en-GB" dirty="0"/>
          </a:p>
          <a:p>
            <a:pPr marL="171450" indent="-171450">
              <a:buFont typeface="Arial" panose="020B0604020202020204" pitchFamily="34" charset="0"/>
              <a:buChar char="•"/>
              <a:defRPr/>
            </a:pPr>
            <a:r>
              <a:rPr lang="cy-GB" dirty="0"/>
              <a:t>Ystyr atgenhedlu yw creu bywyd newydd – i bobl mae hyn yn golygu tyfu babis. Gall organau rhywiol chwarae rhan bwysig yn y broses o atgenhedlu a beichiogrwydd.</a:t>
            </a:r>
          </a:p>
          <a:p>
            <a:pPr marL="171450" indent="-171450">
              <a:buFont typeface="Arial" panose="020B0604020202020204" pitchFamily="34" charset="0"/>
              <a:buChar char="•"/>
              <a:defRPr/>
            </a:pPr>
            <a:r>
              <a:rPr lang="cy-GB" dirty="0"/>
              <a:t>Er mwyn i rywun feichiogi (dechrau tyfu babi y tu mewn iddyn nhw), mae angen i sberm, o geilliau person, gwrdd ag wy person arall, sy’n cael ei ryddhau o ofari. Yna, mae’r wy sydd wedi’i ffrwythloni yn teithio i’r groth ac yn dechrau tyfu babi. </a:t>
            </a:r>
          </a:p>
          <a:p>
            <a:pPr marL="171450" indent="-171450">
              <a:buFont typeface="Arial" panose="020B0604020202020204" pitchFamily="34" charset="0"/>
              <a:buChar char="•"/>
              <a:defRPr/>
            </a:pPr>
            <a:r>
              <a:rPr lang="cy-GB" dirty="0"/>
              <a:t>Yn y rhan fwyaf o achosion, mae’r sberm yn gallu cwrdd â’r wy drwy i ddau berson gael rhyw drwy’r wain – pan fydd pidyn person yn cael ei roi i mewn yng ngwain rhywun arall. Mae’r sberm yn dod allan o ben y pidyn ac yn nofio i gwrdd â’r wy. </a:t>
            </a:r>
          </a:p>
          <a:p>
            <a:pPr>
              <a:defRPr/>
            </a:pPr>
            <a:endParaRPr lang="en-GB"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0BB61A6-EF29-4D61-8514-106A24D502B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5D7F78F-D9C1-448F-83DE-25034D8D06BC}"/>
              </a:ext>
            </a:extLst>
          </p:cNvPr>
          <p:cNvSpPr>
            <a:spLocks noGrp="1"/>
          </p:cNvSpPr>
          <p:nvPr>
            <p:ph type="body" idx="1"/>
          </p:nvPr>
        </p:nvSpPr>
        <p:spPr/>
        <p:txBody>
          <a:bodyPr/>
          <a:lstStyle/>
          <a:p>
            <a:pPr>
              <a:defRPr/>
            </a:pPr>
            <a:r>
              <a:rPr lang="cy-GB" b="1" dirty="0"/>
              <a:t>TASG Cardiau didoli - O ble mae babis yn dod.</a:t>
            </a:r>
          </a:p>
          <a:p>
            <a:pPr>
              <a:defRPr/>
            </a:pPr>
            <a:r>
              <a:rPr lang="cy-GB" dirty="0"/>
              <a:t> </a:t>
            </a:r>
          </a:p>
          <a:p>
            <a:pPr>
              <a:defRPr/>
            </a:pPr>
            <a:r>
              <a:rPr lang="cy-GB" b="1" dirty="0"/>
              <a:t>Dull </a:t>
            </a:r>
          </a:p>
          <a:p>
            <a:pPr>
              <a:defRPr/>
            </a:pPr>
            <a:r>
              <a:rPr lang="cy-GB" dirty="0"/>
              <a:t> </a:t>
            </a:r>
          </a:p>
          <a:p>
            <a:pPr marL="171450" indent="-171450">
              <a:buFont typeface="Arial" panose="020B0604020202020204" pitchFamily="34" charset="0"/>
              <a:buChar char="•"/>
              <a:defRPr/>
            </a:pPr>
            <a:r>
              <a:rPr lang="cy-GB" dirty="0"/>
              <a:t>Yr hwylusydd yn esbonio ein bod yn mynd i feddwl ychydig yn fwy am y mislif a beichiogrwydd.</a:t>
            </a:r>
          </a:p>
          <a:p>
            <a:pPr marL="171450" indent="-171450">
              <a:buFont typeface="Arial" panose="020B0604020202020204" pitchFamily="34" charset="0"/>
              <a:buChar char="•"/>
              <a:defRPr/>
            </a:pPr>
            <a:r>
              <a:rPr lang="cy-GB" dirty="0"/>
              <a:t>Yr hwylusydd yn dosbarthu 'cardiau didoli - o ble mae babis yn dod' ac yn gofyn i'r dosbarth rannu'n grwpiau bach. </a:t>
            </a:r>
          </a:p>
          <a:p>
            <a:pPr marL="171450" indent="-171450">
              <a:buFont typeface="Arial" panose="020B0604020202020204" pitchFamily="34" charset="0"/>
              <a:buChar char="•"/>
              <a:defRPr/>
            </a:pPr>
            <a:r>
              <a:rPr lang="cy-GB" dirty="0"/>
              <a:t>Yr hwylusydd yn rhoi amser i’r grwpiau roi’r cardiau mewn trefn, ac yna’n dod â’r dosbarth yn ôl at ei gilydd i wirio eu hatebion a chael ôl-drafodaeth gan ddefnyddio cwestiynau a negeseuon allweddol. </a:t>
            </a:r>
          </a:p>
          <a:p>
            <a:pPr>
              <a:defRPr/>
            </a:pPr>
            <a:r>
              <a:rPr lang="cy-GB" dirty="0"/>
              <a:t> </a:t>
            </a:r>
          </a:p>
          <a:p>
            <a:pPr>
              <a:defRPr/>
            </a:pPr>
            <a:r>
              <a:rPr lang="cy-GB" b="1" dirty="0"/>
              <a:t>Cwestiynau Allweddol </a:t>
            </a:r>
          </a:p>
          <a:p>
            <a:pPr>
              <a:defRPr/>
            </a:pPr>
            <a:r>
              <a:rPr lang="cy-GB" dirty="0"/>
              <a:t> </a:t>
            </a:r>
          </a:p>
          <a:p>
            <a:pPr marL="171450" indent="-171450">
              <a:buFont typeface="Arial" panose="020B0604020202020204" pitchFamily="34" charset="0"/>
              <a:buChar char="•"/>
              <a:defRPr/>
            </a:pPr>
            <a:r>
              <a:rPr lang="cy-GB" dirty="0"/>
              <a:t>Sut mae sberm yn cwrdd ag wy? </a:t>
            </a:r>
          </a:p>
          <a:p>
            <a:pPr marL="171450" indent="-171450">
              <a:buFont typeface="Arial" panose="020B0604020202020204" pitchFamily="34" charset="0"/>
              <a:buChar char="•"/>
              <a:defRPr/>
            </a:pPr>
            <a:r>
              <a:rPr lang="cy-GB" dirty="0"/>
              <a:t>Beth yw’r term gwyddonol am yr adeg mae’r sberm yn cwrdd â’r wy? </a:t>
            </a:r>
          </a:p>
          <a:p>
            <a:pPr marL="171450" indent="-171450">
              <a:buFont typeface="Arial" panose="020B0604020202020204" pitchFamily="34" charset="0"/>
              <a:buChar char="•"/>
              <a:defRPr/>
            </a:pPr>
            <a:r>
              <a:rPr lang="cy-GB" dirty="0"/>
              <a:t>Am faint o amser mae babi’n tyfu yn y groth fel arfer? </a:t>
            </a:r>
          </a:p>
          <a:p>
            <a:pPr marL="171450" indent="-171450">
              <a:buFont typeface="Arial" panose="020B0604020202020204" pitchFamily="34" charset="0"/>
              <a:buChar char="•"/>
              <a:defRPr/>
            </a:pPr>
            <a:r>
              <a:rPr lang="cy-GB" dirty="0"/>
              <a:t>Ai gwneud babi yw’r unig reswm pam mae pobl yn cael rhyw? </a:t>
            </a:r>
          </a:p>
          <a:p>
            <a:pPr marL="171450" indent="-171450">
              <a:buFont typeface="Arial" panose="020B0604020202020204" pitchFamily="34" charset="0"/>
              <a:buChar char="•"/>
              <a:defRPr/>
            </a:pPr>
            <a:r>
              <a:rPr lang="cy-GB" dirty="0"/>
              <a:t>Ai cael rhyw drwy’r wain yw’r unig ffordd o gael plant? </a:t>
            </a:r>
          </a:p>
          <a:p>
            <a:pPr marL="171450" indent="-171450">
              <a:buFont typeface="Arial" panose="020B0604020202020204" pitchFamily="34" charset="0"/>
              <a:buChar char="•"/>
              <a:defRPr/>
            </a:pPr>
            <a:r>
              <a:rPr lang="cy-GB" dirty="0"/>
              <a:t>A oes gwahanol fathau o deuluoedd?</a:t>
            </a:r>
          </a:p>
          <a:p>
            <a:pPr marL="171450" indent="-171450">
              <a:buFont typeface="Arial" panose="020B0604020202020204" pitchFamily="34" charset="0"/>
              <a:buChar char="•"/>
              <a:defRPr/>
            </a:pPr>
            <a:r>
              <a:rPr lang="cy-GB" dirty="0"/>
              <a:t>Ai dim ond dynion a menywod sy’n cael rhyw gyda’i gilydd? </a:t>
            </a:r>
          </a:p>
          <a:p>
            <a:pPr>
              <a:defRPr/>
            </a:pPr>
            <a:r>
              <a:rPr lang="cy-GB" dirty="0"/>
              <a:t> </a:t>
            </a:r>
          </a:p>
          <a:p>
            <a:pPr>
              <a:defRPr/>
            </a:pPr>
            <a:r>
              <a:rPr lang="cy-GB" b="1" dirty="0"/>
              <a:t>Negeseuon Allweddol </a:t>
            </a:r>
          </a:p>
          <a:p>
            <a:pPr>
              <a:defRPr/>
            </a:pPr>
            <a:r>
              <a:rPr lang="cy-GB" dirty="0"/>
              <a:t> </a:t>
            </a:r>
          </a:p>
          <a:p>
            <a:pPr marL="171450" indent="-171450">
              <a:buFont typeface="Arial" panose="020B0604020202020204" pitchFamily="34" charset="0"/>
              <a:buChar char="•"/>
              <a:defRPr/>
            </a:pPr>
            <a:r>
              <a:rPr lang="cy-GB" dirty="0"/>
              <a:t>Er mwyn i rywun feichiogi (dechrau tyfu babi y tu mewn iddyn nhw), mae angen i sberm, o geilliau person, gwrdd ag wy person arall, sy’n cael ei ryddhau o ofari. Yna, mae’r wy sydd wedi’i ffrwythloni yn teithio i’r groth ac yn dechrau tyfu babi. </a:t>
            </a:r>
          </a:p>
          <a:p>
            <a:pPr marL="171450" indent="-171450">
              <a:buFont typeface="Arial" panose="020B0604020202020204" pitchFamily="34" charset="0"/>
              <a:buChar char="•"/>
              <a:defRPr/>
            </a:pPr>
            <a:r>
              <a:rPr lang="cy-GB" dirty="0"/>
              <a:t>Yn y rhan fwyaf o achosion, mae’r sberm yn gallu cwrdd â’r wy drwy i ddau berson gael rhyw drwy’r wain – pan fydd pidyn person yn cael ei roi i mewn yng ngwain rhywun arall. Mae’r sberm yn dod allan o ben y pidyn ac yn nofio i gwrdd â’r wy. </a:t>
            </a:r>
          </a:p>
          <a:p>
            <a:pPr marL="171450" indent="-171450">
              <a:buFont typeface="Arial" panose="020B0604020202020204" pitchFamily="34" charset="0"/>
              <a:buChar char="•"/>
              <a:defRPr/>
            </a:pPr>
            <a:r>
              <a:rPr lang="cy-GB" dirty="0"/>
              <a:t>Dim ond rhwng oedolion y dylai rhyw ddigwydd a dylai deimlo’n bleserus i’r ddau berson. Ni ddylid byth orfodi na gwneud i neb i gael rhyw. Mae hyn yn erbyn y gyfraith ac yn anghywir. Efallai y bydd pobl yn dymuno cael rhyw heb feichiogi oherwydd ei fod yn teimlo’n braf. </a:t>
            </a:r>
            <a:r>
              <a:rPr lang="cy-GB" dirty="0" err="1"/>
              <a:t>Gallant</a:t>
            </a:r>
            <a:r>
              <a:rPr lang="cy-GB" dirty="0"/>
              <a:t> ddefnyddio rhywbeth o’r enw atal cenhedlu i atal beichiogrwydd rhag digwydd. </a:t>
            </a:r>
          </a:p>
          <a:p>
            <a:pPr marL="171450" indent="-171450">
              <a:buFont typeface="Arial" panose="020B0604020202020204" pitchFamily="34" charset="0"/>
              <a:buChar char="•"/>
              <a:defRPr/>
            </a:pPr>
            <a:r>
              <a:rPr lang="cy-GB" dirty="0"/>
              <a:t>Mae’r babi’n tyfu am naw mis yng nghroth y person nes iddo gael ei eni.</a:t>
            </a:r>
          </a:p>
          <a:p>
            <a:pPr marL="171450" indent="-171450">
              <a:buFont typeface="Arial" panose="020B0604020202020204" pitchFamily="34" charset="0"/>
              <a:buChar char="•"/>
              <a:defRPr/>
            </a:pPr>
            <a:r>
              <a:rPr lang="cy-GB" dirty="0"/>
              <a:t>Nid yw rhai pobl yn gallu beichiogi drwy gael rhyw neu nid ydynt eisiau cael teulu fel hyn. Efallai y byddan nhw’n dewis mabwysiadu plentyn (gwneud plentyn yn aelod o’u teulu nhw’n gyfreithiol oherwydd nad yw eu teulu biolegol yn gallu gofalu amdanyn nhw). Efallai hefyd y byddant yn dewis cael help gan feddygon i feichiogi. </a:t>
            </a:r>
          </a:p>
          <a:p>
            <a:pPr marL="171450" indent="-171450">
              <a:buFont typeface="Arial" panose="020B0604020202020204" pitchFamily="34" charset="0"/>
              <a:buChar char="•"/>
              <a:defRPr/>
            </a:pPr>
            <a:r>
              <a:rPr lang="cy-GB" dirty="0"/>
              <a:t>Dydy pobl ddim yn dechrau gwneud sberm na rhyddhau wyau tan y glasoed, ac rydyn ni’n mynd i ddysgu mwy am hyn yn y wers nesaf. </a:t>
            </a:r>
          </a:p>
          <a:p>
            <a:pPr>
              <a:defRPr/>
            </a:pPr>
            <a:endParaRPr lang="en-GB" dirty="0"/>
          </a:p>
        </p:txBody>
      </p:sp>
      <p:sp>
        <p:nvSpPr>
          <p:cNvPr id="33796" name="Slide Number Placeholder 3">
            <a:extLst>
              <a:ext uri="{FF2B5EF4-FFF2-40B4-BE49-F238E27FC236}">
                <a16:creationId xmlns:a16="http://schemas.microsoft.com/office/drawing/2014/main" id="{FF1F00FB-1636-46A2-A614-C0934B25404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E768F2-EFAB-45F8-8788-E4F3E9B819BF}" type="slidenum">
              <a:rPr lang="en-US" altLang="en-US" sz="120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otes Placeholder 1">
            <a:extLst>
              <a:ext uri="{FF2B5EF4-FFF2-40B4-BE49-F238E27FC236}">
                <a16:creationId xmlns:a16="http://schemas.microsoft.com/office/drawing/2014/main" id="{C78FA0B7-E855-443C-9F55-B3F0473863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a:latin typeface="Arial" panose="020B0604020202020204" pitchFamily="34" charset="0"/>
              </a:rPr>
              <a:t>Eglurwch fod pobl, y rhan fwyaf o’r amser, yn cael rhyw er mwyn pleser ac fel ffordd o fynegi eu teimladau tuag at rywun y maent yn agos iawn ato. </a:t>
            </a:r>
          </a:p>
          <a:p>
            <a:endParaRPr lang="en-GB" altLang="en-US">
              <a:latin typeface="Arial" panose="020B0604020202020204" pitchFamily="34" charset="0"/>
            </a:endParaRPr>
          </a:p>
          <a:p>
            <a:endParaRPr lang="en-GB" altLang="en-US">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0CD1C71-AC7A-469D-9725-108C9BDEEFF2}"/>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D94C7173-6B56-4EFF-B2BB-F8E7997365E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buFontTx/>
              <a:buChar char="•"/>
            </a:pPr>
            <a:endParaRPr lang="en-GB"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id="{87D9FB5A-64B6-4FB2-8479-B9579A09318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CD4EC4-56EE-40F6-B125-4DFDAF4623B1}" type="slidenum">
              <a:rPr lang="en-US" altLang="en-US" sz="1200"/>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D0B66695-73D5-4006-84A7-B646A7DE2B07}"/>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BA54C00C-5BC8-4E47-83B9-255A139303A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dirty="0">
                <a:latin typeface="Arial" panose="020B0604020202020204" pitchFamily="34" charset="0"/>
              </a:rPr>
              <a:t>Neges Allweddol </a:t>
            </a:r>
          </a:p>
          <a:p>
            <a:r>
              <a:rPr lang="cy-GB" dirty="0">
                <a:latin typeface="Arial" panose="020B0604020202020204" pitchFamily="34" charset="0"/>
              </a:rPr>
              <a:t>Nid yw rhai pobl yn gallu beichiogi drwy gael rhyw neu nid ydynt eisiau cael teulu fel hyn. Efallai y byddan nhw’n dewis mabwysiadu plentyn (gwneud plentyn yn aelod o’u teulu nhw’n gyfreithiol oherwydd nad yw eu teulu biolegol yn gallu gofalu amdanyn nhw). Efallai hefyd y byddant yn dewis cael help gan feddygon i feichiogi. </a:t>
            </a:r>
          </a:p>
          <a:p>
            <a:endParaRPr lang="en-GB" altLang="en-US" dirty="0">
              <a:latin typeface="Arial" panose="020B0604020202020204" pitchFamily="34" charset="0"/>
            </a:endParaRPr>
          </a:p>
          <a:p>
            <a:r>
              <a:rPr lang="cy-GB" dirty="0">
                <a:latin typeface="Arial" panose="020B0604020202020204" pitchFamily="34" charset="0"/>
              </a:rPr>
              <a:t>Trafodwch rai o’r rhesymau pam o bosibl nad yw pobl eisiau / yn gallu cael plant ar adegau penodol yn eu bywydau: astudio, yn dal i ddod i adnabod ei gilydd, mae ganddyn nhw blant yn barod a dydyn nhw ddim eisiau rhagor, neu efallai na fyddan nhw’n gallu cael mwy o blant ac ati. Ond efallai y byddan nhw’n dal i fod eisiau cael perthynas rywiol gyda’u partner</a:t>
            </a:r>
          </a:p>
          <a:p>
            <a:endParaRPr lang="en-GB" altLang="en-US" dirty="0">
              <a:latin typeface="Arial" panose="020B0604020202020204" pitchFamily="34" charset="0"/>
            </a:endParaRPr>
          </a:p>
          <a:p>
            <a:r>
              <a:rPr lang="cy-GB" dirty="0">
                <a:latin typeface="Arial" panose="020B0604020202020204" pitchFamily="34" charset="0"/>
              </a:rPr>
              <a:t>Cofiwch fod teuluoedd o bob lliw a llun yn bodoli. Efallai y bydd gan rai pobl ddwy fam, dau dad, rhiant sengl, yn byw gyda’u teulu ehangach, neu rieni maeth. </a:t>
            </a:r>
          </a:p>
          <a:p>
            <a:endParaRPr lang="en-GB" altLang="en-US" dirty="0">
              <a:latin typeface="Arial" panose="020B0604020202020204" pitchFamily="34" charset="0"/>
            </a:endParaRPr>
          </a:p>
        </p:txBody>
      </p:sp>
      <p:sp>
        <p:nvSpPr>
          <p:cNvPr id="39940" name="Slide Number Placeholder 3">
            <a:extLst>
              <a:ext uri="{FF2B5EF4-FFF2-40B4-BE49-F238E27FC236}">
                <a16:creationId xmlns:a16="http://schemas.microsoft.com/office/drawing/2014/main" id="{40C66833-D8AC-45C1-A442-9876B497012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228DB7-7061-4F11-B878-3D12BD013773}" type="slidenum">
              <a:rPr lang="en-US" altLang="en-US" sz="120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3F4B19C-4A37-4272-A141-E50FE1829DC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718E21DB-1F6A-4808-AFFA-1CD295CD1C8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19ECB431-9BA3-4A3F-804A-95520E04AC5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D74F28-E272-4679-A8A2-3895A303B291}" type="slidenum">
              <a:rPr lang="en-US" altLang="en-US" sz="120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7914A56-96E8-4295-9645-9C91D0C4C7D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4310BE54-C616-4B8B-84E6-577C3ECF0A12}"/>
              </a:ext>
            </a:extLst>
          </p:cNvPr>
          <p:cNvSpPr>
            <a:spLocks noGrp="1"/>
          </p:cNvSpPr>
          <p:nvPr>
            <p:ph type="body" idx="1"/>
          </p:nvPr>
        </p:nvSpPr>
        <p:spPr/>
        <p:txBody>
          <a:bodyPr/>
          <a:lstStyle/>
          <a:p>
            <a:pPr>
              <a:defRPr/>
            </a:pPr>
            <a:r>
              <a:rPr lang="cy-GB" dirty="0">
                <a:latin typeface="Arial" panose="020B0604020202020204" pitchFamily="34" charset="0"/>
              </a:rPr>
              <a:t>Cyflwyno </a:t>
            </a:r>
            <a:r>
              <a:rPr lang="cy-GB" dirty="0" err="1">
                <a:latin typeface="Arial" panose="020B0604020202020204" pitchFamily="34" charset="0"/>
              </a:rPr>
              <a:t>Brook</a:t>
            </a:r>
            <a:r>
              <a:rPr lang="cy-GB" dirty="0">
                <a:latin typeface="Arial" panose="020B0604020202020204" pitchFamily="34" charset="0"/>
              </a:rPr>
              <a:t> – rhai awgrymiadau isod</a:t>
            </a:r>
          </a:p>
          <a:p>
            <a:pPr>
              <a:defRPr/>
            </a:pPr>
            <a:endParaRPr lang="en-GB" altLang="en-US" dirty="0">
              <a:latin typeface="Arial" panose="020B0604020202020204" pitchFamily="34" charset="0"/>
            </a:endParaRPr>
          </a:p>
          <a:p>
            <a:pPr>
              <a:defRPr/>
            </a:pPr>
            <a:r>
              <a:rPr lang="cy-GB" dirty="0">
                <a:latin typeface="Arial" panose="020B0604020202020204" pitchFamily="34" charset="0"/>
              </a:rPr>
              <a:t>Mae </a:t>
            </a:r>
            <a:r>
              <a:rPr lang="cy-GB" dirty="0" err="1">
                <a:latin typeface="Arial" panose="020B0604020202020204" pitchFamily="34" charset="0"/>
              </a:rPr>
              <a:t>Brook</a:t>
            </a:r>
            <a:r>
              <a:rPr lang="cy-GB" dirty="0">
                <a:latin typeface="Arial" panose="020B0604020202020204" pitchFamily="34" charset="0"/>
              </a:rPr>
              <a:t> yn elusen sy’n cefnogi pobl ifanc i gael bywydau iach. Rydyn ni’n darparu cymorth i bobl ifanc gyda phroblemau a chwestiynau am eu cyrff a’u perthnasoedd. </a:t>
            </a:r>
          </a:p>
          <a:p>
            <a:pPr>
              <a:defRPr/>
            </a:pPr>
            <a:endParaRPr lang="en-GB" altLang="en-US" dirty="0">
              <a:latin typeface="Arial" panose="020B0604020202020204" pitchFamily="34" charset="0"/>
            </a:endParaRPr>
          </a:p>
          <a:p>
            <a:pPr>
              <a:defRPr/>
            </a:pPr>
            <a:r>
              <a:rPr lang="cy-GB" dirty="0">
                <a:latin typeface="Arial" panose="020B0604020202020204" pitchFamily="34" charset="0"/>
              </a:rPr>
              <a:t>Rydyn ni’n darparu sesiynau addysg, fel hon, i roi gwybodaeth i chi a fydd yn ddefnyddiol yn eich bywyd yn awr ac yn y dyfodol. </a:t>
            </a:r>
          </a:p>
          <a:p>
            <a:pPr>
              <a:defRPr/>
            </a:pPr>
            <a:endParaRPr lang="en-GB" altLang="en-US" dirty="0">
              <a:latin typeface="Arial" panose="020B0604020202020204" pitchFamily="34" charset="0"/>
            </a:endParaRPr>
          </a:p>
          <a:p>
            <a:pPr>
              <a:defRPr/>
            </a:pPr>
            <a:r>
              <a:rPr lang="cy-GB" dirty="0">
                <a:latin typeface="Arial" panose="020B0604020202020204" pitchFamily="34" charset="0"/>
              </a:rPr>
              <a:t>Rhoi sylw i’r canlynol os yw’n briodol ar gyfer y grŵp: </a:t>
            </a:r>
          </a:p>
          <a:p>
            <a:pPr>
              <a:defRPr/>
            </a:pPr>
            <a:endParaRPr lang="en-GB" altLang="en-US" dirty="0">
              <a:latin typeface="Arial" panose="020B0604020202020204" pitchFamily="34" charset="0"/>
            </a:endParaRPr>
          </a:p>
          <a:p>
            <a:pPr>
              <a:defRPr/>
            </a:pPr>
            <a:r>
              <a:rPr lang="cy-GB" dirty="0">
                <a:latin typeface="Arial" panose="020B0604020202020204" pitchFamily="34" charset="0"/>
              </a:rPr>
              <a:t>Dyma ein gwerthoedd:</a:t>
            </a:r>
          </a:p>
          <a:p>
            <a:pPr marL="171450" indent="-171450">
              <a:buFont typeface="Arial" panose="020B0604020202020204" pitchFamily="34" charset="0"/>
              <a:buChar char="•"/>
              <a:defRPr/>
            </a:pPr>
            <a:r>
              <a:rPr lang="cy-GB" dirty="0">
                <a:latin typeface="Arial" panose="020B0604020202020204" pitchFamily="34" charset="0"/>
              </a:rPr>
              <a:t>Bod yn </a:t>
            </a:r>
            <a:r>
              <a:rPr lang="cy-GB" b="1" dirty="0">
                <a:latin typeface="Arial" panose="020B0604020202020204" pitchFamily="34" charset="0"/>
              </a:rPr>
              <a:t>gydweithredol</a:t>
            </a:r>
            <a:r>
              <a:rPr lang="cy-GB" dirty="0">
                <a:latin typeface="Arial" panose="020B0604020202020204" pitchFamily="34" charset="0"/>
              </a:rPr>
              <a:t> – Rydyn ni eisiau gweithio gyda phobl ifanc ac y dylai pobl ifanc fod wrth galon penderfyniadau sy’n effeithio arnyn nhw</a:t>
            </a:r>
          </a:p>
          <a:p>
            <a:pPr marL="171450" indent="-171450">
              <a:buFont typeface="Arial" panose="020B0604020202020204" pitchFamily="34" charset="0"/>
              <a:buChar char="•"/>
              <a:defRPr/>
            </a:pPr>
            <a:r>
              <a:rPr lang="cy-GB" dirty="0">
                <a:latin typeface="Arial" panose="020B0604020202020204" pitchFamily="34" charset="0"/>
              </a:rPr>
              <a:t>Bod yn </a:t>
            </a:r>
            <a:r>
              <a:rPr lang="cy-GB" b="1" dirty="0">
                <a:latin typeface="Arial" panose="020B0604020202020204" pitchFamily="34" charset="0"/>
              </a:rPr>
              <a:t>ddewr</a:t>
            </a:r>
            <a:r>
              <a:rPr lang="cy-GB" dirty="0">
                <a:latin typeface="Arial" panose="020B0604020202020204" pitchFamily="34" charset="0"/>
              </a:rPr>
              <a:t> – Rydyn ni’n gwthio’r ffiniau wrth frwydro dros newid, gan gefnogi pobl ifanc i greu cymdeithas lle mae pobl yn rhydd i archwilio eu hunaniaeth heb stigma.</a:t>
            </a:r>
          </a:p>
          <a:p>
            <a:pPr marL="171450" indent="-171450">
              <a:buFont typeface="Arial" panose="020B0604020202020204" pitchFamily="34" charset="0"/>
              <a:buChar char="•"/>
              <a:defRPr/>
            </a:pPr>
            <a:r>
              <a:rPr lang="cy-GB" dirty="0">
                <a:latin typeface="Arial" panose="020B0604020202020204" pitchFamily="34" charset="0"/>
              </a:rPr>
              <a:t>Bod yn </a:t>
            </a:r>
            <a:r>
              <a:rPr lang="cy-GB" b="1" dirty="0">
                <a:latin typeface="Arial" panose="020B0604020202020204" pitchFamily="34" charset="0"/>
              </a:rPr>
              <a:t>Flaengar</a:t>
            </a:r>
            <a:r>
              <a:rPr lang="cy-GB" dirty="0">
                <a:latin typeface="Arial" panose="020B0604020202020204" pitchFamily="34" charset="0"/>
              </a:rPr>
              <a:t> – Ers 1964 rydyn ni wedi hyrwyddo ysbryd arloesol ein sylfaenydd, gan arwain y ffordd o ran diwallu anghenion pobl ifanc sy’n newid o hyd. </a:t>
            </a:r>
          </a:p>
          <a:p>
            <a:pPr marL="171450" indent="-171450">
              <a:buFont typeface="Arial" panose="020B0604020202020204" pitchFamily="34" charset="0"/>
              <a:buChar char="•"/>
              <a:defRPr/>
            </a:pPr>
            <a:r>
              <a:rPr lang="cy-GB" dirty="0">
                <a:latin typeface="Arial" panose="020B0604020202020204" pitchFamily="34" charset="0"/>
              </a:rPr>
              <a:t>Bod yn </a:t>
            </a:r>
            <a:r>
              <a:rPr lang="cy-GB" b="1" dirty="0">
                <a:latin typeface="Arial" panose="020B0604020202020204" pitchFamily="34" charset="0"/>
              </a:rPr>
              <a:t>Ddibynadwy</a:t>
            </a:r>
            <a:r>
              <a:rPr lang="cy-GB" dirty="0">
                <a:latin typeface="Arial" panose="020B0604020202020204" pitchFamily="34" charset="0"/>
              </a:rPr>
              <a:t> – Gall pobl ifanc deimlo’n ddiogel i siarad yn agored am y materion sy’n effeithio arnyn nhw.</a:t>
            </a:r>
          </a:p>
          <a:p>
            <a:pPr>
              <a:defRPr/>
            </a:pPr>
            <a:r>
              <a:rPr lang="cy-GB" dirty="0">
                <a:latin typeface="Arial" panose="020B0604020202020204" pitchFamily="34" charset="0"/>
              </a:rPr>
              <a:t>https://www.brook.org.uk/wp-content/uploads/2020/06/BR_SR_FINAL_DIGITAL.pdf</a:t>
            </a:r>
          </a:p>
          <a:p>
            <a:pPr>
              <a:defRPr/>
            </a:pPr>
            <a:endParaRPr lang="en-GB" dirty="0"/>
          </a:p>
        </p:txBody>
      </p:sp>
      <p:sp>
        <p:nvSpPr>
          <p:cNvPr id="9220" name="Slide Number Placeholder 3">
            <a:extLst>
              <a:ext uri="{FF2B5EF4-FFF2-40B4-BE49-F238E27FC236}">
                <a16:creationId xmlns:a16="http://schemas.microsoft.com/office/drawing/2014/main" id="{4BA02D03-46D7-4207-8B11-8BBCF44EC82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AFF5E0-55ED-4C9B-AEF7-3AA29A5817FD}" type="slidenum">
              <a:rPr lang="en-US" altLang="en-US" sz="120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17F4519-DA83-4C19-8FD6-D8A5640DE932}"/>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622C2F4D-DC14-44A7-A80E-D45EC552F9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B31366AF-4432-4FFE-AAB5-198DB672DDD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F04781-73F7-4CAC-B2A4-A66EC119B13D}" type="slidenum">
              <a:rPr lang="en-US" altLang="en-US" sz="1200"/>
              <a:pPr/>
              <a:t>21</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A15049C-D45D-4CF1-8411-C5CF8639E407}"/>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A0373945-AAB3-4E8B-BE07-2CEC8C14FA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dirty="0">
                <a:latin typeface="Arial" panose="020B0604020202020204" pitchFamily="34" charset="0"/>
              </a:rPr>
              <a:t>TASG</a:t>
            </a:r>
            <a:r>
              <a:rPr lang="cy-GB" dirty="0">
                <a:latin typeface="Arial" panose="020B0604020202020204" pitchFamily="34" charset="0"/>
              </a:rPr>
              <a:t> - </a:t>
            </a:r>
            <a:r>
              <a:rPr lang="cy-GB">
                <a:latin typeface="Arial" panose="020B0604020202020204" pitchFamily="34" charset="0"/>
              </a:rPr>
              <a:t>Creu Gofod </a:t>
            </a:r>
            <a:r>
              <a:rPr lang="cy-GB" dirty="0" err="1">
                <a:latin typeface="Arial" panose="020B0604020202020204" pitchFamily="34" charset="0"/>
              </a:rPr>
              <a:t>Brook</a:t>
            </a:r>
            <a:r>
              <a:rPr lang="cy-GB" dirty="0">
                <a:latin typeface="Arial" panose="020B0604020202020204" pitchFamily="34" charset="0"/>
              </a:rPr>
              <a:t> – Cytundeb Grŵp/Rheolau Grŵp – addasu i fod yn briodol ar gyfer y grŵp oedran</a:t>
            </a:r>
          </a:p>
          <a:p>
            <a:endParaRPr lang="en-GB" altLang="en-US" dirty="0">
              <a:latin typeface="Arial" panose="020B0604020202020204" pitchFamily="34" charset="0"/>
            </a:endParaRPr>
          </a:p>
          <a:p>
            <a:r>
              <a:rPr lang="cy-GB" dirty="0">
                <a:latin typeface="Arial" panose="020B0604020202020204" pitchFamily="34" charset="0"/>
              </a:rPr>
              <a:t>Os bydd amser yn caniatáu, gofynnwch i’r grŵp am awgrymiadau ar gyfer cytundeb grŵp </a:t>
            </a:r>
          </a:p>
        </p:txBody>
      </p:sp>
      <p:sp>
        <p:nvSpPr>
          <p:cNvPr id="11268" name="Slide Number Placeholder 3">
            <a:extLst>
              <a:ext uri="{FF2B5EF4-FFF2-40B4-BE49-F238E27FC236}">
                <a16:creationId xmlns:a16="http://schemas.microsoft.com/office/drawing/2014/main" id="{071C2B4F-6EDE-48D6-A4CF-9BBECD69806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B24BA4-31AC-4BD2-A6CD-674D4620397F}" type="slidenum">
              <a:rPr lang="en-US" altLang="en-US" sz="120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1ED0B87-7FE7-4714-9681-9CA0C9DD518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B7AFE8BD-69C6-4C7F-805B-4563CDE274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b="1">
                <a:latin typeface="Arial" panose="020B0604020202020204" pitchFamily="34" charset="0"/>
              </a:rPr>
              <a:t>Yr hwylusydd yn rhedeg drwy’r canlynol </a:t>
            </a:r>
          </a:p>
          <a:p>
            <a:endParaRPr lang="en-GB" altLang="en-US">
              <a:latin typeface="Arial" panose="020B0604020202020204" pitchFamily="34" charset="0"/>
            </a:endParaRPr>
          </a:p>
          <a:p>
            <a:r>
              <a:rPr lang="cy-GB">
                <a:latin typeface="Arial" panose="020B0604020202020204" pitchFamily="34" charset="0"/>
              </a:rPr>
              <a:t>Peidiwch â phoeni os nad ydych chi’n siŵr beth mae rhai o’r geiriau hyn yn ei olygu – dyna beth rydyn ni’n mynd i sôn amdano heddiw </a:t>
            </a:r>
          </a:p>
          <a:p>
            <a:endParaRPr lang="en-GB" altLang="en-US">
              <a:latin typeface="Arial" panose="020B0604020202020204" pitchFamily="34" charset="0"/>
            </a:endParaRPr>
          </a:p>
          <a:p>
            <a:r>
              <a:rPr lang="cy-GB">
                <a:latin typeface="Arial" panose="020B0604020202020204" pitchFamily="34" charset="0"/>
              </a:rPr>
              <a:t>Esboniwch ein bod yn mynd i sôn am ein cyrff ac am atgenhedlu.</a:t>
            </a:r>
          </a:p>
        </p:txBody>
      </p:sp>
      <p:sp>
        <p:nvSpPr>
          <p:cNvPr id="13316" name="Slide Number Placeholder 3">
            <a:extLst>
              <a:ext uri="{FF2B5EF4-FFF2-40B4-BE49-F238E27FC236}">
                <a16:creationId xmlns:a16="http://schemas.microsoft.com/office/drawing/2014/main" id="{8530495E-23EC-4B47-BCF1-0BF549D77FF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73D274-E3DD-4197-A35F-150B46F3C6BA}" type="slidenum">
              <a:rPr lang="en-US" altLang="en-US" sz="120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4ED1057-4202-418C-9A69-579E71B9F1A9}"/>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9B30F988-D8EB-4623-A0B4-BEFF1EB8C47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dirty="0">
                <a:latin typeface="Arial" panose="020B0604020202020204" pitchFamily="34" charset="0"/>
              </a:rPr>
              <a:t>TASG – </a:t>
            </a:r>
          </a:p>
          <a:p>
            <a:r>
              <a:rPr lang="cy-GB" b="1" dirty="0">
                <a:latin typeface="Arial" panose="020B0604020202020204" pitchFamily="34" charset="0"/>
              </a:rPr>
              <a:t>Beth ydyn ni’n galw...?</a:t>
            </a:r>
          </a:p>
          <a:p>
            <a:endParaRPr lang="en-GB" altLang="en-US" b="1" dirty="0">
              <a:latin typeface="Arial" panose="020B0604020202020204" pitchFamily="34" charset="0"/>
            </a:endParaRPr>
          </a:p>
          <a:p>
            <a:r>
              <a:rPr lang="cy-GB" b="1" dirty="0">
                <a:latin typeface="Arial" panose="020B0604020202020204" pitchFamily="34" charset="0"/>
              </a:rPr>
              <a:t>Dull</a:t>
            </a:r>
          </a:p>
          <a:p>
            <a:endParaRPr lang="en-GB" altLang="en-US" b="1" dirty="0">
              <a:latin typeface="Arial" panose="020B0604020202020204" pitchFamily="34" charset="0"/>
            </a:endParaRPr>
          </a:p>
          <a:p>
            <a:r>
              <a:rPr lang="cy-GB" b="1" dirty="0">
                <a:latin typeface="Arial" panose="020B0604020202020204" pitchFamily="34" charset="0"/>
              </a:rPr>
              <a:t>•</a:t>
            </a:r>
            <a:r>
              <a:rPr lang="cy-GB" dirty="0">
                <a:latin typeface="Arial" panose="020B0604020202020204" pitchFamily="34" charset="0"/>
              </a:rPr>
              <a:t>   Yr hwylusydd yn gofyn i’r grŵp feddwl am yr holl eiriau ac enwau maen nhw wedi clywed y rhan rhwng coesau rhywun yn cael eu galw. Efallai y bydd angen i chi nodi dim rhegfeydd/ termau sarhaus ar gyfer grwpiau penodol. </a:t>
            </a:r>
          </a:p>
          <a:p>
            <a:r>
              <a:rPr lang="cy-GB" b="1" dirty="0">
                <a:latin typeface="Arial" panose="020B0604020202020204" pitchFamily="34" charset="0"/>
              </a:rPr>
              <a:t>•</a:t>
            </a:r>
            <a:r>
              <a:rPr lang="cy-GB" dirty="0">
                <a:latin typeface="Arial" panose="020B0604020202020204" pitchFamily="34" charset="0"/>
              </a:rPr>
              <a:t>   Gall yr hwylusydd ddewis gofyn i’r grŵp ysgrifennu’r rhain yn ddienw ar nodiadau gludiog, yna eu gludo ar wal neu eu galw allan. </a:t>
            </a:r>
          </a:p>
          <a:p>
            <a:r>
              <a:rPr lang="cy-GB" b="1" dirty="0">
                <a:latin typeface="Arial" panose="020B0604020202020204" pitchFamily="34" charset="0"/>
              </a:rPr>
              <a:t>•</a:t>
            </a:r>
            <a:r>
              <a:rPr lang="cy-GB" dirty="0">
                <a:latin typeface="Arial" panose="020B0604020202020204" pitchFamily="34" charset="0"/>
              </a:rPr>
              <a:t>   Ôl-drafodaeth gan yr hwylusydd, gan egluro bod hawl gennym ni i gael gwahanol eiriau ar gyfer ein cyrff ein hunain, ond mae’n bwysig gwybod yr enwau cywir hefyd. Ni ddylem chwaith ddefnyddio geiriau sarhaus ar gyfer rhannau o’r corff.</a:t>
            </a:r>
          </a:p>
          <a:p>
            <a:endParaRPr lang="en-GB" altLang="en-US" b="1" dirty="0">
              <a:latin typeface="Arial" panose="020B0604020202020204" pitchFamily="34" charset="0"/>
            </a:endParaRPr>
          </a:p>
          <a:p>
            <a:r>
              <a:rPr lang="cy-GB" b="1" dirty="0">
                <a:latin typeface="Arial" panose="020B0604020202020204" pitchFamily="34" charset="0"/>
              </a:rPr>
              <a:t>Cwestiynau </a:t>
            </a:r>
          </a:p>
          <a:p>
            <a:endParaRPr lang="en-GB" altLang="en-US" b="1" dirty="0">
              <a:latin typeface="Arial" panose="020B0604020202020204" pitchFamily="34" charset="0"/>
            </a:endParaRPr>
          </a:p>
          <a:p>
            <a:r>
              <a:rPr lang="cy-GB" b="1" dirty="0">
                <a:latin typeface="Arial" panose="020B0604020202020204" pitchFamily="34" charset="0"/>
              </a:rPr>
              <a:t>•</a:t>
            </a:r>
            <a:r>
              <a:rPr lang="cy-GB" dirty="0">
                <a:latin typeface="Arial" panose="020B0604020202020204" pitchFamily="34" charset="0"/>
              </a:rPr>
              <a:t>   Beth yw’r enw ar y rhan rhwng coesau person? </a:t>
            </a:r>
          </a:p>
          <a:p>
            <a:r>
              <a:rPr lang="cy-GB" b="1" dirty="0">
                <a:latin typeface="Arial" panose="020B0604020202020204" pitchFamily="34" charset="0"/>
              </a:rPr>
              <a:t>•</a:t>
            </a:r>
            <a:r>
              <a:rPr lang="cy-GB" dirty="0">
                <a:latin typeface="Arial" panose="020B0604020202020204" pitchFamily="34" charset="0"/>
              </a:rPr>
              <a:t>   Ydy hi’n ddigywilydd gwybod am eich corff? </a:t>
            </a:r>
          </a:p>
          <a:p>
            <a:r>
              <a:rPr lang="cy-GB" b="1" dirty="0">
                <a:latin typeface="Arial" panose="020B0604020202020204" pitchFamily="34" charset="0"/>
              </a:rPr>
              <a:t>•</a:t>
            </a:r>
            <a:r>
              <a:rPr lang="cy-GB" dirty="0">
                <a:latin typeface="Arial" panose="020B0604020202020204" pitchFamily="34" charset="0"/>
              </a:rPr>
              <a:t>   Ydy hi’n teimlo’n lletchwith i siarad am yr organau rhywiol? Pam? </a:t>
            </a:r>
          </a:p>
          <a:p>
            <a:endParaRPr lang="en-GB" altLang="en-US" b="1" dirty="0">
              <a:latin typeface="Arial" panose="020B0604020202020204" pitchFamily="34" charset="0"/>
            </a:endParaRPr>
          </a:p>
          <a:p>
            <a:r>
              <a:rPr lang="cy-GB" b="1" dirty="0">
                <a:latin typeface="Arial" panose="020B0604020202020204" pitchFamily="34" charset="0"/>
              </a:rPr>
              <a:t>Negeseuon Allweddol </a:t>
            </a:r>
          </a:p>
          <a:p>
            <a:endParaRPr lang="en-GB" altLang="en-US" b="1" dirty="0">
              <a:latin typeface="Arial" panose="020B0604020202020204" pitchFamily="34" charset="0"/>
            </a:endParaRPr>
          </a:p>
          <a:p>
            <a:r>
              <a:rPr lang="cy-GB" b="1" dirty="0">
                <a:latin typeface="Arial" panose="020B0604020202020204" pitchFamily="34" charset="0"/>
              </a:rPr>
              <a:t>•</a:t>
            </a:r>
            <a:r>
              <a:rPr lang="cy-GB" dirty="0">
                <a:latin typeface="Arial" panose="020B0604020202020204" pitchFamily="34" charset="0"/>
              </a:rPr>
              <a:t>   Mae gan bawb organau rhywiol ar eu corff, rhwng eu coesau. Weithiau, mae’r rhain yn cael eu galw’n rhannau preifat neu’n llysenwau eraill. Mae’n bwysig gwybod y geiriau cywir ar gyfer y rhannau hyn o’r corff fel y gallwn ni ddweud wrth rywun os oes angen help arnon ni, neu os oes gennym gwestiynau.  </a:t>
            </a:r>
          </a:p>
          <a:p>
            <a:r>
              <a:rPr lang="cy-GB" dirty="0">
                <a:latin typeface="Arial" panose="020B0604020202020204" pitchFamily="34" charset="0"/>
              </a:rPr>
              <a:t>•	</a:t>
            </a:r>
          </a:p>
        </p:txBody>
      </p:sp>
      <p:sp>
        <p:nvSpPr>
          <p:cNvPr id="15364" name="Slide Number Placeholder 3">
            <a:extLst>
              <a:ext uri="{FF2B5EF4-FFF2-40B4-BE49-F238E27FC236}">
                <a16:creationId xmlns:a16="http://schemas.microsoft.com/office/drawing/2014/main" id="{4C075CB4-E20A-4977-A350-629F1122BE0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C24DCD-6767-40C5-939E-F3027E0BD414}" type="slidenum">
              <a:rPr lang="en-US" altLang="en-US" sz="1200">
                <a:solidFill>
                  <a:srgbClr val="000000"/>
                </a:solidFill>
              </a:rPr>
              <a:pPr/>
              <a:t>5</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16548F0-CFD2-45D5-9456-D65CCA38DC5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1BA28326-87E9-4ECC-A297-6D5B89110D22}"/>
              </a:ext>
            </a:extLst>
          </p:cNvPr>
          <p:cNvSpPr>
            <a:spLocks noGrp="1"/>
          </p:cNvSpPr>
          <p:nvPr>
            <p:ph type="body" idx="1"/>
          </p:nvPr>
        </p:nvSpPr>
        <p:spPr/>
        <p:txBody>
          <a:bodyPr/>
          <a:lstStyle/>
          <a:p>
            <a:pPr>
              <a:buFont typeface="Arial" panose="020B0604020202020204" pitchFamily="34" charset="0"/>
              <a:buNone/>
              <a:defRPr/>
            </a:pPr>
            <a:r>
              <a:rPr lang="cy-GB" dirty="0">
                <a:latin typeface="Arial" panose="020B0604020202020204" pitchFamily="34" charset="0"/>
              </a:rPr>
              <a:t>Negeseuon Allweddol </a:t>
            </a:r>
          </a:p>
          <a:p>
            <a:pPr marL="171450" indent="-171450">
              <a:buFont typeface="Arial" panose="020B0604020202020204" pitchFamily="34" charset="0"/>
              <a:buChar char="•"/>
              <a:defRPr/>
            </a:pPr>
            <a:r>
              <a:rPr lang="cy-GB" dirty="0">
                <a:latin typeface="Arial" panose="020B0604020202020204" pitchFamily="34" charset="0"/>
              </a:rPr>
              <a:t>Weithiau mae’n gallu teimlo ychydig yn lletchwith siarad am organau rhywiol oherwydd dydyn ni ddim wedi arfer siarad am gyrff ac maen nhw’n rhannau preifat. Fodd bynnag, nid yw’n anweddus nac yn anghywir deall sut mae ein cyrff yn gweithio a gwybod y geiriau cywir. </a:t>
            </a:r>
          </a:p>
          <a:p>
            <a:pPr>
              <a:defRPr/>
            </a:pPr>
            <a:r>
              <a:rPr lang="cy-GB" dirty="0">
                <a:latin typeface="Arial" panose="020B0604020202020204" pitchFamily="34" charset="0"/>
              </a:rPr>
              <a:t>•Mae cyrff pawb, gan gynnwys organau rhywiol, ychydig yn wahanol. Dylem barchu pobl eraill – nid pryfocio na chwerthin am ben y rhai sy’n wahanol i ni. </a:t>
            </a:r>
          </a:p>
          <a:p>
            <a:pPr>
              <a:defRPr/>
            </a:pPr>
            <a:r>
              <a:rPr lang="cy-GB" b="1" dirty="0"/>
              <a:t>•</a:t>
            </a:r>
            <a:r>
              <a:rPr lang="cy-GB" dirty="0"/>
              <a:t>Fodd bynnag, mae organau rhywiol wedi’u rhannu’n ddau fath yn fras – merched, a’r rheini sydd â fwlfa, a bechgyn, a’r rheini sydd â phidyn a cheilliau. </a:t>
            </a:r>
          </a:p>
          <a:p>
            <a:pPr>
              <a:defRPr/>
            </a:pPr>
            <a:endParaRPr lang="en-GB" altLang="en-US" dirty="0">
              <a:latin typeface="Arial" panose="020B0604020202020204" pitchFamily="34" charset="0"/>
            </a:endParaRPr>
          </a:p>
        </p:txBody>
      </p:sp>
      <p:sp>
        <p:nvSpPr>
          <p:cNvPr id="17412" name="Slide Number Placeholder 3">
            <a:extLst>
              <a:ext uri="{FF2B5EF4-FFF2-40B4-BE49-F238E27FC236}">
                <a16:creationId xmlns:a16="http://schemas.microsoft.com/office/drawing/2014/main" id="{85931FE7-C54A-4BA1-85C8-F533BEE8D5F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034168-6CD7-42B3-AD27-42E8B4E25638}"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E7C10FC-0DD2-4B3E-8AB0-CC0E5AEDFD5E}"/>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B37E3B3F-F00C-408A-871E-104FB07091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a:latin typeface="Arial" panose="020B0604020202020204" pitchFamily="34" charset="0"/>
              </a:rPr>
              <a:t>Negeseuon allweddol </a:t>
            </a:r>
          </a:p>
          <a:p>
            <a:r>
              <a:rPr lang="cy-GB">
                <a:latin typeface="Arial" panose="020B0604020202020204" pitchFamily="34" charset="0"/>
              </a:rPr>
              <a:t>•   Mae cyrff pawb, gan gynnwys organau rhywiol, ychydig yn wahanol. Dylem barchu pobl eraill, nid pryfocio na chwerthin am ben y rhai sy’n wahanol i ni. </a:t>
            </a:r>
          </a:p>
          <a:p>
            <a:r>
              <a:rPr lang="cy-GB">
                <a:latin typeface="Arial" panose="020B0604020202020204" pitchFamily="34" charset="0"/>
              </a:rPr>
              <a:t>•I rai pobl, nid yw eu rhyw biolegol (bod yn wryw/benyw) yn cyfateb i’r rhywedd yr oedd pawb yn disgwyl iddynt fod pan gawsant eu geni. Mae hyn yn iawn a dylem barchu teimladau pobl eraill. Yn y wers hon, rydyn ni’n mynd i sôn am gyrff pobl, nid y rhywiau.</a:t>
            </a:r>
          </a:p>
          <a:p>
            <a:r>
              <a:rPr lang="cy-GB">
                <a:latin typeface="Arial" panose="020B0604020202020204" pitchFamily="34" charset="0"/>
              </a:rPr>
              <a:t>Mewn geiriau eraill, efallai eich bod yn teimlo’n fenyw a bod gennych bidyn, efallai eich bod yn teimlo’n wryw a bod gennych fwlfa neu efallai eich bod yn teimlo fel cymysgedd o’r ddau. Byddwn yn dysgu mwy am hyn yn ystod ABGI. </a:t>
            </a:r>
          </a:p>
        </p:txBody>
      </p:sp>
      <p:sp>
        <p:nvSpPr>
          <p:cNvPr id="19460" name="Slide Number Placeholder 3">
            <a:extLst>
              <a:ext uri="{FF2B5EF4-FFF2-40B4-BE49-F238E27FC236}">
                <a16:creationId xmlns:a16="http://schemas.microsoft.com/office/drawing/2014/main" id="{B7D4F89C-38CF-4495-A27F-ADCFFFD9FB2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FAC974-E964-419D-81CF-F54688EB068F}"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B527875-24AE-400A-ADC0-C88D9D11DA18}"/>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13C08727-4FA9-4405-89DB-55C354D204F9}"/>
              </a:ext>
            </a:extLst>
          </p:cNvPr>
          <p:cNvSpPr>
            <a:spLocks noGrp="1" noChangeArrowheads="1"/>
          </p:cNvSpPr>
          <p:nvPr>
            <p:ph type="body" idx="1"/>
          </p:nvPr>
        </p:nvSpPr>
        <p:spPr/>
        <p:txBody>
          <a:bodyPr/>
          <a:lstStyle/>
          <a:p>
            <a:pPr>
              <a:defRPr/>
            </a:pPr>
            <a:r>
              <a:rPr lang="cy-GB" b="1" dirty="0"/>
              <a:t>Labelu’r corff</a:t>
            </a:r>
          </a:p>
          <a:p>
            <a:pPr>
              <a:defRPr/>
            </a:pPr>
            <a:r>
              <a:rPr lang="cy-GB" dirty="0"/>
              <a:t> </a:t>
            </a:r>
          </a:p>
          <a:p>
            <a:pPr>
              <a:defRPr/>
            </a:pPr>
            <a:r>
              <a:rPr lang="cy-GB" b="1" dirty="0"/>
              <a:t>Dull</a:t>
            </a:r>
          </a:p>
          <a:p>
            <a:pPr>
              <a:defRPr/>
            </a:pPr>
            <a:r>
              <a:rPr lang="cy-GB" dirty="0"/>
              <a:t> </a:t>
            </a:r>
          </a:p>
          <a:p>
            <a:pPr marL="171450" indent="-171450">
              <a:buFont typeface="Arial" panose="020B0604020202020204" pitchFamily="34" charset="0"/>
              <a:buChar char="•"/>
              <a:defRPr/>
            </a:pPr>
            <a:r>
              <a:rPr lang="cy-GB" dirty="0"/>
              <a:t>Yr hwylusydd yn egluro ein bod yn mynd i feddwl am ein cyrff yn fwy manwl a deall y geiriau cywir ar gyfer gwahanol rannau a’r hyn y maent yn ei wneud. Mae hyn yn gysylltiedig ag atgenhedlu y byddwn yn meddwl amdano yn nes ymlaen yn y wers. </a:t>
            </a:r>
          </a:p>
          <a:p>
            <a:pPr marL="171450" indent="-171450">
              <a:buFont typeface="Arial" panose="020B0604020202020204" pitchFamily="34" charset="0"/>
              <a:buChar char="•"/>
              <a:defRPr/>
            </a:pPr>
            <a:r>
              <a:rPr lang="cy-GB" dirty="0"/>
              <a:t>Yr hwylusydd yn dangos delweddau o’r system atgenhedlu fewnol, un yn gyntaf ac wedyn y llall ar gyflwyniad. Gall yr hwylusydd ddewis cael y mannau heb eu henwi i weld a oes unrhyw un yn y grŵp yn gwybod yr enwau, cyn datgelu’r atebion.   </a:t>
            </a:r>
          </a:p>
          <a:p>
            <a:pPr marL="171450" indent="-171450">
              <a:buFont typeface="Arial" panose="020B0604020202020204" pitchFamily="34" charset="0"/>
              <a:buChar char="•"/>
              <a:defRPr/>
            </a:pPr>
            <a:r>
              <a:rPr lang="cy-GB" dirty="0"/>
              <a:t>Gan ddefnyddio taflen ôl-drafodaeth yr hwylusydd, cwestiynau a negeseuon allweddol, mae’r hwylusydd yn egluro enwau a swyddogaethau pob elfen o’r system atgenhedlu fewnol. </a:t>
            </a:r>
          </a:p>
          <a:p>
            <a:pPr>
              <a:defRPr/>
            </a:pPr>
            <a:endParaRPr lang="en-GB" dirty="0"/>
          </a:p>
          <a:p>
            <a:pPr>
              <a:defRPr/>
            </a:pPr>
            <a:r>
              <a:rPr lang="cy-GB" b="1" dirty="0"/>
              <a:t>Cwestiynau </a:t>
            </a:r>
          </a:p>
          <a:p>
            <a:pPr>
              <a:defRPr/>
            </a:pPr>
            <a:r>
              <a:rPr lang="cy-GB" dirty="0"/>
              <a:t> </a:t>
            </a:r>
          </a:p>
          <a:p>
            <a:pPr marL="171450" indent="-171450">
              <a:buFont typeface="Arial" panose="020B0604020202020204" pitchFamily="34" charset="0"/>
              <a:buChar char="•"/>
              <a:defRPr/>
            </a:pPr>
            <a:r>
              <a:rPr lang="cy-GB" dirty="0"/>
              <a:t>Ydy corff pawb yr un fath? </a:t>
            </a:r>
          </a:p>
          <a:p>
            <a:pPr marL="171450" indent="-171450">
              <a:buFont typeface="Arial" panose="020B0604020202020204" pitchFamily="34" charset="0"/>
              <a:buChar char="•"/>
              <a:defRPr/>
            </a:pPr>
            <a:r>
              <a:rPr lang="cy-GB" dirty="0"/>
              <a:t>Beth yw’r enw ar y rhan rhwng coesau person? </a:t>
            </a:r>
          </a:p>
          <a:p>
            <a:pPr marL="171450" indent="-171450">
              <a:buFont typeface="Arial" panose="020B0604020202020204" pitchFamily="34" charset="0"/>
              <a:buChar char="•"/>
              <a:defRPr/>
            </a:pPr>
            <a:r>
              <a:rPr lang="cy-GB" dirty="0"/>
              <a:t>Sut gallwn ni gadw ein horganau rhywiol yn lân?</a:t>
            </a:r>
          </a:p>
          <a:p>
            <a:pPr>
              <a:defRPr/>
            </a:pPr>
            <a:r>
              <a:rPr lang="cy-GB" dirty="0"/>
              <a:t> </a:t>
            </a:r>
          </a:p>
          <a:p>
            <a:pPr>
              <a:defRPr/>
            </a:pPr>
            <a:r>
              <a:rPr lang="cy-GB" b="1" dirty="0"/>
              <a:t>Negeseuon Allweddol </a:t>
            </a:r>
          </a:p>
          <a:p>
            <a:pPr>
              <a:defRPr/>
            </a:pPr>
            <a:r>
              <a:rPr lang="cy-GB" dirty="0"/>
              <a:t> </a:t>
            </a:r>
          </a:p>
          <a:p>
            <a:pPr marL="171450" indent="-171450">
              <a:buFont typeface="Arial" panose="020B0604020202020204" pitchFamily="34" charset="0"/>
              <a:buChar char="•"/>
              <a:defRPr/>
            </a:pPr>
            <a:r>
              <a:rPr lang="cy-GB" dirty="0"/>
              <a:t>Mae cyrff pawb, gan gynnwys organau rhywiol, ychydig yn wahanol. Dylem barchu pobl eraill, nid pryfocio na chwerthin am ben y rhai sy’n wahanol i ni. </a:t>
            </a:r>
          </a:p>
          <a:p>
            <a:pPr marL="171450" indent="-171450">
              <a:buFont typeface="Arial" panose="020B0604020202020204" pitchFamily="34" charset="0"/>
              <a:buChar char="•"/>
              <a:defRPr/>
            </a:pPr>
            <a:r>
              <a:rPr lang="cy-GB" dirty="0"/>
              <a:t>Fodd bynnag, mae organau rhywiol wedi’u rhannu’n ddau fath yn fras; merched, a’r rheini sydd â fwlfa, a bechgyn, a’r rheini sydd â phidyn a cheilliau. Mae’r organau rhywiol hyn ar du allan corff person yn cysylltu â’r system atgenhedlu fewnol ar du mewn corff person. </a:t>
            </a:r>
          </a:p>
          <a:p>
            <a:pPr marL="171450" indent="-171450">
              <a:buFont typeface="Arial" panose="020B0604020202020204" pitchFamily="34" charset="0"/>
              <a:buChar char="•"/>
              <a:defRPr/>
            </a:pPr>
            <a:r>
              <a:rPr lang="cy-GB" dirty="0"/>
              <a:t>Mae organau rhywiol pobl yn sensitif iawn ac mae’n bwysig eu cadw’n lân drwy eu golchi’n ysgafn â dŵr cynnes neu sebon </a:t>
            </a:r>
            <a:r>
              <a:rPr lang="cy-GB" dirty="0" err="1"/>
              <a:t>dibersawr</a:t>
            </a:r>
            <a:r>
              <a:rPr lang="cy-GB" dirty="0"/>
              <a:t> (nid sebon â phersawr cryf). Os oes gennych chi flaengroen (croen dros ben y pidyn) golchwch yn ysgafn oddi tano i’w atal rhag mynd i ddrewi, i gosi neu’n ddolurus.</a:t>
            </a:r>
          </a:p>
          <a:p>
            <a:pPr marL="171450" indent="-171450">
              <a:buFont typeface="Arial" panose="020B0604020202020204" pitchFamily="34" charset="0"/>
              <a:buChar char="•"/>
              <a:defRPr/>
            </a:pPr>
            <a:r>
              <a:rPr lang="cy-GB" dirty="0"/>
              <a:t>I rai pobl, nid yw eu rhyw biolegol (bod yn wryw/benyw) yn cyfateb i’r rhywedd yr oedd pawb yn disgwyl iddynt fod pan gawsant eu geni. Mae hyn yn iawn a dylem barchu teimladau pobl eraill. Yn y wers hon, rydyn ni’n mynd i sôn am gyrff pobl, nid y rhywiau. </a:t>
            </a:r>
          </a:p>
        </p:txBody>
      </p:sp>
      <p:sp>
        <p:nvSpPr>
          <p:cNvPr id="21508" name="Slide Number Placeholder 3">
            <a:extLst>
              <a:ext uri="{FF2B5EF4-FFF2-40B4-BE49-F238E27FC236}">
                <a16:creationId xmlns:a16="http://schemas.microsoft.com/office/drawing/2014/main" id="{69CF76E1-06D3-490E-8667-276CCBCC735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30B24F-091D-4ECC-A783-5CE69D9A9DCF}" type="slidenum">
              <a:rPr lang="en-US" altLang="en-US" sz="1200">
                <a:solidFill>
                  <a:srgbClr val="000000"/>
                </a:solidFill>
              </a:rPr>
              <a:pPr/>
              <a:t>8</a:t>
            </a:fld>
            <a:endParaRPr lang="en-US" alt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E2ACE21-8ED6-4C95-AE19-962061BF5717}"/>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5813DD56-E4A6-4A14-BAA3-2692A96B81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y-GB" dirty="0">
                <a:latin typeface="Arial" panose="020B0604020202020204" pitchFamily="34" charset="0"/>
              </a:rPr>
              <a:t> Eglurwch mai dyma sydd y tu mewn i gorff rhywun sydd â fwlfa a gwain ac mae’n rhan o’r system/organau atgenhedlu mewnol </a:t>
            </a:r>
          </a:p>
          <a:p>
            <a:endParaRPr lang="en-GB" altLang="en-US" dirty="0">
              <a:latin typeface="Arial" panose="020B0604020202020204" pitchFamily="34" charset="0"/>
            </a:endParaRPr>
          </a:p>
          <a:p>
            <a:r>
              <a:rPr lang="cy-GB" dirty="0">
                <a:latin typeface="Arial" panose="020B0604020202020204" pitchFamily="34" charset="0"/>
              </a:rPr>
              <a:t>•Ofari – mae gan bobl ddau o’r rhain a dyma lle mae’r wyau’n cael eu storio yng nghorff rhywun. Mae angen yr wyau i helpu i dyfu babi ac maent mor fach fel na allwch eu gweld gyda’r llygaid noeth</a:t>
            </a:r>
          </a:p>
          <a:p>
            <a:r>
              <a:rPr lang="cy-GB" dirty="0">
                <a:latin typeface="Arial" panose="020B0604020202020204" pitchFamily="34" charset="0"/>
              </a:rPr>
              <a:t>•Y tiwb </a:t>
            </a:r>
            <a:r>
              <a:rPr lang="cy-GB" dirty="0" err="1">
                <a:latin typeface="Arial" panose="020B0604020202020204" pitchFamily="34" charset="0"/>
              </a:rPr>
              <a:t>ffalopaidd</a:t>
            </a:r>
            <a:r>
              <a:rPr lang="cy-GB" dirty="0">
                <a:latin typeface="Arial" panose="020B0604020202020204" pitchFamily="34" charset="0"/>
              </a:rPr>
              <a:t> – mae gan bobl ddau o’r rhain. Maen nhw’n cysylltu’r ofari â’r groth. </a:t>
            </a:r>
          </a:p>
          <a:p>
            <a:r>
              <a:rPr lang="cy-GB" dirty="0">
                <a:latin typeface="Arial" panose="020B0604020202020204" pitchFamily="34" charset="0"/>
              </a:rPr>
              <a:t>•Y groth – weithiau, mae hefyd yn cael ei galw’n </a:t>
            </a:r>
            <a:r>
              <a:rPr lang="cy-GB" dirty="0" err="1">
                <a:latin typeface="Arial" panose="020B0604020202020204" pitchFamily="34" charset="0"/>
              </a:rPr>
              <a:t>wterws</a:t>
            </a:r>
            <a:r>
              <a:rPr lang="cy-GB" dirty="0">
                <a:latin typeface="Arial" panose="020B0604020202020204" pitchFamily="34" charset="0"/>
              </a:rPr>
              <a:t>. Dyma lle gallai babi dyfu pe bai rhywun yn feichiog</a:t>
            </a:r>
          </a:p>
          <a:p>
            <a:r>
              <a:rPr lang="cy-GB" dirty="0">
                <a:latin typeface="Arial" panose="020B0604020202020204" pitchFamily="34" charset="0"/>
              </a:rPr>
              <a:t>•Ceg y groth – mae hon yn gweithredu fel rhwystr i atal unrhyw beth rhag mynd i mewn i’r corff drwy’r wain. Mae twll bychan iawn ynddi i ganiatáu i’r sberm fynd i mewn gwaed neu i waed y mislif ddod allan </a:t>
            </a:r>
          </a:p>
          <a:p>
            <a:r>
              <a:rPr lang="cy-GB" dirty="0">
                <a:latin typeface="Arial" panose="020B0604020202020204" pitchFamily="34" charset="0"/>
              </a:rPr>
              <a:t>•Gwain – tiwb yw hwn sy’n cysylltu’r groth a cheg y groth â’r tu allan i’r corff. </a:t>
            </a:r>
          </a:p>
          <a:p>
            <a:endParaRPr lang="en-GB" altLang="en-US" dirty="0">
              <a:latin typeface="Arial" panose="020B0604020202020204" pitchFamily="34" charset="0"/>
            </a:endParaRPr>
          </a:p>
        </p:txBody>
      </p:sp>
      <p:sp>
        <p:nvSpPr>
          <p:cNvPr id="23556" name="Slide Number Placeholder 3">
            <a:extLst>
              <a:ext uri="{FF2B5EF4-FFF2-40B4-BE49-F238E27FC236}">
                <a16:creationId xmlns:a16="http://schemas.microsoft.com/office/drawing/2014/main" id="{A9378011-BCBD-4104-AE40-856E9CCFA17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FD331E-E122-4657-A3F6-DA71B85B12F6}" type="slidenum">
              <a:rPr lang="en-US" altLang="en-US" sz="1200">
                <a:solidFill>
                  <a:srgbClr val="000000"/>
                </a:solidFill>
              </a:rPr>
              <a:pPr/>
              <a:t>9</a:t>
            </a:fld>
            <a:endParaRPr lang="en-US"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18761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8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4180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023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68590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590448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618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8806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086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333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7657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81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674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12196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E4C8970-4AE2-4F03-93E5-DA1AEB46BB90}"/>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D16A6C99-C3FC-49F2-B21B-88228FF34AA4}"/>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168" r:id="rId5"/>
    <p:sldLayoutId id="2147485169" r:id="rId6"/>
    <p:sldLayoutId id="2147485170" r:id="rId7"/>
    <p:sldLayoutId id="2147485171" r:id="rId8"/>
    <p:sldLayoutId id="2147485172" r:id="rId9"/>
    <p:sldLayoutId id="2147485173" r:id="rId10"/>
    <p:sldLayoutId id="2147485174" r:id="rId11"/>
    <p:sldLayoutId id="2147485175" r:id="rId12"/>
    <p:sldLayoutId id="2147485176" r:id="rId13"/>
    <p:sldLayoutId id="2147485177" r:id="rId14"/>
  </p:sldLayoutIdLst>
  <p:txStyles>
    <p:titleStyle>
      <a:lvl1pPr algn="ctr" rtl="0" eaLnBrk="0" fontAlgn="base" hangingPunct="0">
        <a:spcBef>
          <a:spcPct val="0"/>
        </a:spcBef>
        <a:spcAft>
          <a:spcPct val="0"/>
        </a:spcAft>
        <a:defRPr sz="4800" b="1" kern="1200" spc="-150">
          <a:solidFill>
            <a:srgbClr val="66329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childline.org.u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218718" y="765611"/>
            <a:ext cx="8745770" cy="5327228"/>
            <a:chOff x="218718" y="404664"/>
            <a:chExt cx="8745770" cy="532722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718" y="404664"/>
              <a:ext cx="8745770" cy="5327228"/>
            </a:xfrm>
            <a:prstGeom prst="rect">
              <a:avLst/>
            </a:prstGeom>
          </p:spPr>
        </p:pic>
        <p:sp>
          <p:nvSpPr>
            <p:cNvPr id="3" name="Rectangle 2"/>
            <p:cNvSpPr/>
            <p:nvPr/>
          </p:nvSpPr>
          <p:spPr bwMode="auto">
            <a:xfrm>
              <a:off x="467544" y="1519992"/>
              <a:ext cx="2592288" cy="762704"/>
            </a:xfrm>
            <a:prstGeom prst="rect">
              <a:avLst/>
            </a:prstGeom>
            <a:solidFill>
              <a:srgbClr val="8CC63E"/>
            </a:solidFill>
            <a:ln w="9525" cap="flat" cmpd="sng" algn="ctr">
              <a:solidFill>
                <a:srgbClr val="8CC6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pic>
          <p:nvPicPr>
            <p:cNvPr id="4" name="Picture 3"/>
            <p:cNvPicPr>
              <a:picLocks noChangeAspect="1"/>
            </p:cNvPicPr>
            <p:nvPr/>
          </p:nvPicPr>
          <p:blipFill>
            <a:blip r:embed="rId5"/>
            <a:stretch>
              <a:fillRect/>
            </a:stretch>
          </p:blipFill>
          <p:spPr>
            <a:xfrm>
              <a:off x="6516216" y="3818041"/>
              <a:ext cx="1756366" cy="758265"/>
            </a:xfrm>
            <a:prstGeom prst="rect">
              <a:avLst/>
            </a:prstGeom>
            <a:solidFill>
              <a:srgbClr val="8CC63E"/>
            </a:solidFill>
            <a:ln>
              <a:solidFill>
                <a:srgbClr val="8CC63E"/>
              </a:solidFill>
            </a:ln>
          </p:spPr>
        </p:pic>
        <p:sp>
          <p:nvSpPr>
            <p:cNvPr id="6" name="Rectangle 5"/>
            <p:cNvSpPr/>
            <p:nvPr/>
          </p:nvSpPr>
          <p:spPr bwMode="auto">
            <a:xfrm>
              <a:off x="6791806" y="3014814"/>
              <a:ext cx="1956658" cy="702218"/>
            </a:xfrm>
            <a:prstGeom prst="rect">
              <a:avLst/>
            </a:prstGeom>
            <a:solidFill>
              <a:srgbClr val="7030A0"/>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p:nvSpPr>
          <p:spPr bwMode="auto">
            <a:xfrm>
              <a:off x="6719798" y="2324966"/>
              <a:ext cx="1800200" cy="641754"/>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8" name="Rectangle 7"/>
            <p:cNvSpPr/>
            <p:nvPr/>
          </p:nvSpPr>
          <p:spPr bwMode="auto">
            <a:xfrm>
              <a:off x="6675040" y="1519992"/>
              <a:ext cx="1844958" cy="756880"/>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9" name="Rectangle 8"/>
            <p:cNvSpPr/>
            <p:nvPr/>
          </p:nvSpPr>
          <p:spPr bwMode="auto">
            <a:xfrm>
              <a:off x="1323933" y="3716350"/>
              <a:ext cx="2160240" cy="648072"/>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10" name="Rectangle 9"/>
            <p:cNvSpPr/>
            <p:nvPr/>
          </p:nvSpPr>
          <p:spPr bwMode="auto">
            <a:xfrm>
              <a:off x="467544" y="3066926"/>
              <a:ext cx="2448272" cy="650106"/>
            </a:xfrm>
            <a:prstGeom prst="rect">
              <a:avLst/>
            </a:prstGeom>
            <a:solidFill>
              <a:srgbClr val="42C7EE"/>
            </a:solidFill>
            <a:ln w="9525" cap="flat" cmpd="sng" algn="ctr">
              <a:solidFill>
                <a:srgbClr val="42C7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11" name="Rectangle 10"/>
            <p:cNvSpPr/>
            <p:nvPr/>
          </p:nvSpPr>
          <p:spPr bwMode="auto">
            <a:xfrm>
              <a:off x="791580" y="2349562"/>
              <a:ext cx="2556284" cy="647390"/>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grpSp>
      <p:sp>
        <p:nvSpPr>
          <p:cNvPr id="14" name="TextBox 13"/>
          <p:cNvSpPr txBox="1"/>
          <p:nvPr/>
        </p:nvSpPr>
        <p:spPr>
          <a:xfrm>
            <a:off x="899592" y="2793867"/>
            <a:ext cx="2304256" cy="523220"/>
          </a:xfrm>
          <a:prstGeom prst="rect">
            <a:avLst/>
          </a:prstGeom>
          <a:noFill/>
        </p:spPr>
        <p:txBody>
          <a:bodyPr wrap="square" rtlCol="0">
            <a:spAutoFit/>
          </a:bodyPr>
          <a:lstStyle/>
          <a:p>
            <a:pPr algn="ctr"/>
            <a:r>
              <a:rPr lang="cy-GB" sz="2800" b="1">
                <a:solidFill>
                  <a:schemeClr val="bg1"/>
                </a:solidFill>
                <a:latin typeface="Setimo" panose="020B0603020204030204" pitchFamily="34" charset="0"/>
                <a:cs typeface="Setimo" panose="020B0603020204030204" pitchFamily="34" charset="0"/>
              </a:rPr>
              <a:t>Wrethra</a:t>
            </a:r>
          </a:p>
        </p:txBody>
      </p:sp>
      <p:sp>
        <p:nvSpPr>
          <p:cNvPr id="15" name="TextBox 14"/>
          <p:cNvSpPr txBox="1"/>
          <p:nvPr/>
        </p:nvSpPr>
        <p:spPr>
          <a:xfrm>
            <a:off x="662256" y="3477292"/>
            <a:ext cx="2304256" cy="523220"/>
          </a:xfrm>
          <a:prstGeom prst="rect">
            <a:avLst/>
          </a:prstGeom>
          <a:noFill/>
        </p:spPr>
        <p:txBody>
          <a:bodyPr wrap="square" rtlCol="0">
            <a:spAutoFit/>
          </a:bodyPr>
          <a:lstStyle/>
          <a:p>
            <a:r>
              <a:rPr lang="cy-GB" sz="2800" b="1">
                <a:solidFill>
                  <a:schemeClr val="bg1"/>
                </a:solidFill>
                <a:latin typeface="Setimo" panose="020B0603020204030204" pitchFamily="34" charset="0"/>
                <a:cs typeface="Setimo" panose="020B0603020204030204" pitchFamily="34" charset="0"/>
              </a:rPr>
              <a:t>Labia Allanol</a:t>
            </a:r>
          </a:p>
        </p:txBody>
      </p:sp>
      <p:sp>
        <p:nvSpPr>
          <p:cNvPr id="16" name="TextBox 15"/>
          <p:cNvSpPr txBox="1"/>
          <p:nvPr/>
        </p:nvSpPr>
        <p:spPr>
          <a:xfrm>
            <a:off x="1331640" y="4189565"/>
            <a:ext cx="2304256" cy="430887"/>
          </a:xfrm>
          <a:prstGeom prst="rect">
            <a:avLst/>
          </a:prstGeom>
          <a:noFill/>
        </p:spPr>
        <p:txBody>
          <a:bodyPr wrap="square" rtlCol="0">
            <a:spAutoFit/>
          </a:bodyPr>
          <a:lstStyle/>
          <a:p>
            <a:r>
              <a:rPr lang="cy-GB" sz="2200" b="1" dirty="0">
                <a:solidFill>
                  <a:schemeClr val="bg1"/>
                </a:solidFill>
                <a:latin typeface="Setimo" panose="020B0603020204030204" pitchFamily="34" charset="0"/>
                <a:cs typeface="Setimo" panose="020B0603020204030204" pitchFamily="34" charset="0"/>
              </a:rPr>
              <a:t>Labia Mewnol</a:t>
            </a:r>
          </a:p>
        </p:txBody>
      </p:sp>
      <p:sp>
        <p:nvSpPr>
          <p:cNvPr id="17" name="TextBox 16"/>
          <p:cNvSpPr txBox="1"/>
          <p:nvPr/>
        </p:nvSpPr>
        <p:spPr>
          <a:xfrm>
            <a:off x="6942847" y="2010675"/>
            <a:ext cx="1654575" cy="523220"/>
          </a:xfrm>
          <a:prstGeom prst="rect">
            <a:avLst/>
          </a:prstGeom>
          <a:noFill/>
        </p:spPr>
        <p:txBody>
          <a:bodyPr wrap="square" rtlCol="0">
            <a:spAutoFit/>
          </a:bodyPr>
          <a:lstStyle/>
          <a:p>
            <a:r>
              <a:rPr lang="cy-GB" sz="2800" b="1">
                <a:solidFill>
                  <a:schemeClr val="bg1"/>
                </a:solidFill>
                <a:latin typeface="Setimo" panose="020B0603020204030204" pitchFamily="34" charset="0"/>
                <a:cs typeface="Setimo" panose="020B0603020204030204" pitchFamily="34" charset="0"/>
              </a:rPr>
              <a:t>Clitoris</a:t>
            </a:r>
          </a:p>
        </p:txBody>
      </p:sp>
      <p:sp>
        <p:nvSpPr>
          <p:cNvPr id="18" name="TextBox 17"/>
          <p:cNvSpPr txBox="1"/>
          <p:nvPr/>
        </p:nvSpPr>
        <p:spPr>
          <a:xfrm>
            <a:off x="6917168" y="2763564"/>
            <a:ext cx="1680254" cy="523220"/>
          </a:xfrm>
          <a:prstGeom prst="rect">
            <a:avLst/>
          </a:prstGeom>
          <a:noFill/>
        </p:spPr>
        <p:txBody>
          <a:bodyPr wrap="square" rtlCol="0">
            <a:spAutoFit/>
          </a:bodyPr>
          <a:lstStyle/>
          <a:p>
            <a:r>
              <a:rPr lang="cy-GB" sz="2800" b="1">
                <a:solidFill>
                  <a:schemeClr val="bg1"/>
                </a:solidFill>
                <a:latin typeface="Setimo" panose="020B0603020204030204" pitchFamily="34" charset="0"/>
                <a:cs typeface="Setimo" panose="020B0603020204030204" pitchFamily="34" charset="0"/>
              </a:rPr>
              <a:t>Gwain</a:t>
            </a:r>
          </a:p>
        </p:txBody>
      </p:sp>
      <p:sp>
        <p:nvSpPr>
          <p:cNvPr id="19" name="TextBox 18"/>
          <p:cNvSpPr txBox="1"/>
          <p:nvPr/>
        </p:nvSpPr>
        <p:spPr>
          <a:xfrm>
            <a:off x="7221134" y="3501172"/>
            <a:ext cx="1851366" cy="523220"/>
          </a:xfrm>
          <a:prstGeom prst="rect">
            <a:avLst/>
          </a:prstGeom>
          <a:noFill/>
        </p:spPr>
        <p:txBody>
          <a:bodyPr wrap="square" rtlCol="0">
            <a:spAutoFit/>
          </a:bodyPr>
          <a:lstStyle/>
          <a:p>
            <a:r>
              <a:rPr lang="cy-GB" sz="2800" b="1">
                <a:solidFill>
                  <a:schemeClr val="bg1"/>
                </a:solidFill>
                <a:latin typeface="Setimo" panose="020B0603020204030204" pitchFamily="34" charset="0"/>
                <a:cs typeface="Setimo" panose="020B0603020204030204" pitchFamily="34" charset="0"/>
              </a:rPr>
              <a:t>Fwlfa</a:t>
            </a:r>
          </a:p>
        </p:txBody>
      </p:sp>
      <p:sp>
        <p:nvSpPr>
          <p:cNvPr id="20" name="TextBox 19"/>
          <p:cNvSpPr txBox="1"/>
          <p:nvPr/>
        </p:nvSpPr>
        <p:spPr>
          <a:xfrm>
            <a:off x="6877111" y="4302145"/>
            <a:ext cx="1266362" cy="523220"/>
          </a:xfrm>
          <a:prstGeom prst="rect">
            <a:avLst/>
          </a:prstGeom>
          <a:noFill/>
        </p:spPr>
        <p:txBody>
          <a:bodyPr wrap="square" rtlCol="0">
            <a:spAutoFit/>
          </a:bodyPr>
          <a:lstStyle/>
          <a:p>
            <a:r>
              <a:rPr lang="cy-GB" sz="2800" b="1">
                <a:solidFill>
                  <a:schemeClr val="bg1"/>
                </a:solidFill>
                <a:latin typeface="Setimo" panose="020B0603020204030204" pitchFamily="34" charset="0"/>
                <a:cs typeface="Setimo" panose="020B0603020204030204" pitchFamily="34" charset="0"/>
              </a:rPr>
              <a:t>Anws</a:t>
            </a:r>
          </a:p>
        </p:txBody>
      </p:sp>
      <p:sp>
        <p:nvSpPr>
          <p:cNvPr id="21" name="TextBox 20"/>
          <p:cNvSpPr txBox="1"/>
          <p:nvPr/>
        </p:nvSpPr>
        <p:spPr>
          <a:xfrm>
            <a:off x="446232" y="2010675"/>
            <a:ext cx="2736304" cy="523220"/>
          </a:xfrm>
          <a:prstGeom prst="rect">
            <a:avLst/>
          </a:prstGeom>
          <a:noFill/>
        </p:spPr>
        <p:txBody>
          <a:bodyPr wrap="square" rtlCol="0">
            <a:spAutoFit/>
          </a:bodyPr>
          <a:lstStyle/>
          <a:p>
            <a:pPr algn="ctr"/>
            <a:r>
              <a:rPr lang="cy-GB" sz="2800" b="1" dirty="0" err="1">
                <a:solidFill>
                  <a:schemeClr val="bg1"/>
                </a:solidFill>
                <a:latin typeface="Setimo" panose="020B0603020204030204" pitchFamily="34" charset="0"/>
                <a:cs typeface="Setimo" panose="020B0603020204030204" pitchFamily="34" charset="0"/>
              </a:rPr>
              <a:t>Mons</a:t>
            </a:r>
            <a:r>
              <a:rPr lang="cy-GB" sz="2800" b="1" dirty="0">
                <a:solidFill>
                  <a:schemeClr val="bg1"/>
                </a:solidFill>
                <a:latin typeface="Setimo" panose="020B0603020204030204" pitchFamily="34" charset="0"/>
                <a:cs typeface="Setimo" panose="020B0603020204030204" pitchFamily="34" charset="0"/>
              </a:rPr>
              <a:t> </a:t>
            </a:r>
            <a:r>
              <a:rPr lang="cy-GB" sz="2800" b="1" dirty="0" err="1">
                <a:solidFill>
                  <a:schemeClr val="bg1"/>
                </a:solidFill>
                <a:latin typeface="Setimo" panose="020B0603020204030204" pitchFamily="34" charset="0"/>
                <a:cs typeface="Setimo" panose="020B0603020204030204" pitchFamily="34" charset="0"/>
              </a:rPr>
              <a:t>Pubis</a:t>
            </a:r>
            <a:endParaRPr lang="cy-GB" sz="2800" b="1" dirty="0">
              <a:solidFill>
                <a:schemeClr val="bg1"/>
              </a:solidFill>
              <a:latin typeface="Setimo" panose="020B0603020204030204" pitchFamily="34" charset="0"/>
              <a:cs typeface="Setimo" panose="020B0603020204030204" pitchFamily="34" charset="0"/>
            </a:endParaRPr>
          </a:p>
        </p:txBody>
      </p:sp>
      <p:sp>
        <p:nvSpPr>
          <p:cNvPr id="5" name="TextBox 2">
            <a:extLst>
              <a:ext uri="{FF2B5EF4-FFF2-40B4-BE49-F238E27FC236}">
                <a16:creationId xmlns:a16="http://schemas.microsoft.com/office/drawing/2014/main" id="{3A60D7DB-1C4E-4E37-8081-0F69674D3470}"/>
              </a:ext>
            </a:extLst>
          </p:cNvPr>
          <p:cNvSpPr txBox="1">
            <a:spLocks noChangeArrowheads="1"/>
          </p:cNvSpPr>
          <p:nvPr/>
        </p:nvSpPr>
        <p:spPr bwMode="auto">
          <a:xfrm>
            <a:off x="33673" y="309730"/>
            <a:ext cx="90766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None/>
            </a:pPr>
            <a:r>
              <a:rPr lang="cy-GB" sz="5400">
                <a:solidFill>
                  <a:srgbClr val="F474C4"/>
                </a:solidFill>
                <a:latin typeface="Manus"/>
                <a:ea typeface="ＭＳ Ｐゴシック"/>
              </a:rPr>
              <a:t>Organau atgenhedlu allanol </a:t>
            </a:r>
          </a:p>
        </p:txBody>
      </p:sp>
    </p:spTree>
    <p:extLst>
      <p:ext uri="{BB962C8B-B14F-4D97-AF65-F5344CB8AC3E}">
        <p14:creationId xmlns:p14="http://schemas.microsoft.com/office/powerpoint/2010/main" val="386962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3282B-F10C-485F-A39A-1F3715384A38}"/>
              </a:ext>
            </a:extLst>
          </p:cNvPr>
          <p:cNvSpPr>
            <a:spLocks noGrp="1"/>
          </p:cNvSpPr>
          <p:nvPr>
            <p:ph type="title"/>
          </p:nvPr>
        </p:nvSpPr>
        <p:spPr>
          <a:xfrm>
            <a:off x="-1002" y="609600"/>
            <a:ext cx="9157033" cy="1106906"/>
          </a:xfrm>
        </p:spPr>
        <p:txBody>
          <a:bodyPr/>
          <a:lstStyle/>
          <a:p>
            <a:pPr>
              <a:defRPr/>
            </a:pPr>
            <a:r>
              <a:rPr lang="cy-GB" sz="5400" b="0">
                <a:solidFill>
                  <a:srgbClr val="F474C4"/>
                </a:solidFill>
                <a:latin typeface="Manus"/>
              </a:rPr>
              <a:t>Organau atgenhedlu mewnol </a:t>
            </a:r>
            <a:r>
              <a:rPr lang="cy-GB" sz="5400">
                <a:latin typeface="Manus"/>
              </a:rPr>
              <a:t/>
            </a:r>
            <a:br>
              <a:rPr lang="cy-GB" sz="5400">
                <a:latin typeface="Manus"/>
              </a:rPr>
            </a:br>
            <a:endParaRPr lang="cy-GB" sz="5400">
              <a:latin typeface="Manus"/>
            </a:endParaRPr>
          </a:p>
        </p:txBody>
      </p:sp>
      <p:sp>
        <p:nvSpPr>
          <p:cNvPr id="24579" name="Content Placeholder 2">
            <a:extLst>
              <a:ext uri="{FF2B5EF4-FFF2-40B4-BE49-F238E27FC236}">
                <a16:creationId xmlns:a16="http://schemas.microsoft.com/office/drawing/2014/main" id="{04183726-797F-472A-946F-DAF9A8CE4CF8}"/>
              </a:ext>
            </a:extLst>
          </p:cNvPr>
          <p:cNvSpPr>
            <a:spLocks noGrp="1" noChangeArrowheads="1"/>
          </p:cNvSpPr>
          <p:nvPr>
            <p:ph idx="1"/>
          </p:nvPr>
        </p:nvSpPr>
        <p:spPr>
          <a:xfrm>
            <a:off x="1116013" y="2781300"/>
            <a:ext cx="6103937" cy="3562350"/>
          </a:xfrm>
        </p:spPr>
        <p:txBody>
          <a:bodyPr/>
          <a:lstStyle/>
          <a:p>
            <a:endParaRPr lang="en-GB" altLang="en-US"/>
          </a:p>
        </p:txBody>
      </p:sp>
      <p:grpSp>
        <p:nvGrpSpPr>
          <p:cNvPr id="24580" name="Group 39">
            <a:extLst>
              <a:ext uri="{FF2B5EF4-FFF2-40B4-BE49-F238E27FC236}">
                <a16:creationId xmlns:a16="http://schemas.microsoft.com/office/drawing/2014/main" id="{A12A902E-DD55-443D-BF75-C49E413E6750}"/>
              </a:ext>
            </a:extLst>
          </p:cNvPr>
          <p:cNvGrpSpPr>
            <a:grpSpLocks/>
          </p:cNvGrpSpPr>
          <p:nvPr/>
        </p:nvGrpSpPr>
        <p:grpSpPr bwMode="auto">
          <a:xfrm>
            <a:off x="615950" y="1301750"/>
            <a:ext cx="7050088" cy="4889500"/>
            <a:chOff x="0" y="0"/>
            <a:chExt cx="60725" cy="49940"/>
          </a:xfrm>
        </p:grpSpPr>
        <p:grpSp>
          <p:nvGrpSpPr>
            <p:cNvPr id="24586" name="Group 6">
              <a:extLst>
                <a:ext uri="{FF2B5EF4-FFF2-40B4-BE49-F238E27FC236}">
                  <a16:creationId xmlns:a16="http://schemas.microsoft.com/office/drawing/2014/main" id="{F7A7180B-399C-46F9-B163-66A68B0BEEAF}"/>
                </a:ext>
              </a:extLst>
            </p:cNvPr>
            <p:cNvGrpSpPr>
              <a:grpSpLocks/>
            </p:cNvGrpSpPr>
            <p:nvPr/>
          </p:nvGrpSpPr>
          <p:grpSpPr bwMode="auto">
            <a:xfrm>
              <a:off x="0" y="0"/>
              <a:ext cx="60725" cy="49940"/>
              <a:chOff x="0" y="0"/>
              <a:chExt cx="60725" cy="49940"/>
            </a:xfrm>
          </p:grpSpPr>
          <p:grpSp>
            <p:nvGrpSpPr>
              <p:cNvPr id="24591" name="Group 7">
                <a:extLst>
                  <a:ext uri="{FF2B5EF4-FFF2-40B4-BE49-F238E27FC236}">
                    <a16:creationId xmlns:a16="http://schemas.microsoft.com/office/drawing/2014/main" id="{1E625C06-0767-4719-8D35-613246D45196}"/>
                  </a:ext>
                </a:extLst>
              </p:cNvPr>
              <p:cNvGrpSpPr>
                <a:grpSpLocks/>
              </p:cNvGrpSpPr>
              <p:nvPr/>
            </p:nvGrpSpPr>
            <p:grpSpPr bwMode="auto">
              <a:xfrm>
                <a:off x="0" y="0"/>
                <a:ext cx="60725" cy="49940"/>
                <a:chOff x="0" y="0"/>
                <a:chExt cx="57517" cy="46699"/>
              </a:xfrm>
            </p:grpSpPr>
            <p:pic>
              <p:nvPicPr>
                <p:cNvPr id="24597" name="Picture 8">
                  <a:extLst>
                    <a:ext uri="{FF2B5EF4-FFF2-40B4-BE49-F238E27FC236}">
                      <a16:creationId xmlns:a16="http://schemas.microsoft.com/office/drawing/2014/main" id="{77A61663-047A-430F-AD0E-D26CCC0A5AA8}"/>
                    </a:ext>
                  </a:extLst>
                </p:cNvPr>
                <p:cNvPicPr>
                  <a:picLocks noChangeAspect="1"/>
                </p:cNvPicPr>
                <p:nvPr/>
              </p:nvPicPr>
              <p:blipFill>
                <a:blip r:embed="rId4">
                  <a:extLst>
                    <a:ext uri="{28A0092B-C50C-407E-A947-70E740481C1C}">
                      <a14:useLocalDpi xmlns:a14="http://schemas.microsoft.com/office/drawing/2010/main" val="0"/>
                    </a:ext>
                  </a:extLst>
                </a:blip>
                <a:srcRect l="37634" t="22916" r="22881" b="21439"/>
                <a:stretch>
                  <a:fillRect/>
                </a:stretch>
              </p:blipFill>
              <p:spPr bwMode="auto">
                <a:xfrm>
                  <a:off x="6096" y="3516"/>
                  <a:ext cx="51346" cy="4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Rounded Rectangle 9">
                  <a:extLst>
                    <a:ext uri="{FF2B5EF4-FFF2-40B4-BE49-F238E27FC236}">
                      <a16:creationId xmlns:a16="http://schemas.microsoft.com/office/drawing/2014/main" id="{604B8212-173A-413B-9905-58ACF53C8164}"/>
                    </a:ext>
                  </a:extLst>
                </p:cNvPr>
                <p:cNvSpPr>
                  <a:spLocks noChangeArrowheads="1"/>
                </p:cNvSpPr>
                <p:nvPr/>
              </p:nvSpPr>
              <p:spPr bwMode="auto">
                <a:xfrm>
                  <a:off x="38334" y="31300"/>
                  <a:ext cx="19183" cy="4965"/>
                </a:xfrm>
                <a:prstGeom prst="roundRect">
                  <a:avLst>
                    <a:gd name="adj" fmla="val 16667"/>
                  </a:avLst>
                </a:prstGeom>
                <a:solidFill>
                  <a:srgbClr val="652F91"/>
                </a:solidFill>
                <a:ln w="50800">
                  <a:solidFill>
                    <a:srgbClr val="652F91"/>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599" name="Rounded Rectangle 10">
                  <a:extLst>
                    <a:ext uri="{FF2B5EF4-FFF2-40B4-BE49-F238E27FC236}">
                      <a16:creationId xmlns:a16="http://schemas.microsoft.com/office/drawing/2014/main" id="{E50603BA-C1AC-4254-B719-A19A2947AC93}"/>
                    </a:ext>
                  </a:extLst>
                </p:cNvPr>
                <p:cNvSpPr>
                  <a:spLocks noChangeArrowheads="1"/>
                </p:cNvSpPr>
                <p:nvPr/>
              </p:nvSpPr>
              <p:spPr bwMode="auto">
                <a:xfrm>
                  <a:off x="0" y="15591"/>
                  <a:ext cx="19294" cy="4965"/>
                </a:xfrm>
                <a:prstGeom prst="roundRect">
                  <a:avLst>
                    <a:gd name="adj" fmla="val 16667"/>
                  </a:avLst>
                </a:prstGeom>
                <a:solidFill>
                  <a:srgbClr val="44C7EE"/>
                </a:solidFill>
                <a:ln w="508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600" name="Rounded Rectangle 11">
                  <a:extLst>
                    <a:ext uri="{FF2B5EF4-FFF2-40B4-BE49-F238E27FC236}">
                      <a16:creationId xmlns:a16="http://schemas.microsoft.com/office/drawing/2014/main" id="{6A50A048-AB2B-456D-882D-CF31F9AB1FC5}"/>
                    </a:ext>
                  </a:extLst>
                </p:cNvPr>
                <p:cNvSpPr>
                  <a:spLocks noChangeArrowheads="1"/>
                </p:cNvSpPr>
                <p:nvPr/>
              </p:nvSpPr>
              <p:spPr bwMode="auto">
                <a:xfrm>
                  <a:off x="24149" y="39037"/>
                  <a:ext cx="19295" cy="4966"/>
                </a:xfrm>
                <a:prstGeom prst="roundRect">
                  <a:avLst>
                    <a:gd name="adj" fmla="val 16667"/>
                  </a:avLst>
                </a:prstGeom>
                <a:solidFill>
                  <a:srgbClr val="E44498"/>
                </a:solidFill>
                <a:ln w="508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601" name="Rounded Rectangle 12">
                  <a:extLst>
                    <a:ext uri="{FF2B5EF4-FFF2-40B4-BE49-F238E27FC236}">
                      <a16:creationId xmlns:a16="http://schemas.microsoft.com/office/drawing/2014/main" id="{8F98BD72-0952-4221-A113-72DFAE08F8F7}"/>
                    </a:ext>
                  </a:extLst>
                </p:cNvPr>
                <p:cNvSpPr>
                  <a:spLocks noChangeArrowheads="1"/>
                </p:cNvSpPr>
                <p:nvPr/>
              </p:nvSpPr>
              <p:spPr bwMode="auto">
                <a:xfrm>
                  <a:off x="1172" y="41734"/>
                  <a:ext cx="19295" cy="4965"/>
                </a:xfrm>
                <a:prstGeom prst="roundRect">
                  <a:avLst>
                    <a:gd name="adj" fmla="val 16667"/>
                  </a:avLst>
                </a:prstGeom>
                <a:solidFill>
                  <a:srgbClr val="FF6700"/>
                </a:solidFill>
                <a:ln w="508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602" name="Rounded Rectangle 13">
                  <a:extLst>
                    <a:ext uri="{FF2B5EF4-FFF2-40B4-BE49-F238E27FC236}">
                      <a16:creationId xmlns:a16="http://schemas.microsoft.com/office/drawing/2014/main" id="{1B24E043-ED6C-4081-BD70-1E7B0844C914}"/>
                    </a:ext>
                  </a:extLst>
                </p:cNvPr>
                <p:cNvSpPr>
                  <a:spLocks noChangeArrowheads="1"/>
                </p:cNvSpPr>
                <p:nvPr/>
              </p:nvSpPr>
              <p:spPr bwMode="auto">
                <a:xfrm>
                  <a:off x="27080" y="0"/>
                  <a:ext cx="19295" cy="4965"/>
                </a:xfrm>
                <a:prstGeom prst="roundRect">
                  <a:avLst>
                    <a:gd name="adj" fmla="val 16667"/>
                  </a:avLst>
                </a:prstGeom>
                <a:solidFill>
                  <a:srgbClr val="F9C40C"/>
                </a:solidFill>
                <a:ln w="508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4592" name="Straight Connector 14">
                <a:extLst>
                  <a:ext uri="{FF2B5EF4-FFF2-40B4-BE49-F238E27FC236}">
                    <a16:creationId xmlns:a16="http://schemas.microsoft.com/office/drawing/2014/main" id="{C48E4ECB-5358-4958-B4CC-7F671A5D27AC}"/>
                  </a:ext>
                </a:extLst>
              </p:cNvPr>
              <p:cNvSpPr>
                <a:spLocks noChangeShapeType="1"/>
              </p:cNvSpPr>
              <p:nvPr/>
            </p:nvSpPr>
            <p:spPr bwMode="auto">
              <a:xfrm>
                <a:off x="34583" y="21570"/>
                <a:ext cx="15586" cy="11897"/>
              </a:xfrm>
              <a:prstGeom prst="line">
                <a:avLst/>
              </a:prstGeom>
              <a:noFill/>
              <a:ln w="50800" cap="rnd">
                <a:solidFill>
                  <a:srgbClr val="652F91"/>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3" name="Straight Connector 15">
                <a:extLst>
                  <a:ext uri="{FF2B5EF4-FFF2-40B4-BE49-F238E27FC236}">
                    <a16:creationId xmlns:a16="http://schemas.microsoft.com/office/drawing/2014/main" id="{22B3A24E-FE2E-49DB-A0FC-73EB5474CA5D}"/>
                  </a:ext>
                </a:extLst>
              </p:cNvPr>
              <p:cNvSpPr>
                <a:spLocks noChangeShapeType="1"/>
              </p:cNvSpPr>
              <p:nvPr/>
            </p:nvSpPr>
            <p:spPr bwMode="auto">
              <a:xfrm flipV="1">
                <a:off x="33528" y="5392"/>
                <a:ext cx="4572" cy="8974"/>
              </a:xfrm>
              <a:prstGeom prst="line">
                <a:avLst/>
              </a:prstGeom>
              <a:noFill/>
              <a:ln w="50800" cap="rnd">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4" name="Straight Connector 16">
                <a:extLst>
                  <a:ext uri="{FF2B5EF4-FFF2-40B4-BE49-F238E27FC236}">
                    <a16:creationId xmlns:a16="http://schemas.microsoft.com/office/drawing/2014/main" id="{318DE6C7-934A-4A90-A09C-C8148235D56B}"/>
                  </a:ext>
                </a:extLst>
              </p:cNvPr>
              <p:cNvSpPr>
                <a:spLocks noChangeShapeType="1"/>
              </p:cNvSpPr>
              <p:nvPr/>
            </p:nvSpPr>
            <p:spPr bwMode="auto">
              <a:xfrm>
                <a:off x="18991" y="37396"/>
                <a:ext cx="6505" cy="4572"/>
              </a:xfrm>
              <a:prstGeom prst="line">
                <a:avLst/>
              </a:prstGeom>
              <a:noFill/>
              <a:ln w="50800" cap="rnd">
                <a:solidFill>
                  <a:srgbClr val="E44498"/>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5" name="Oval 17">
                <a:extLst>
                  <a:ext uri="{FF2B5EF4-FFF2-40B4-BE49-F238E27FC236}">
                    <a16:creationId xmlns:a16="http://schemas.microsoft.com/office/drawing/2014/main" id="{32E2549E-F9A7-45E8-9FD2-4858DF464ACE}"/>
                  </a:ext>
                </a:extLst>
              </p:cNvPr>
              <p:cNvSpPr>
                <a:spLocks noChangeArrowheads="1"/>
              </p:cNvSpPr>
              <p:nvPr/>
            </p:nvSpPr>
            <p:spPr bwMode="auto">
              <a:xfrm>
                <a:off x="32824" y="13833"/>
                <a:ext cx="1172" cy="1289"/>
              </a:xfrm>
              <a:prstGeom prst="ellipse">
                <a:avLst/>
              </a:prstGeom>
              <a:solidFill>
                <a:srgbClr val="F9C40C"/>
              </a:solidFill>
              <a:ln w="127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596" name="Oval 18">
                <a:extLst>
                  <a:ext uri="{FF2B5EF4-FFF2-40B4-BE49-F238E27FC236}">
                    <a16:creationId xmlns:a16="http://schemas.microsoft.com/office/drawing/2014/main" id="{B1A5B001-0865-4002-A1E5-3447B84DD8A5}"/>
                  </a:ext>
                </a:extLst>
              </p:cNvPr>
              <p:cNvSpPr>
                <a:spLocks noChangeArrowheads="1"/>
              </p:cNvSpPr>
              <p:nvPr/>
            </p:nvSpPr>
            <p:spPr bwMode="auto">
              <a:xfrm>
                <a:off x="18405" y="36576"/>
                <a:ext cx="1168" cy="1289"/>
              </a:xfrm>
              <a:prstGeom prst="ellipse">
                <a:avLst/>
              </a:prstGeom>
              <a:solidFill>
                <a:srgbClr val="E44498"/>
              </a:solidFill>
              <a:ln w="127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4587" name="Straight Connector 19">
              <a:extLst>
                <a:ext uri="{FF2B5EF4-FFF2-40B4-BE49-F238E27FC236}">
                  <a16:creationId xmlns:a16="http://schemas.microsoft.com/office/drawing/2014/main" id="{C80DB777-6C4B-4F01-A91D-43FDA1D26725}"/>
                </a:ext>
              </a:extLst>
            </p:cNvPr>
            <p:cNvSpPr>
              <a:spLocks noChangeShapeType="1"/>
            </p:cNvSpPr>
            <p:nvPr/>
          </p:nvSpPr>
          <p:spPr bwMode="auto">
            <a:xfrm>
              <a:off x="10550" y="38100"/>
              <a:ext cx="0" cy="6338"/>
            </a:xfrm>
            <a:prstGeom prst="line">
              <a:avLst/>
            </a:prstGeom>
            <a:noFill/>
            <a:ln w="50800" cap="rnd">
              <a:solidFill>
                <a:srgbClr val="FF67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88" name="Oval 20">
              <a:extLst>
                <a:ext uri="{FF2B5EF4-FFF2-40B4-BE49-F238E27FC236}">
                  <a16:creationId xmlns:a16="http://schemas.microsoft.com/office/drawing/2014/main" id="{59CE8537-B4DA-4AF1-9F70-6DEEAD531479}"/>
                </a:ext>
              </a:extLst>
            </p:cNvPr>
            <p:cNvSpPr>
              <a:spLocks noChangeArrowheads="1"/>
            </p:cNvSpPr>
            <p:nvPr/>
          </p:nvSpPr>
          <p:spPr bwMode="auto">
            <a:xfrm>
              <a:off x="9964" y="37044"/>
              <a:ext cx="1162" cy="1283"/>
            </a:xfrm>
            <a:prstGeom prst="ellipse">
              <a:avLst/>
            </a:prstGeom>
            <a:solidFill>
              <a:srgbClr val="FF6700"/>
            </a:solidFill>
            <a:ln w="127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589" name="Straight Connector 21">
              <a:extLst>
                <a:ext uri="{FF2B5EF4-FFF2-40B4-BE49-F238E27FC236}">
                  <a16:creationId xmlns:a16="http://schemas.microsoft.com/office/drawing/2014/main" id="{BA3A028B-527B-4889-8694-F532A2E27F1E}"/>
                </a:ext>
              </a:extLst>
            </p:cNvPr>
            <p:cNvSpPr>
              <a:spLocks noChangeShapeType="1"/>
            </p:cNvSpPr>
            <p:nvPr/>
          </p:nvSpPr>
          <p:spPr bwMode="auto">
            <a:xfrm>
              <a:off x="9026" y="22039"/>
              <a:ext cx="1935" cy="6622"/>
            </a:xfrm>
            <a:prstGeom prst="line">
              <a:avLst/>
            </a:prstGeom>
            <a:noFill/>
            <a:ln w="50800" cap="rnd">
              <a:solidFill>
                <a:srgbClr val="44C7EE"/>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0" name="Oval 22">
              <a:extLst>
                <a:ext uri="{FF2B5EF4-FFF2-40B4-BE49-F238E27FC236}">
                  <a16:creationId xmlns:a16="http://schemas.microsoft.com/office/drawing/2014/main" id="{1028C1ED-9BF8-4BF1-8542-248397446BD2}"/>
                </a:ext>
              </a:extLst>
            </p:cNvPr>
            <p:cNvSpPr>
              <a:spLocks noChangeArrowheads="1"/>
            </p:cNvSpPr>
            <p:nvPr/>
          </p:nvSpPr>
          <p:spPr bwMode="auto">
            <a:xfrm>
              <a:off x="10199" y="27783"/>
              <a:ext cx="1168" cy="1289"/>
            </a:xfrm>
            <a:prstGeom prst="ellipse">
              <a:avLst/>
            </a:prstGeom>
            <a:solidFill>
              <a:srgbClr val="44C7EE"/>
            </a:solidFill>
            <a:ln w="127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2" name="TextBox 21">
            <a:extLst>
              <a:ext uri="{FF2B5EF4-FFF2-40B4-BE49-F238E27FC236}">
                <a16:creationId xmlns:a16="http://schemas.microsoft.com/office/drawing/2014/main" id="{07CAAE63-F2D3-44C1-B577-122E14BB977C}"/>
              </a:ext>
            </a:extLst>
          </p:cNvPr>
          <p:cNvSpPr txBox="1"/>
          <p:nvPr/>
        </p:nvSpPr>
        <p:spPr>
          <a:xfrm>
            <a:off x="3935413" y="1301750"/>
            <a:ext cx="2365375" cy="369332"/>
          </a:xfrm>
          <a:prstGeom prst="rect">
            <a:avLst/>
          </a:prstGeom>
          <a:noFill/>
        </p:spPr>
        <p:txBody>
          <a:bodyPr>
            <a:spAutoFit/>
          </a:bodyPr>
          <a:lstStyle/>
          <a:p>
            <a:pPr algn="ctr">
              <a:defRPr/>
            </a:pPr>
            <a:r>
              <a:rPr lang="cy-GB" sz="1800" b="1" dirty="0">
                <a:solidFill>
                  <a:schemeClr val="bg1"/>
                </a:solidFill>
                <a:latin typeface="Setimo" panose="020B0603020204030204" pitchFamily="34" charset="0"/>
                <a:cs typeface="Setimo" panose="020B0603020204030204" pitchFamily="34" charset="0"/>
              </a:rPr>
              <a:t>Dwythellau'r Sberm</a:t>
            </a:r>
          </a:p>
        </p:txBody>
      </p:sp>
      <p:sp>
        <p:nvSpPr>
          <p:cNvPr id="23" name="TextBox 22">
            <a:extLst>
              <a:ext uri="{FF2B5EF4-FFF2-40B4-BE49-F238E27FC236}">
                <a16:creationId xmlns:a16="http://schemas.microsoft.com/office/drawing/2014/main" id="{28FCB9E7-9353-4632-ACF4-425087FA687C}"/>
              </a:ext>
            </a:extLst>
          </p:cNvPr>
          <p:cNvSpPr txBox="1"/>
          <p:nvPr/>
        </p:nvSpPr>
        <p:spPr>
          <a:xfrm>
            <a:off x="590550" y="2940050"/>
            <a:ext cx="2363788" cy="523875"/>
          </a:xfrm>
          <a:prstGeom prst="rect">
            <a:avLst/>
          </a:prstGeom>
          <a:noFill/>
        </p:spPr>
        <p:txBody>
          <a:bodyPr>
            <a:spAutoFit/>
          </a:bodyPr>
          <a:lstStyle/>
          <a:p>
            <a:pPr algn="ctr">
              <a:defRPr/>
            </a:pPr>
            <a:r>
              <a:rPr lang="cy-GB" sz="2800" b="1">
                <a:solidFill>
                  <a:schemeClr val="bg1"/>
                </a:solidFill>
                <a:latin typeface="Setimo" panose="020B0603020204030204" pitchFamily="34" charset="0"/>
                <a:cs typeface="Setimo" panose="020B0603020204030204" pitchFamily="34" charset="0"/>
              </a:rPr>
              <a:t>Pidyn</a:t>
            </a:r>
          </a:p>
        </p:txBody>
      </p:sp>
      <p:sp>
        <p:nvSpPr>
          <p:cNvPr id="24" name="TextBox 23">
            <a:extLst>
              <a:ext uri="{FF2B5EF4-FFF2-40B4-BE49-F238E27FC236}">
                <a16:creationId xmlns:a16="http://schemas.microsoft.com/office/drawing/2014/main" id="{32B1E44E-D506-4CDB-8A14-4083D7CD21E2}"/>
              </a:ext>
            </a:extLst>
          </p:cNvPr>
          <p:cNvSpPr txBox="1"/>
          <p:nvPr/>
        </p:nvSpPr>
        <p:spPr>
          <a:xfrm>
            <a:off x="773113" y="5635625"/>
            <a:ext cx="2365375" cy="523875"/>
          </a:xfrm>
          <a:prstGeom prst="rect">
            <a:avLst/>
          </a:prstGeom>
          <a:noFill/>
        </p:spPr>
        <p:txBody>
          <a:bodyPr>
            <a:spAutoFit/>
          </a:bodyPr>
          <a:lstStyle/>
          <a:p>
            <a:pPr algn="ctr">
              <a:defRPr/>
            </a:pPr>
            <a:r>
              <a:rPr lang="cy-GB" sz="2800" b="1">
                <a:solidFill>
                  <a:schemeClr val="bg1"/>
                </a:solidFill>
                <a:latin typeface="Setimo" panose="020B0603020204030204" pitchFamily="34" charset="0"/>
                <a:cs typeface="Setimo" panose="020B0603020204030204" pitchFamily="34" charset="0"/>
              </a:rPr>
              <a:t>Wrethra</a:t>
            </a:r>
          </a:p>
        </p:txBody>
      </p:sp>
      <p:sp>
        <p:nvSpPr>
          <p:cNvPr id="25" name="TextBox 24">
            <a:extLst>
              <a:ext uri="{FF2B5EF4-FFF2-40B4-BE49-F238E27FC236}">
                <a16:creationId xmlns:a16="http://schemas.microsoft.com/office/drawing/2014/main" id="{1ED4B1A5-BD04-4717-A305-528727593474}"/>
              </a:ext>
            </a:extLst>
          </p:cNvPr>
          <p:cNvSpPr txBox="1"/>
          <p:nvPr/>
        </p:nvSpPr>
        <p:spPr>
          <a:xfrm>
            <a:off x="3624263" y="5375275"/>
            <a:ext cx="2365375" cy="523875"/>
          </a:xfrm>
          <a:prstGeom prst="rect">
            <a:avLst/>
          </a:prstGeom>
          <a:noFill/>
        </p:spPr>
        <p:txBody>
          <a:bodyPr>
            <a:spAutoFit/>
          </a:bodyPr>
          <a:lstStyle/>
          <a:p>
            <a:pPr algn="ctr">
              <a:defRPr/>
            </a:pPr>
            <a:r>
              <a:rPr lang="cy-GB" sz="2800" b="1">
                <a:solidFill>
                  <a:schemeClr val="bg1"/>
                </a:solidFill>
                <a:latin typeface="Setimo" panose="020B0603020204030204" pitchFamily="34" charset="0"/>
                <a:cs typeface="Setimo" panose="020B0603020204030204" pitchFamily="34" charset="0"/>
              </a:rPr>
              <a:t>Ceilliau</a:t>
            </a:r>
          </a:p>
        </p:txBody>
      </p:sp>
      <p:sp>
        <p:nvSpPr>
          <p:cNvPr id="26" name="TextBox 25">
            <a:extLst>
              <a:ext uri="{FF2B5EF4-FFF2-40B4-BE49-F238E27FC236}">
                <a16:creationId xmlns:a16="http://schemas.microsoft.com/office/drawing/2014/main" id="{985FC8C8-E505-4DEC-ACB7-7B9B0C012217}"/>
              </a:ext>
            </a:extLst>
          </p:cNvPr>
          <p:cNvSpPr txBox="1"/>
          <p:nvPr/>
        </p:nvSpPr>
        <p:spPr>
          <a:xfrm>
            <a:off x="5354638" y="4591050"/>
            <a:ext cx="2365375" cy="523875"/>
          </a:xfrm>
          <a:prstGeom prst="rect">
            <a:avLst/>
          </a:prstGeom>
          <a:noFill/>
        </p:spPr>
        <p:txBody>
          <a:bodyPr>
            <a:spAutoFit/>
          </a:bodyPr>
          <a:lstStyle/>
          <a:p>
            <a:pPr algn="ctr">
              <a:defRPr/>
            </a:pPr>
            <a:r>
              <a:rPr lang="cy-GB" sz="2800" b="1">
                <a:solidFill>
                  <a:schemeClr val="bg1"/>
                </a:solidFill>
                <a:latin typeface="Setimo" panose="020B0603020204030204" pitchFamily="34" charset="0"/>
                <a:cs typeface="Setimo" panose="020B0603020204030204" pitchFamily="34" charset="0"/>
              </a:rPr>
              <a:t>Chwarennau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6C032-A6D8-41B6-A6E1-B37DD9F817DA}"/>
              </a:ext>
            </a:extLst>
          </p:cNvPr>
          <p:cNvSpPr>
            <a:spLocks noGrp="1"/>
          </p:cNvSpPr>
          <p:nvPr>
            <p:ph type="title"/>
          </p:nvPr>
        </p:nvSpPr>
        <p:spPr>
          <a:xfrm>
            <a:off x="682625" y="404813"/>
            <a:ext cx="7772400" cy="1143000"/>
          </a:xfrm>
        </p:spPr>
        <p:txBody>
          <a:bodyPr/>
          <a:lstStyle/>
          <a:p>
            <a:pPr algn="l">
              <a:defRPr/>
            </a:pPr>
            <a:r>
              <a:rPr lang="cy-GB" sz="7200" b="0">
                <a:solidFill>
                  <a:srgbClr val="F474C4"/>
                </a:solidFill>
                <a:latin typeface="Manus" pitchFamily="50" charset="0"/>
              </a:rPr>
              <a:t>Cadw’n Lân</a:t>
            </a:r>
          </a:p>
        </p:txBody>
      </p:sp>
      <p:pic>
        <p:nvPicPr>
          <p:cNvPr id="26627" name="Picture 2">
            <a:extLst>
              <a:ext uri="{FF2B5EF4-FFF2-40B4-BE49-F238E27FC236}">
                <a16:creationId xmlns:a16="http://schemas.microsoft.com/office/drawing/2014/main" id="{CF67675E-CC90-4AC2-82E6-8042A67F5A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549400"/>
            <a:ext cx="1970088"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66D3F06-CF82-46E6-B231-76D1AA7C13CE}"/>
              </a:ext>
            </a:extLst>
          </p:cNvPr>
          <p:cNvSpPr txBox="1"/>
          <p:nvPr/>
        </p:nvSpPr>
        <p:spPr>
          <a:xfrm>
            <a:off x="701675" y="1547813"/>
            <a:ext cx="4117975" cy="3293209"/>
          </a:xfrm>
          <a:prstGeom prst="rect">
            <a:avLst/>
          </a:prstGeom>
          <a:noFill/>
        </p:spPr>
        <p:txBody>
          <a:bodyPr>
            <a:spAutoFit/>
          </a:bodyPr>
          <a:lstStyle/>
          <a:p>
            <a:pPr>
              <a:defRPr/>
            </a:pPr>
            <a:r>
              <a:rPr lang="cy-GB" sz="3200" dirty="0">
                <a:latin typeface="Setimo" panose="020B0603020204030204" pitchFamily="34" charset="0"/>
                <a:cs typeface="Setimo" panose="020B0603020204030204" pitchFamily="34" charset="0"/>
              </a:rPr>
              <a:t>Mae organau rhywiol yn sensitif iawn ac mae’n bwysig eu cadw’n lân. </a:t>
            </a:r>
          </a:p>
          <a:p>
            <a:pPr>
              <a:defRPr/>
            </a:pPr>
            <a:endParaRPr lang="en-GB" sz="3200" dirty="0">
              <a:latin typeface="Setimo" panose="020B0603020204030204" pitchFamily="34" charset="0"/>
              <a:cs typeface="Setimo" panose="020B0603020204030204" pitchFamily="34" charset="0"/>
            </a:endParaRPr>
          </a:p>
          <a:p>
            <a:pPr>
              <a:defRPr/>
            </a:pPr>
            <a:r>
              <a:rPr lang="cy-GB" dirty="0">
                <a:latin typeface="Setimo" panose="020B0603020204030204"/>
              </a:rPr>
              <a:t>Golchwch nhw â dŵr cynnes a sebon dibersawr.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DF54-8CD7-4658-BCD1-2286305DDF91}"/>
              </a:ext>
            </a:extLst>
          </p:cNvPr>
          <p:cNvSpPr>
            <a:spLocks noGrp="1"/>
          </p:cNvSpPr>
          <p:nvPr>
            <p:ph type="title"/>
          </p:nvPr>
        </p:nvSpPr>
        <p:spPr>
          <a:xfrm>
            <a:off x="323528" y="1844824"/>
            <a:ext cx="8460432" cy="4524315"/>
          </a:xfrm>
        </p:spPr>
        <p:txBody>
          <a:bodyPr/>
          <a:lstStyle/>
          <a:p>
            <a:pPr algn="ctr" eaLnBrk="1" hangingPunct="1">
              <a:defRPr/>
            </a:pPr>
            <a:r>
              <a:rPr lang="cy-GB" sz="7200" b="0" dirty="0">
                <a:latin typeface="Manus" pitchFamily="50" charset="0"/>
                <a:ea typeface="+mj-ea"/>
                <a:cs typeface="+mj-cs"/>
              </a:rPr>
              <a:t>Ond pam fod gennym ni organau cenhedlu?  </a:t>
            </a:r>
            <a:r>
              <a:rPr lang="cy-GB" sz="5400" dirty="0">
                <a:latin typeface="Manus" pitchFamily="50" charset="0"/>
                <a:ea typeface="+mj-ea"/>
                <a:cs typeface="+mj-cs"/>
              </a:rPr>
              <a:t>	</a:t>
            </a:r>
            <a:r>
              <a:rPr lang="cy-GB" dirty="0"/>
              <a:t/>
            </a:r>
            <a:br>
              <a:rPr lang="cy-GB" dirty="0"/>
            </a:br>
            <a:r>
              <a:rPr lang="cy-GB" dirty="0"/>
              <a:t/>
            </a:r>
            <a:br>
              <a:rPr lang="cy-GB" dirty="0"/>
            </a:br>
            <a:r>
              <a:rPr lang="cy-GB" dirty="0"/>
              <a:t/>
            </a:r>
            <a:br>
              <a:rPr lang="cy-GB" dirty="0"/>
            </a:br>
            <a:endParaRPr lang="cy-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7">
            <a:extLst>
              <a:ext uri="{FF2B5EF4-FFF2-40B4-BE49-F238E27FC236}">
                <a16:creationId xmlns:a16="http://schemas.microsoft.com/office/drawing/2014/main" id="{5FE31757-B9A0-4431-A5F5-90D83A90C78B}"/>
              </a:ext>
            </a:extLst>
          </p:cNvPr>
          <p:cNvSpPr txBox="1">
            <a:spLocks noChangeArrowheads="1"/>
          </p:cNvSpPr>
          <p:nvPr/>
        </p:nvSpPr>
        <p:spPr bwMode="auto">
          <a:xfrm>
            <a:off x="676275" y="2334280"/>
            <a:ext cx="48958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r>
              <a:rPr lang="cy-GB" dirty="0">
                <a:latin typeface="Setimo" panose="020B0603020204030204" pitchFamily="34" charset="0"/>
                <a:ea typeface="Calibri" panose="020F0502020204030204" pitchFamily="34" charset="0"/>
                <a:cs typeface="Setimo" panose="020B0603020204030204" pitchFamily="34" charset="0"/>
              </a:rPr>
              <a:t>Ystyr atgenhedlu yw </a:t>
            </a:r>
            <a:r>
              <a:rPr lang="cy-GB" b="1" dirty="0">
                <a:latin typeface="Setimo" panose="020B0603020204030204" pitchFamily="34" charset="0"/>
                <a:ea typeface="Calibri" panose="020F0502020204030204" pitchFamily="34" charset="0"/>
                <a:cs typeface="Setimo" panose="020B0603020204030204" pitchFamily="34" charset="0"/>
              </a:rPr>
              <a:t>creu bywyd newydd</a:t>
            </a:r>
            <a:r>
              <a:rPr lang="cy-GB" dirty="0">
                <a:latin typeface="Setimo" panose="020B0603020204030204" pitchFamily="34" charset="0"/>
                <a:ea typeface="Calibri" panose="020F0502020204030204" pitchFamily="34" charset="0"/>
                <a:cs typeface="Setimo" panose="020B0603020204030204" pitchFamily="34" charset="0"/>
              </a:rPr>
              <a:t> – i bobl mae hyn yn golygu tyfu babis. Gall organau rhywiol chwarae rhan bwysig yn y broses o </a:t>
            </a:r>
            <a:r>
              <a:rPr lang="cy-GB" b="1" dirty="0">
                <a:latin typeface="Setimo" panose="020B0603020204030204" pitchFamily="34" charset="0"/>
                <a:ea typeface="Calibri" panose="020F0502020204030204" pitchFamily="34" charset="0"/>
                <a:cs typeface="Setimo" panose="020B0603020204030204" pitchFamily="34" charset="0"/>
              </a:rPr>
              <a:t>atgenhedlu a beichiogrwydd</a:t>
            </a:r>
            <a:r>
              <a:rPr lang="cy-GB" dirty="0">
                <a:latin typeface="Setimo" panose="020B0603020204030204" pitchFamily="34" charset="0"/>
                <a:ea typeface="Calibri" panose="020F0502020204030204" pitchFamily="34" charset="0"/>
                <a:cs typeface="Setimo" panose="020B0603020204030204" pitchFamily="34" charset="0"/>
              </a:rPr>
              <a:t>.</a:t>
            </a:r>
          </a:p>
        </p:txBody>
      </p:sp>
      <p:sp>
        <p:nvSpPr>
          <p:cNvPr id="55299" name="Rectangle 5">
            <a:extLst>
              <a:ext uri="{FF2B5EF4-FFF2-40B4-BE49-F238E27FC236}">
                <a16:creationId xmlns:a16="http://schemas.microsoft.com/office/drawing/2014/main" id="{8C909B56-A298-4D8E-A5E3-C8F81149033F}"/>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sp>
        <p:nvSpPr>
          <p:cNvPr id="30724" name="TextBox 1">
            <a:extLst>
              <a:ext uri="{FF2B5EF4-FFF2-40B4-BE49-F238E27FC236}">
                <a16:creationId xmlns:a16="http://schemas.microsoft.com/office/drawing/2014/main" id="{257C754C-984B-46E5-839D-AC69691DA1E0}"/>
              </a:ext>
            </a:extLst>
          </p:cNvPr>
          <p:cNvSpPr txBox="1">
            <a:spLocks noChangeArrowheads="1"/>
          </p:cNvSpPr>
          <p:nvPr/>
        </p:nvSpPr>
        <p:spPr bwMode="auto">
          <a:xfrm>
            <a:off x="676275" y="395288"/>
            <a:ext cx="8632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cy-GB" sz="6000" dirty="0">
                <a:solidFill>
                  <a:srgbClr val="F474C4"/>
                </a:solidFill>
                <a:latin typeface="Manus" pitchFamily="50" charset="0"/>
              </a:rPr>
              <a:t>Ond pam fod gennym ni organau cenhedlu? </a:t>
            </a:r>
          </a:p>
        </p:txBody>
      </p:sp>
      <p:pic>
        <p:nvPicPr>
          <p:cNvPr id="30725" name="Picture 1">
            <a:extLst>
              <a:ext uri="{FF2B5EF4-FFF2-40B4-BE49-F238E27FC236}">
                <a16:creationId xmlns:a16="http://schemas.microsoft.com/office/drawing/2014/main" id="{C85B041D-0BEA-4F4F-A060-B1EC37F084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4667" y="3143250"/>
            <a:ext cx="3377083" cy="215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80FA-3B3A-4C53-B4A6-C88DC67019DF}"/>
              </a:ext>
            </a:extLst>
          </p:cNvPr>
          <p:cNvSpPr>
            <a:spLocks noGrp="1"/>
          </p:cNvSpPr>
          <p:nvPr>
            <p:ph type="title"/>
          </p:nvPr>
        </p:nvSpPr>
        <p:spPr>
          <a:xfrm>
            <a:off x="539750" y="1826370"/>
            <a:ext cx="7772400" cy="2308324"/>
          </a:xfrm>
        </p:spPr>
        <p:txBody>
          <a:bodyPr/>
          <a:lstStyle/>
          <a:p>
            <a:pPr algn="ctr">
              <a:defRPr/>
            </a:pPr>
            <a:r>
              <a:rPr lang="cy-GB" sz="7200" b="0">
                <a:latin typeface="Manus"/>
                <a:ea typeface="ＭＳ Ｐゴシック"/>
              </a:rPr>
              <a:t>O ble mae babis yn dod? - cardiau didoli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5">
            <a:extLst>
              <a:ext uri="{FF2B5EF4-FFF2-40B4-BE49-F238E27FC236}">
                <a16:creationId xmlns:a16="http://schemas.microsoft.com/office/drawing/2014/main" id="{8C6DAE6C-74B5-469E-BBED-F2B3AB41A9BA}"/>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cy-GB" b="1">
                <a:solidFill>
                  <a:srgbClr val="663291"/>
                </a:solidFill>
                <a:latin typeface="+mj-lt"/>
                <a:cs typeface="Arial" panose="020B0604020202020204" pitchFamily="34" charset="0"/>
              </a:rPr>
              <a:t> </a:t>
            </a:r>
          </a:p>
        </p:txBody>
      </p:sp>
      <p:grpSp>
        <p:nvGrpSpPr>
          <p:cNvPr id="34819" name="Group 7">
            <a:extLst>
              <a:ext uri="{FF2B5EF4-FFF2-40B4-BE49-F238E27FC236}">
                <a16:creationId xmlns:a16="http://schemas.microsoft.com/office/drawing/2014/main" id="{40E504A4-A4B7-402D-89CF-15C88708AC2F}"/>
              </a:ext>
            </a:extLst>
          </p:cNvPr>
          <p:cNvGrpSpPr>
            <a:grpSpLocks/>
          </p:cNvGrpSpPr>
          <p:nvPr/>
        </p:nvGrpSpPr>
        <p:grpSpPr bwMode="auto">
          <a:xfrm>
            <a:off x="397299" y="260350"/>
            <a:ext cx="8569200" cy="6120978"/>
            <a:chOff x="1052649" y="1068781"/>
            <a:chExt cx="97994" cy="65989"/>
          </a:xfrm>
        </p:grpSpPr>
        <p:sp>
          <p:nvSpPr>
            <p:cNvPr id="34820" name="Text Box 3">
              <a:extLst>
                <a:ext uri="{FF2B5EF4-FFF2-40B4-BE49-F238E27FC236}">
                  <a16:creationId xmlns:a16="http://schemas.microsoft.com/office/drawing/2014/main" id="{32687DFA-44C0-4A16-A01E-228AC3BE26CB}"/>
                </a:ext>
              </a:extLst>
            </p:cNvPr>
            <p:cNvSpPr txBox="1">
              <a:spLocks noChangeArrowheads="1"/>
            </p:cNvSpPr>
            <p:nvPr/>
          </p:nvSpPr>
          <p:spPr bwMode="auto">
            <a:xfrm>
              <a:off x="1082497" y="1072972"/>
              <a:ext cx="16764" cy="28422"/>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2000"/>
                </a:lnSpc>
                <a:spcBef>
                  <a:spcPct val="0"/>
                </a:spcBef>
                <a:spcAft>
                  <a:spcPts val="800"/>
                </a:spcAft>
                <a:buFontTx/>
                <a:buNone/>
              </a:pPr>
              <a:r>
                <a:rPr lang="cy-GB" sz="1200" dirty="0">
                  <a:ea typeface="Calibri" panose="020F0502020204030204" pitchFamily="34" charset="0"/>
                  <a:cs typeface="Times New Roman" panose="02020603050405020304" pitchFamily="18" charset="0"/>
                </a:rPr>
                <a:t>Pan fydd cwpl sy’n oedolion mewn perthynas efallai y byddant am gael rhyw. Mae hyn yn digwydd pan fyddan nhw’n cyffwrdd ei gilydd mewn ffordd rywiol ac </a:t>
              </a:r>
              <a:r>
                <a:rPr lang="cy-GB" sz="1400" dirty="0">
                  <a:ea typeface="Calibri" panose="020F0502020204030204" pitchFamily="34" charset="0"/>
                  <a:cs typeface="Times New Roman" panose="02020603050405020304" pitchFamily="18" charset="0"/>
                </a:rPr>
                <a:t>mae’n </a:t>
              </a:r>
              <a:r>
                <a:rPr lang="cy-GB" sz="1200" dirty="0">
                  <a:ea typeface="Calibri" panose="020F0502020204030204" pitchFamily="34" charset="0"/>
                  <a:cs typeface="Times New Roman" panose="02020603050405020304" pitchFamily="18" charset="0"/>
                </a:rPr>
                <a:t>teimlo’n bleserus. </a:t>
              </a:r>
            </a:p>
          </p:txBody>
        </p:sp>
        <p:sp>
          <p:nvSpPr>
            <p:cNvPr id="34821" name="Text Box 4">
              <a:extLst>
                <a:ext uri="{FF2B5EF4-FFF2-40B4-BE49-F238E27FC236}">
                  <a16:creationId xmlns:a16="http://schemas.microsoft.com/office/drawing/2014/main" id="{66FA13BE-C708-4451-955A-9887D0975692}"/>
                </a:ext>
              </a:extLst>
            </p:cNvPr>
            <p:cNvSpPr txBox="1">
              <a:spLocks noChangeArrowheads="1"/>
            </p:cNvSpPr>
            <p:nvPr/>
          </p:nvSpPr>
          <p:spPr bwMode="auto">
            <a:xfrm>
              <a:off x="1135075" y="1068781"/>
              <a:ext cx="14021" cy="31564"/>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2000"/>
                </a:lnSpc>
                <a:spcBef>
                  <a:spcPct val="0"/>
                </a:spcBef>
                <a:spcAft>
                  <a:spcPts val="800"/>
                </a:spcAft>
                <a:buFontTx/>
                <a:buNone/>
              </a:pPr>
              <a:r>
                <a:rPr lang="cy-GB" sz="1400" dirty="0">
                  <a:latin typeface="Calibri" panose="020F0502020204030204" pitchFamily="34" charset="0"/>
                  <a:ea typeface="Calibri" panose="020F0502020204030204" pitchFamily="34" charset="0"/>
                  <a:cs typeface="Times New Roman" panose="02020603050405020304" pitchFamily="18" charset="0"/>
                </a:rPr>
                <a:t> </a:t>
              </a:r>
            </a:p>
            <a:p>
              <a:pPr>
                <a:lnSpc>
                  <a:spcPct val="102000"/>
                </a:lnSpc>
                <a:spcBef>
                  <a:spcPct val="0"/>
                </a:spcBef>
                <a:spcAft>
                  <a:spcPts val="800"/>
                </a:spcAft>
                <a:buFontTx/>
                <a:buNone/>
              </a:pPr>
              <a:r>
                <a:rPr lang="cy-GB" sz="1400" dirty="0">
                  <a:latin typeface="Calibri" panose="020F0502020204030204" pitchFamily="34" charset="0"/>
                  <a:ea typeface="Calibri" panose="020F0502020204030204" pitchFamily="34" charset="0"/>
                  <a:cs typeface="Times New Roman" panose="02020603050405020304" pitchFamily="18" charset="0"/>
                </a:rPr>
                <a:t> </a:t>
              </a:r>
              <a:r>
                <a:rPr lang="cy-GB" sz="1400" dirty="0">
                  <a:ea typeface="Calibri" panose="020F0502020204030204" pitchFamily="34" charset="0"/>
                  <a:cs typeface="Times New Roman" panose="02020603050405020304" pitchFamily="18" charset="0"/>
                </a:rPr>
                <a:t>Weithiau pan fydd pobl yn cael rhyw bydd y pidyn yn mynd yn galed a’r wain yn mynd yn llithrig.</a:t>
              </a:r>
            </a:p>
          </p:txBody>
        </p:sp>
        <p:sp>
          <p:nvSpPr>
            <p:cNvPr id="34822" name="Text Box 5">
              <a:extLst>
                <a:ext uri="{FF2B5EF4-FFF2-40B4-BE49-F238E27FC236}">
                  <a16:creationId xmlns:a16="http://schemas.microsoft.com/office/drawing/2014/main" id="{EF34B329-6E6D-4435-A8C7-3F3BFA719F37}"/>
                </a:ext>
              </a:extLst>
            </p:cNvPr>
            <p:cNvSpPr txBox="1">
              <a:spLocks noChangeArrowheads="1"/>
            </p:cNvSpPr>
            <p:nvPr/>
          </p:nvSpPr>
          <p:spPr bwMode="auto">
            <a:xfrm>
              <a:off x="1056471" y="1125931"/>
              <a:ext cx="39624" cy="8839"/>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cy-GB" sz="1400">
                  <a:ea typeface="Calibri" panose="020F0502020204030204" pitchFamily="34" charset="0"/>
                  <a:cs typeface="Times New Roman" panose="02020603050405020304" pitchFamily="18" charset="0"/>
                </a:rPr>
                <a:t>Nawr gall y wain dderbyn y pidyn sy’n cael ei osod i mewn ynddi. Dylai deimlo’n neis. </a:t>
              </a:r>
            </a:p>
          </p:txBody>
        </p:sp>
        <p:sp>
          <p:nvSpPr>
            <p:cNvPr id="34823" name="Text Box 6">
              <a:extLst>
                <a:ext uri="{FF2B5EF4-FFF2-40B4-BE49-F238E27FC236}">
                  <a16:creationId xmlns:a16="http://schemas.microsoft.com/office/drawing/2014/main" id="{B1361E0B-124C-4B75-9C22-5E5A7CCE8371}"/>
                </a:ext>
              </a:extLst>
            </p:cNvPr>
            <p:cNvSpPr txBox="1">
              <a:spLocks noChangeArrowheads="1"/>
            </p:cNvSpPr>
            <p:nvPr/>
          </p:nvSpPr>
          <p:spPr bwMode="auto">
            <a:xfrm>
              <a:off x="1135075" y="1104005"/>
              <a:ext cx="14936" cy="23127"/>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cy-GB" sz="1400">
                  <a:ea typeface="Calibri" panose="020F0502020204030204" pitchFamily="34" charset="0"/>
                  <a:cs typeface="Times New Roman" panose="02020603050405020304" pitchFamily="18" charset="0"/>
                </a:rPr>
                <a:t>Ar ôl ychydig, mae hylif (semen) yn cael ei wthio allan o ben y pidyn. Mae miliynau o sberm bach iawn ynddo.</a:t>
              </a:r>
            </a:p>
          </p:txBody>
        </p:sp>
        <p:cxnSp>
          <p:nvCxnSpPr>
            <p:cNvPr id="14" name="AutoShape 7">
              <a:extLst>
                <a:ext uri="{FF2B5EF4-FFF2-40B4-BE49-F238E27FC236}">
                  <a16:creationId xmlns:a16="http://schemas.microsoft.com/office/drawing/2014/main" id="{E3B17A75-6688-4877-B508-20B0EB5FBAA7}"/>
                </a:ext>
              </a:extLst>
            </p:cNvPr>
            <p:cNvCxnSpPr>
              <a:cxnSpLocks noChangeShapeType="1"/>
            </p:cNvCxnSpPr>
            <p:nvPr/>
          </p:nvCxnSpPr>
          <p:spPr bwMode="auto">
            <a:xfrm flipH="1">
              <a:off x="1100479" y="1068933"/>
              <a:ext cx="311" cy="65532"/>
            </a:xfrm>
            <a:prstGeom prst="straightConnector1">
              <a:avLst/>
            </a:prstGeom>
            <a:noFill/>
            <a:ln w="25400">
              <a:solidFill>
                <a:schemeClr val="dk1">
                  <a:lumMod val="0"/>
                  <a:lumOff val="0"/>
                </a:schemeClr>
              </a:solidFill>
              <a:round/>
              <a:headEnd/>
              <a:tailEnd/>
            </a:ln>
            <a:effectLst/>
          </p:spPr>
        </p:cxnSp>
        <p:cxnSp>
          <p:nvCxnSpPr>
            <p:cNvPr id="15" name="AutoShape 8">
              <a:extLst>
                <a:ext uri="{FF2B5EF4-FFF2-40B4-BE49-F238E27FC236}">
                  <a16:creationId xmlns:a16="http://schemas.microsoft.com/office/drawing/2014/main" id="{DD9FB8E6-F81C-4478-8D0F-4ABBCEE38288}"/>
                </a:ext>
              </a:extLst>
            </p:cNvPr>
            <p:cNvCxnSpPr>
              <a:cxnSpLocks noChangeShapeType="1"/>
            </p:cNvCxnSpPr>
            <p:nvPr/>
          </p:nvCxnSpPr>
          <p:spPr bwMode="auto">
            <a:xfrm>
              <a:off x="1052649" y="1097642"/>
              <a:ext cx="97994" cy="304"/>
            </a:xfrm>
            <a:prstGeom prst="straightConnector1">
              <a:avLst/>
            </a:prstGeom>
            <a:noFill/>
            <a:ln w="25400">
              <a:solidFill>
                <a:schemeClr val="dk1">
                  <a:lumMod val="0"/>
                  <a:lumOff val="0"/>
                </a:schemeClr>
              </a:solidFill>
              <a:round/>
              <a:headEnd/>
              <a:tailEnd/>
            </a:ln>
            <a:effectLst/>
          </p:spPr>
        </p:cxnSp>
        <p:pic>
          <p:nvPicPr>
            <p:cNvPr id="34826" name="Picture 15" descr="gwely">
              <a:extLst>
                <a:ext uri="{FF2B5EF4-FFF2-40B4-BE49-F238E27FC236}">
                  <a16:creationId xmlns:a16="http://schemas.microsoft.com/office/drawing/2014/main" id="{219969EB-873F-423C-A444-4BC77DBCF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146" y="1074781"/>
              <a:ext cx="33934" cy="230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4827" name="Picture 16" descr="Love Black And White 2400*1663 transprent Png Free Download ...">
              <a:extLst>
                <a:ext uri="{FF2B5EF4-FFF2-40B4-BE49-F238E27FC236}">
                  <a16:creationId xmlns:a16="http://schemas.microsoft.com/office/drawing/2014/main" id="{902CB378-C38C-4674-9DE7-E1DD623B1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893" y="1073250"/>
              <a:ext cx="28807" cy="1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4828" name="Picture 17" descr="Orgasm Sex how to Insert Penis in Vagina - Pornhub.com">
              <a:extLst>
                <a:ext uri="{FF2B5EF4-FFF2-40B4-BE49-F238E27FC236}">
                  <a16:creationId xmlns:a16="http://schemas.microsoft.com/office/drawing/2014/main" id="{44ED0AAE-73B2-40C9-B1FD-DFDE67D3E0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48" y="1100175"/>
              <a:ext cx="45113" cy="2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4829" name="Picture 18" descr="File:Creative-Tail-sperm.svg - Wikipedia">
              <a:extLst>
                <a:ext uri="{FF2B5EF4-FFF2-40B4-BE49-F238E27FC236}">
                  <a16:creationId xmlns:a16="http://schemas.microsoft.com/office/drawing/2014/main" id="{3D05E06B-970F-420E-A25D-5EF49977B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255" y="1102062"/>
              <a:ext cx="30115" cy="3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3">
            <a:extLst>
              <a:ext uri="{FF2B5EF4-FFF2-40B4-BE49-F238E27FC236}">
                <a16:creationId xmlns:a16="http://schemas.microsoft.com/office/drawing/2014/main" id="{DFD3EE91-7D99-4095-B628-87F526258AEC}"/>
              </a:ext>
            </a:extLst>
          </p:cNvPr>
          <p:cNvGrpSpPr>
            <a:grpSpLocks/>
          </p:cNvGrpSpPr>
          <p:nvPr/>
        </p:nvGrpSpPr>
        <p:grpSpPr bwMode="auto">
          <a:xfrm>
            <a:off x="287338" y="495300"/>
            <a:ext cx="8532812" cy="6029325"/>
            <a:chOff x="1049883" y="1068565"/>
            <a:chExt cx="100889" cy="68932"/>
          </a:xfrm>
        </p:grpSpPr>
        <p:pic>
          <p:nvPicPr>
            <p:cNvPr id="36867" name="Picture 4" descr="y groth">
              <a:extLst>
                <a:ext uri="{FF2B5EF4-FFF2-40B4-BE49-F238E27FC236}">
                  <a16:creationId xmlns:a16="http://schemas.microsoft.com/office/drawing/2014/main" id="{502239C4-B1DD-49DA-96B4-265337E7A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83" y="1068565"/>
              <a:ext cx="44266" cy="338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36868" name="Group 5">
              <a:extLst>
                <a:ext uri="{FF2B5EF4-FFF2-40B4-BE49-F238E27FC236}">
                  <a16:creationId xmlns:a16="http://schemas.microsoft.com/office/drawing/2014/main" id="{80D6AE1F-46E5-463C-B20A-B0C8E386E0CB}"/>
                </a:ext>
              </a:extLst>
            </p:cNvPr>
            <p:cNvGrpSpPr>
              <a:grpSpLocks/>
            </p:cNvGrpSpPr>
            <p:nvPr/>
          </p:nvGrpSpPr>
          <p:grpSpPr bwMode="auto">
            <a:xfrm>
              <a:off x="1052779" y="1068612"/>
              <a:ext cx="97993" cy="68885"/>
              <a:chOff x="1052779" y="1068628"/>
              <a:chExt cx="97993" cy="68885"/>
            </a:xfrm>
          </p:grpSpPr>
          <p:pic>
            <p:nvPicPr>
              <p:cNvPr id="36869" name="Picture 6" descr="Sperm Magnets® | Goooooooooooooooooooal! | seeingimonkey | Flickr">
                <a:extLst>
                  <a:ext uri="{FF2B5EF4-FFF2-40B4-BE49-F238E27FC236}">
                    <a16:creationId xmlns:a16="http://schemas.microsoft.com/office/drawing/2014/main" id="{FA86CD26-6EA7-4185-8E27-AF287C117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186" y="1072286"/>
                <a:ext cx="36912" cy="2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6870" name="Text Box 27">
                <a:extLst>
                  <a:ext uri="{FF2B5EF4-FFF2-40B4-BE49-F238E27FC236}">
                    <a16:creationId xmlns:a16="http://schemas.microsoft.com/office/drawing/2014/main" id="{DBE4575F-BB7D-4A0D-B0A9-09B74B2A234C}"/>
                  </a:ext>
                </a:extLst>
              </p:cNvPr>
              <p:cNvSpPr txBox="1">
                <a:spLocks noChangeArrowheads="1"/>
              </p:cNvSpPr>
              <p:nvPr/>
            </p:nvSpPr>
            <p:spPr bwMode="auto">
              <a:xfrm>
                <a:off x="1136446" y="1069543"/>
                <a:ext cx="13716" cy="28803"/>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cy-GB" sz="1400">
                    <a:latin typeface="Calibri" panose="020F0502020204030204" pitchFamily="34" charset="0"/>
                    <a:ea typeface="Calibri" panose="020F0502020204030204" pitchFamily="34" charset="0"/>
                    <a:cs typeface="Times New Roman" panose="02020603050405020304" pitchFamily="18" charset="0"/>
                  </a:rPr>
                  <a:t> </a:t>
                </a:r>
              </a:p>
              <a:p>
                <a:pPr algn="ctr">
                  <a:lnSpc>
                    <a:spcPct val="102000"/>
                  </a:lnSpc>
                  <a:spcBef>
                    <a:spcPct val="0"/>
                  </a:spcBef>
                  <a:spcAft>
                    <a:spcPts val="800"/>
                  </a:spcAft>
                  <a:buFontTx/>
                  <a:buNone/>
                </a:pPr>
                <a:r>
                  <a:rPr lang="cy-GB" sz="1400">
                    <a:latin typeface="Calibri" panose="020F0502020204030204" pitchFamily="34" charset="0"/>
                    <a:ea typeface="Calibri" panose="020F0502020204030204" pitchFamily="34" charset="0"/>
                    <a:cs typeface="Times New Roman" panose="02020603050405020304" pitchFamily="18" charset="0"/>
                  </a:rPr>
                  <a:t> </a:t>
                </a:r>
              </a:p>
              <a:p>
                <a:pPr algn="ctr">
                  <a:lnSpc>
                    <a:spcPct val="102000"/>
                  </a:lnSpc>
                  <a:spcBef>
                    <a:spcPct val="0"/>
                  </a:spcBef>
                  <a:spcAft>
                    <a:spcPts val="800"/>
                  </a:spcAft>
                  <a:buFontTx/>
                  <a:buNone/>
                </a:pPr>
                <a:r>
                  <a:rPr lang="cy-GB" sz="1400">
                    <a:ea typeface="Calibri" panose="020F0502020204030204" pitchFamily="34" charset="0"/>
                    <a:cs typeface="Times New Roman" panose="02020603050405020304" pitchFamily="18" charset="0"/>
                  </a:rPr>
                  <a:t>Os oes wy yn y tiwb ffalopaidd, bydd un sberm yn ymuno ag ef. Mae’r wy yn awr yn cael ei ffrwythloni.</a:t>
                </a:r>
              </a:p>
            </p:txBody>
          </p:sp>
          <p:sp>
            <p:nvSpPr>
              <p:cNvPr id="36871" name="Text Box 28">
                <a:extLst>
                  <a:ext uri="{FF2B5EF4-FFF2-40B4-BE49-F238E27FC236}">
                    <a16:creationId xmlns:a16="http://schemas.microsoft.com/office/drawing/2014/main" id="{F5EB80B8-8C15-40AB-90A1-C181BEF5B09B}"/>
                  </a:ext>
                </a:extLst>
              </p:cNvPr>
              <p:cNvSpPr txBox="1">
                <a:spLocks noChangeArrowheads="1"/>
              </p:cNvSpPr>
              <p:nvPr/>
            </p:nvSpPr>
            <p:spPr bwMode="auto">
              <a:xfrm>
                <a:off x="1127912" y="1107033"/>
                <a:ext cx="22250" cy="19965"/>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cy-GB" sz="1400">
                    <a:latin typeface="Calibri" panose="020F0502020204030204" pitchFamily="34" charset="0"/>
                    <a:ea typeface="Calibri" panose="020F0502020204030204" pitchFamily="34" charset="0"/>
                    <a:cs typeface="Times New Roman" panose="02020603050405020304" pitchFamily="18" charset="0"/>
                  </a:rPr>
                  <a:t> </a:t>
                </a:r>
              </a:p>
              <a:p>
                <a:pPr algn="ctr">
                  <a:lnSpc>
                    <a:spcPct val="102000"/>
                  </a:lnSpc>
                  <a:spcBef>
                    <a:spcPct val="0"/>
                  </a:spcBef>
                  <a:spcAft>
                    <a:spcPts val="800"/>
                  </a:spcAft>
                  <a:buFontTx/>
                  <a:buNone/>
                </a:pPr>
                <a:r>
                  <a:rPr lang="cy-GB" sz="1400">
                    <a:ea typeface="Calibri" panose="020F0502020204030204" pitchFamily="34" charset="0"/>
                    <a:cs typeface="Times New Roman" panose="02020603050405020304" pitchFamily="18" charset="0"/>
                  </a:rPr>
                  <a:t>Dyma gychwyn beichiogrwydd. Bydd y babi’n tyfu yn y groth am naw mis nes iddo gael ei eni.</a:t>
                </a:r>
              </a:p>
            </p:txBody>
          </p:sp>
          <p:cxnSp>
            <p:nvCxnSpPr>
              <p:cNvPr id="36872" name="AutoShape 29">
                <a:extLst>
                  <a:ext uri="{FF2B5EF4-FFF2-40B4-BE49-F238E27FC236}">
                    <a16:creationId xmlns:a16="http://schemas.microsoft.com/office/drawing/2014/main" id="{55CF1C57-AE97-4B60-A75A-231AAF7F30B3}"/>
                  </a:ext>
                </a:extLst>
              </p:cNvPr>
              <p:cNvCxnSpPr>
                <a:cxnSpLocks noChangeShapeType="1"/>
              </p:cNvCxnSpPr>
              <p:nvPr/>
            </p:nvCxnSpPr>
            <p:spPr bwMode="auto">
              <a:xfrm>
                <a:off x="1103186" y="1068628"/>
                <a:ext cx="152" cy="66447"/>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36873" name="AutoShape 30">
                <a:extLst>
                  <a:ext uri="{FF2B5EF4-FFF2-40B4-BE49-F238E27FC236}">
                    <a16:creationId xmlns:a16="http://schemas.microsoft.com/office/drawing/2014/main" id="{D865EB94-9A2A-40D7-9CC0-0F17586693A7}"/>
                  </a:ext>
                </a:extLst>
              </p:cNvPr>
              <p:cNvCxnSpPr>
                <a:cxnSpLocks noChangeShapeType="1"/>
              </p:cNvCxnSpPr>
              <p:nvPr/>
            </p:nvCxnSpPr>
            <p:spPr bwMode="auto">
              <a:xfrm flipV="1">
                <a:off x="1052779" y="1102461"/>
                <a:ext cx="97993" cy="153"/>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6874" name="Text Box 31">
                <a:extLst>
                  <a:ext uri="{FF2B5EF4-FFF2-40B4-BE49-F238E27FC236}">
                    <a16:creationId xmlns:a16="http://schemas.microsoft.com/office/drawing/2014/main" id="{EDE0A56B-6E51-476A-8D10-6491761C3C29}"/>
                  </a:ext>
                </a:extLst>
              </p:cNvPr>
              <p:cNvSpPr txBox="1">
                <a:spLocks noChangeArrowheads="1"/>
              </p:cNvSpPr>
              <p:nvPr/>
            </p:nvSpPr>
            <p:spPr bwMode="auto">
              <a:xfrm>
                <a:off x="1089660" y="1071981"/>
                <a:ext cx="12954" cy="28137"/>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cy-GB" sz="1400">
                    <a:latin typeface="Calibri" panose="020F0502020204030204" pitchFamily="34" charset="0"/>
                    <a:ea typeface="Calibri" panose="020F0502020204030204" pitchFamily="34" charset="0"/>
                    <a:cs typeface="Times New Roman" panose="02020603050405020304" pitchFamily="18" charset="0"/>
                  </a:rPr>
                  <a:t> </a:t>
                </a:r>
              </a:p>
              <a:p>
                <a:pPr algn="ctr">
                  <a:lnSpc>
                    <a:spcPct val="102000"/>
                  </a:lnSpc>
                  <a:spcBef>
                    <a:spcPct val="0"/>
                  </a:spcBef>
                  <a:spcAft>
                    <a:spcPts val="800"/>
                  </a:spcAft>
                  <a:buFontTx/>
                  <a:buNone/>
                </a:pPr>
                <a:r>
                  <a:rPr lang="cy-GB" sz="1400">
                    <a:ea typeface="Calibri" panose="020F0502020204030204" pitchFamily="34" charset="0"/>
                    <a:cs typeface="Times New Roman" panose="02020603050405020304" pitchFamily="18" charset="0"/>
                  </a:rPr>
                  <a:t> </a:t>
                </a:r>
              </a:p>
              <a:p>
                <a:pPr algn="ctr">
                  <a:lnSpc>
                    <a:spcPct val="102000"/>
                  </a:lnSpc>
                  <a:spcBef>
                    <a:spcPct val="0"/>
                  </a:spcBef>
                  <a:spcAft>
                    <a:spcPts val="800"/>
                  </a:spcAft>
                  <a:buFontTx/>
                  <a:buNone/>
                </a:pPr>
                <a:r>
                  <a:rPr lang="cy-GB" sz="1400">
                    <a:ea typeface="Calibri" panose="020F0502020204030204" pitchFamily="34" charset="0"/>
                    <a:cs typeface="Times New Roman" panose="02020603050405020304" pitchFamily="18" charset="0"/>
                  </a:rPr>
                  <a:t>Mae’r sberm yn nofio i fyny’r wain, i’r groth ac i’r tiwbiau ffalopaidd. </a:t>
                </a:r>
              </a:p>
            </p:txBody>
          </p:sp>
          <p:pic>
            <p:nvPicPr>
              <p:cNvPr id="36875" name="Picture 12" descr="croth 2">
                <a:extLst>
                  <a:ext uri="{FF2B5EF4-FFF2-40B4-BE49-F238E27FC236}">
                    <a16:creationId xmlns:a16="http://schemas.microsoft.com/office/drawing/2014/main" id="{B7B3CE85-1696-4C53-A672-B668BDE7E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580" y="1103528"/>
                <a:ext cx="37034" cy="3398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6876" name="Text Box 33">
                <a:extLst>
                  <a:ext uri="{FF2B5EF4-FFF2-40B4-BE49-F238E27FC236}">
                    <a16:creationId xmlns:a16="http://schemas.microsoft.com/office/drawing/2014/main" id="{DFE482D0-E52E-47B8-931B-6DDF0B947D14}"/>
                  </a:ext>
                </a:extLst>
              </p:cNvPr>
              <p:cNvSpPr txBox="1">
                <a:spLocks noChangeArrowheads="1"/>
              </p:cNvSpPr>
              <p:nvPr/>
            </p:nvSpPr>
            <p:spPr bwMode="auto">
              <a:xfrm>
                <a:off x="1052779" y="1110081"/>
                <a:ext cx="16154" cy="24984"/>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cy-GB" sz="1400">
                    <a:latin typeface="Calibri" panose="020F0502020204030204" pitchFamily="34" charset="0"/>
                    <a:ea typeface="Calibri" panose="020F0502020204030204" pitchFamily="34" charset="0"/>
                    <a:cs typeface="Times New Roman" panose="02020603050405020304" pitchFamily="18" charset="0"/>
                  </a:rPr>
                  <a:t> </a:t>
                </a:r>
              </a:p>
              <a:p>
                <a:pPr algn="ctr">
                  <a:lnSpc>
                    <a:spcPct val="102000"/>
                  </a:lnSpc>
                  <a:spcBef>
                    <a:spcPct val="0"/>
                  </a:spcBef>
                  <a:spcAft>
                    <a:spcPts val="800"/>
                  </a:spcAft>
                  <a:buFontTx/>
                  <a:buNone/>
                </a:pPr>
                <a:r>
                  <a:rPr lang="cy-GB" sz="1400">
                    <a:ea typeface="Calibri" panose="020F0502020204030204" pitchFamily="34" charset="0"/>
                    <a:cs typeface="Times New Roman" panose="02020603050405020304" pitchFamily="18" charset="0"/>
                  </a:rPr>
                  <a:t>Mae’r wy wedi’i ffrwythloni yn teithio tuag at y groth. Mae’n plannu ein hun yn y groth ac yn dechrau tyfu.</a:t>
                </a:r>
              </a:p>
            </p:txBody>
          </p:sp>
          <p:pic>
            <p:nvPicPr>
              <p:cNvPr id="36877" name="Picture 14" descr="Amlinell menyw feichiog | SVG am ddim">
                <a:extLst>
                  <a:ext uri="{FF2B5EF4-FFF2-40B4-BE49-F238E27FC236}">
                    <a16:creationId xmlns:a16="http://schemas.microsoft.com/office/drawing/2014/main" id="{A9828176-B74D-40E1-8EFD-096B328DA8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756" y="1106119"/>
                <a:ext cx="27666" cy="2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3CF6-6112-47A2-B776-ADD594913202}"/>
              </a:ext>
            </a:extLst>
          </p:cNvPr>
          <p:cNvSpPr>
            <a:spLocks noGrp="1"/>
          </p:cNvSpPr>
          <p:nvPr>
            <p:ph type="title"/>
          </p:nvPr>
        </p:nvSpPr>
        <p:spPr>
          <a:xfrm>
            <a:off x="685800" y="860425"/>
            <a:ext cx="7772400" cy="1143000"/>
          </a:xfrm>
        </p:spPr>
        <p:txBody>
          <a:bodyPr/>
          <a:lstStyle/>
          <a:p>
            <a:pPr algn="l">
              <a:defRPr/>
            </a:pPr>
            <a:r>
              <a:rPr lang="cy-GB" sz="6000" b="0">
                <a:solidFill>
                  <a:srgbClr val="F474C4"/>
                </a:solidFill>
                <a:latin typeface="Manus" pitchFamily="50" charset="0"/>
              </a:rPr>
              <a:t>Ai dyma’r unig ffordd y gall rhywun ddod yn rhiant? </a:t>
            </a:r>
          </a:p>
        </p:txBody>
      </p:sp>
      <p:sp>
        <p:nvSpPr>
          <p:cNvPr id="38915" name="Content Placeholder 2">
            <a:extLst>
              <a:ext uri="{FF2B5EF4-FFF2-40B4-BE49-F238E27FC236}">
                <a16:creationId xmlns:a16="http://schemas.microsoft.com/office/drawing/2014/main" id="{EC26831E-D2DA-4F5A-8EED-815095EA33B3}"/>
              </a:ext>
            </a:extLst>
          </p:cNvPr>
          <p:cNvSpPr>
            <a:spLocks noGrp="1" noChangeArrowheads="1"/>
          </p:cNvSpPr>
          <p:nvPr>
            <p:ph idx="1"/>
          </p:nvPr>
        </p:nvSpPr>
        <p:spPr>
          <a:xfrm>
            <a:off x="685800" y="2852738"/>
            <a:ext cx="6407150" cy="3529012"/>
          </a:xfrm>
        </p:spPr>
        <p:txBody>
          <a:bodyPr/>
          <a:lstStyle/>
          <a:p>
            <a:pPr marL="0" indent="0">
              <a:buFontTx/>
              <a:buNone/>
            </a:pPr>
            <a:r>
              <a:rPr lang="cy-GB">
                <a:latin typeface="Setimo" panose="020B0603020204030204" pitchFamily="34" charset="0"/>
                <a:cs typeface="Setimo" panose="020B0603020204030204" pitchFamily="34" charset="0"/>
              </a:rPr>
              <a:t>Na, efallai na fydd rhai pobl yn gallu cael babi neu ddim eisiau cael babi fel hyn. Efallai y byddant yn </a:t>
            </a:r>
            <a:r>
              <a:rPr lang="cy-GB" b="1">
                <a:latin typeface="Setimo" panose="020B0603020204030204" pitchFamily="34" charset="0"/>
                <a:cs typeface="Setimo" panose="020B0603020204030204" pitchFamily="34" charset="0"/>
              </a:rPr>
              <a:t>mabwysiadu</a:t>
            </a:r>
            <a:r>
              <a:rPr lang="cy-GB">
                <a:latin typeface="Setimo" panose="020B0603020204030204" pitchFamily="34" charset="0"/>
                <a:cs typeface="Setimo" panose="020B0603020204030204" pitchFamily="34" charset="0"/>
              </a:rPr>
              <a:t> plentyn neu'n </a:t>
            </a:r>
            <a:r>
              <a:rPr lang="cy-GB" b="1">
                <a:latin typeface="Setimo" panose="020B0603020204030204" pitchFamily="34" charset="0"/>
                <a:cs typeface="Setimo" panose="020B0603020204030204" pitchFamily="34" charset="0"/>
              </a:rPr>
              <a:t>cael help</a:t>
            </a:r>
            <a:r>
              <a:rPr lang="cy-GB">
                <a:latin typeface="Setimo" panose="020B0603020204030204" pitchFamily="34" charset="0"/>
                <a:cs typeface="Setimo" panose="020B0603020204030204" pitchFamily="34" charset="0"/>
              </a:rPr>
              <a:t> gan feddyg i feichiogi</a:t>
            </a:r>
          </a:p>
          <a:p>
            <a:pPr marL="0" indent="0">
              <a:buFontTx/>
              <a:buNone/>
            </a:pPr>
            <a:endParaRPr lang="en-GB"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B0F05-F592-43EF-AF4B-79E5015327AB}"/>
              </a:ext>
            </a:extLst>
          </p:cNvPr>
          <p:cNvSpPr>
            <a:spLocks noGrp="1"/>
          </p:cNvSpPr>
          <p:nvPr>
            <p:ph type="title"/>
          </p:nvPr>
        </p:nvSpPr>
        <p:spPr>
          <a:xfrm>
            <a:off x="204788" y="217488"/>
            <a:ext cx="8902700" cy="1916112"/>
          </a:xfrm>
        </p:spPr>
        <p:txBody>
          <a:bodyPr/>
          <a:lstStyle/>
          <a:p>
            <a:pPr algn="l">
              <a:defRPr/>
            </a:pPr>
            <a:r>
              <a:rPr lang="cy-GB" sz="7200" b="0">
                <a:solidFill>
                  <a:srgbClr val="F474C4"/>
                </a:solidFill>
                <a:latin typeface="Manus" pitchFamily="50" charset="0"/>
              </a:rPr>
              <a:t>Crynodeb</a:t>
            </a:r>
          </a:p>
        </p:txBody>
      </p:sp>
      <p:sp>
        <p:nvSpPr>
          <p:cNvPr id="40963" name="TextBox 3">
            <a:extLst>
              <a:ext uri="{FF2B5EF4-FFF2-40B4-BE49-F238E27FC236}">
                <a16:creationId xmlns:a16="http://schemas.microsoft.com/office/drawing/2014/main" id="{FE6FA98E-EADE-44CA-87CC-BE1D613E9CC0}"/>
              </a:ext>
            </a:extLst>
          </p:cNvPr>
          <p:cNvSpPr txBox="1">
            <a:spLocks noChangeArrowheads="1"/>
          </p:cNvSpPr>
          <p:nvPr/>
        </p:nvSpPr>
        <p:spPr bwMode="auto">
          <a:xfrm>
            <a:off x="3924300" y="476250"/>
            <a:ext cx="48244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r>
              <a:rPr lang="cy-GB" sz="2400">
                <a:latin typeface="Setimo" panose="020B0603020204030204" pitchFamily="34" charset="0"/>
                <a:cs typeface="Setimo" panose="020B0603020204030204" pitchFamily="34" charset="0"/>
              </a:rPr>
              <a:t>Mae </a:t>
            </a:r>
            <a:r>
              <a:rPr lang="cy-GB" sz="2400" b="1">
                <a:latin typeface="Setimo" panose="020B0603020204030204" pitchFamily="34" charset="0"/>
                <a:cs typeface="Setimo" panose="020B0603020204030204" pitchFamily="34" charset="0"/>
              </a:rPr>
              <a:t>cyrff pawb yn wahanol,</a:t>
            </a:r>
            <a:r>
              <a:rPr lang="cy-GB" sz="2400">
                <a:latin typeface="Setimo" panose="020B0603020204030204" pitchFamily="34" charset="0"/>
                <a:cs typeface="Setimo" panose="020B0603020204030204" pitchFamily="34" charset="0"/>
              </a:rPr>
              <a:t> ond mae organau rhywiol wedi’u rhannu’n ddau fath yn fras; merched, a’r rheini sydd â fwlfa, a bechgyn, a’r rheini sydd â phidyn a cheilliau. </a:t>
            </a:r>
          </a:p>
          <a:p>
            <a:pPr>
              <a:spcBef>
                <a:spcPct val="0"/>
              </a:spcBef>
            </a:pPr>
            <a:endParaRPr lang="en-GB" altLang="en-US" sz="2400" dirty="0">
              <a:latin typeface="Setimo" panose="020B0603020204030204" pitchFamily="34" charset="0"/>
              <a:cs typeface="Setimo" panose="020B0603020204030204" pitchFamily="34" charset="0"/>
            </a:endParaRPr>
          </a:p>
          <a:p>
            <a:pPr>
              <a:spcBef>
                <a:spcPct val="0"/>
              </a:spcBef>
            </a:pPr>
            <a:r>
              <a:rPr lang="cy-GB" sz="2400">
                <a:latin typeface="Setimo" panose="020B0603020204030204" pitchFamily="34" charset="0"/>
                <a:cs typeface="Setimo" panose="020B0603020204030204" pitchFamily="34" charset="0"/>
              </a:rPr>
              <a:t>Nid yw’n anghywir nac yn anweddus gwybod am gyrff a sut maen nhw’n gweithio. Mae nhw gan bob un ohonom.</a:t>
            </a:r>
          </a:p>
          <a:p>
            <a:pPr>
              <a:spcBef>
                <a:spcPct val="0"/>
              </a:spcBef>
            </a:pPr>
            <a:endParaRPr lang="en-GB" altLang="en-US" sz="2400" dirty="0">
              <a:latin typeface="Setimo" panose="020B0603020204030204" pitchFamily="34" charset="0"/>
              <a:cs typeface="Setimo" panose="020B0603020204030204" pitchFamily="34" charset="0"/>
            </a:endParaRPr>
          </a:p>
          <a:p>
            <a:pPr>
              <a:spcBef>
                <a:spcPct val="0"/>
              </a:spcBef>
            </a:pPr>
            <a:r>
              <a:rPr lang="cy-GB" sz="2400">
                <a:latin typeface="Setimo" panose="020B0603020204030204" pitchFamily="34" charset="0"/>
                <a:cs typeface="Setimo" panose="020B0603020204030204" pitchFamily="34" charset="0"/>
              </a:rPr>
              <a:t>Mae gan bobl organau atgenhedlu felly mae’n bosibl </a:t>
            </a:r>
            <a:r>
              <a:rPr lang="cy-GB" sz="2400" b="1">
                <a:latin typeface="Setimo" panose="020B0603020204030204" pitchFamily="34" charset="0"/>
                <a:cs typeface="Setimo" panose="020B0603020204030204" pitchFamily="34" charset="0"/>
              </a:rPr>
              <a:t>beichiogi a chael babi</a:t>
            </a:r>
          </a:p>
          <a:p>
            <a:pPr>
              <a:spcBef>
                <a:spcPct val="0"/>
              </a:spcBef>
              <a:buFontTx/>
              <a:buNone/>
            </a:pPr>
            <a:endParaRPr lang="en-GB" altLang="en-US" sz="2400" dirty="0"/>
          </a:p>
        </p:txBody>
      </p:sp>
      <p:pic>
        <p:nvPicPr>
          <p:cNvPr id="40964" name="Picture 2">
            <a:extLst>
              <a:ext uri="{FF2B5EF4-FFF2-40B4-BE49-F238E27FC236}">
                <a16:creationId xmlns:a16="http://schemas.microsoft.com/office/drawing/2014/main" id="{8B703BB5-E107-4A9F-911B-A8613D1706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133600"/>
            <a:ext cx="28209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35BF-30D7-49FB-8A46-E83F2EB032C2}"/>
              </a:ext>
            </a:extLst>
          </p:cNvPr>
          <p:cNvSpPr>
            <a:spLocks noGrp="1"/>
          </p:cNvSpPr>
          <p:nvPr>
            <p:ph type="title"/>
          </p:nvPr>
        </p:nvSpPr>
        <p:spPr/>
        <p:txBody>
          <a:bodyPr/>
          <a:lstStyle/>
          <a:p>
            <a:pPr algn="l">
              <a:defRPr/>
            </a:pPr>
            <a:r>
              <a:rPr lang="cy-GB" sz="7200" b="0">
                <a:solidFill>
                  <a:srgbClr val="F474C4"/>
                </a:solidFill>
                <a:latin typeface="Manus" pitchFamily="50" charset="0"/>
              </a:rPr>
              <a:t>Beth yw Brook? </a:t>
            </a:r>
          </a:p>
        </p:txBody>
      </p:sp>
      <p:pic>
        <p:nvPicPr>
          <p:cNvPr id="8195" name="Content Placeholder 3">
            <a:extLst>
              <a:ext uri="{FF2B5EF4-FFF2-40B4-BE49-F238E27FC236}">
                <a16:creationId xmlns:a16="http://schemas.microsoft.com/office/drawing/2014/main" id="{4472C63B-A8B0-457A-B8F5-B9C7AE35848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11863" y="1989138"/>
            <a:ext cx="2844800" cy="2819400"/>
          </a:xfrm>
        </p:spPr>
      </p:pic>
      <p:sp>
        <p:nvSpPr>
          <p:cNvPr id="6" name="Rectangle 5">
            <a:extLst>
              <a:ext uri="{FF2B5EF4-FFF2-40B4-BE49-F238E27FC236}">
                <a16:creationId xmlns:a16="http://schemas.microsoft.com/office/drawing/2014/main" id="{9A497317-2453-489A-888B-3C3AD384820F}"/>
              </a:ext>
            </a:extLst>
          </p:cNvPr>
          <p:cNvSpPr/>
          <p:nvPr/>
        </p:nvSpPr>
        <p:spPr>
          <a:xfrm>
            <a:off x="827088" y="1752600"/>
            <a:ext cx="4572000" cy="4031873"/>
          </a:xfrm>
          <a:prstGeom prst="rect">
            <a:avLst/>
          </a:prstGeom>
        </p:spPr>
        <p:txBody>
          <a:bodyPr>
            <a:spAutoFit/>
          </a:bodyPr>
          <a:lstStyle/>
          <a:p>
            <a:pPr>
              <a:defRPr/>
            </a:pPr>
            <a:r>
              <a:rPr lang="cy-GB" sz="3200">
                <a:latin typeface="Setimo" panose="020B0603020204030204" pitchFamily="34" charset="0"/>
                <a:cs typeface="Setimo" panose="020B0603020204030204" pitchFamily="34" charset="0"/>
              </a:rPr>
              <a:t>Mae Brook yn cefnogi pobl ifanc i gael bywydau iach. Rydyn ni’n darparu cymorth i bobl ifanc gyda phroblemau a chwestiynau am eu cyrff a’u perthnasoedd.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9BD8-F521-47B7-B12E-2A7E79996A4C}"/>
              </a:ext>
            </a:extLst>
          </p:cNvPr>
          <p:cNvSpPr>
            <a:spLocks noGrp="1"/>
          </p:cNvSpPr>
          <p:nvPr>
            <p:ph type="title"/>
          </p:nvPr>
        </p:nvSpPr>
        <p:spPr/>
        <p:txBody>
          <a:bodyPr/>
          <a:lstStyle/>
          <a:p>
            <a:pPr algn="l">
              <a:defRPr/>
            </a:pPr>
            <a:r>
              <a:rPr lang="cy-GB" sz="5400" b="0" dirty="0">
                <a:solidFill>
                  <a:srgbClr val="F474C4"/>
                </a:solidFill>
                <a:latin typeface="Manus" pitchFamily="50" charset="0"/>
              </a:rPr>
              <a:t>Ble i fynd i gael help neu os oes gennych gwestiynau </a:t>
            </a:r>
          </a:p>
        </p:txBody>
      </p:sp>
      <p:sp>
        <p:nvSpPr>
          <p:cNvPr id="43011" name="Content Placeholder 2">
            <a:extLst>
              <a:ext uri="{FF2B5EF4-FFF2-40B4-BE49-F238E27FC236}">
                <a16:creationId xmlns:a16="http://schemas.microsoft.com/office/drawing/2014/main" id="{15A3F81C-C09A-4D48-B1DE-985C72AF6369}"/>
              </a:ext>
            </a:extLst>
          </p:cNvPr>
          <p:cNvSpPr>
            <a:spLocks noGrp="1" noChangeArrowheads="1"/>
          </p:cNvSpPr>
          <p:nvPr>
            <p:ph idx="1"/>
          </p:nvPr>
        </p:nvSpPr>
        <p:spPr>
          <a:xfrm>
            <a:off x="685800" y="2205038"/>
            <a:ext cx="7126288" cy="4400550"/>
          </a:xfrm>
        </p:spPr>
        <p:txBody>
          <a:bodyPr/>
          <a:lstStyle/>
          <a:p>
            <a:pPr marL="0" indent="0">
              <a:buFontTx/>
              <a:buNone/>
            </a:pPr>
            <a:r>
              <a:rPr lang="cy-GB" b="1" dirty="0">
                <a:latin typeface="Setimo" panose="020B0603020204030204" pitchFamily="34" charset="0"/>
                <a:cs typeface="Setimo" panose="020B0603020204030204" pitchFamily="34" charset="0"/>
              </a:rPr>
              <a:t>Oedolyn rydych chi’n ymddiried ynddo gartref neu yn yr ysgol</a:t>
            </a:r>
            <a:br>
              <a:rPr lang="cy-GB" b="1" dirty="0">
                <a:latin typeface="Setimo" panose="020B0603020204030204" pitchFamily="34" charset="0"/>
                <a:cs typeface="Setimo" panose="020B0603020204030204" pitchFamily="34" charset="0"/>
              </a:rPr>
            </a:br>
            <a:r>
              <a:rPr lang="cy-GB" b="1" dirty="0">
                <a:latin typeface="Setimo" panose="020B0603020204030204" pitchFamily="34" charset="0"/>
                <a:cs typeface="Setimo" panose="020B0603020204030204" pitchFamily="34" charset="0"/>
              </a:rPr>
              <a:t/>
            </a:r>
            <a:br>
              <a:rPr lang="cy-GB" b="1" dirty="0">
                <a:latin typeface="Setimo" panose="020B0603020204030204" pitchFamily="34" charset="0"/>
                <a:cs typeface="Setimo" panose="020B0603020204030204" pitchFamily="34" charset="0"/>
              </a:rPr>
            </a:br>
            <a:r>
              <a:rPr lang="cy-GB" b="1" dirty="0">
                <a:latin typeface="Setimo" panose="020B0603020204030204" pitchFamily="34" charset="0"/>
                <a:cs typeface="Setimo" panose="020B0603020204030204" pitchFamily="34" charset="0"/>
              </a:rPr>
              <a:t>Dewch i siarad â’r hwylusydd ar ôl </a:t>
            </a:r>
            <a:r>
              <a:rPr lang="cy-GB" b="1" dirty="0" smtClean="0">
                <a:latin typeface="Setimo" panose="020B0603020204030204" pitchFamily="34" charset="0"/>
                <a:cs typeface="Setimo" panose="020B0603020204030204" pitchFamily="34" charset="0"/>
              </a:rPr>
              <a:t>gwers</a:t>
            </a:r>
            <a:endParaRPr lang="en-GB" altLang="en-US" b="1" dirty="0">
              <a:latin typeface="Setimo" panose="020B0603020204030204" pitchFamily="34" charset="0"/>
              <a:cs typeface="Setimo" panose="020B0603020204030204" pitchFamily="34" charset="0"/>
            </a:endParaRPr>
          </a:p>
          <a:p>
            <a:pPr marL="0" indent="0">
              <a:buFontTx/>
              <a:buNone/>
            </a:pPr>
            <a:r>
              <a:rPr lang="cy-GB" b="1" dirty="0">
                <a:latin typeface="Setimo" panose="020B0603020204030204" pitchFamily="34" charset="0"/>
                <a:cs typeface="Setimo" panose="020B0603020204030204" pitchFamily="34" charset="0"/>
              </a:rPr>
              <a:t>Childline  0800 1111</a:t>
            </a:r>
          </a:p>
          <a:p>
            <a:pPr marL="0" indent="0">
              <a:buFontTx/>
              <a:buNone/>
            </a:pPr>
            <a:r>
              <a:rPr lang="cy-GB" dirty="0">
                <a:latin typeface="Setimo" panose="020B0603020204030204" pitchFamily="34" charset="0"/>
                <a:cs typeface="Setimo" panose="020B0603020204030204" pitchFamily="34" charset="0"/>
                <a:hlinkClick r:id="rId2"/>
              </a:rPr>
              <a:t>https://www.childline.org.uk/</a:t>
            </a:r>
            <a:r>
              <a:rPr lang="cy-GB" dirty="0">
                <a:latin typeface="Setimo" panose="020B0603020204030204" pitchFamily="34" charset="0"/>
                <a:cs typeface="Setimo" panose="020B0603020204030204" pitchFamily="34" charset="0"/>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1F531139-000C-49F1-AFDE-13AAEC5148CF}"/>
              </a:ext>
            </a:extLst>
          </p:cNvPr>
          <p:cNvSpPr>
            <a:spLocks noChangeArrowheads="1"/>
          </p:cNvSpPr>
          <p:nvPr/>
        </p:nvSpPr>
        <p:spPr bwMode="auto">
          <a:xfrm>
            <a:off x="1331912" y="1700808"/>
            <a:ext cx="64801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cy-GB" sz="5400" dirty="0">
                <a:solidFill>
                  <a:schemeClr val="bg1"/>
                </a:solidFill>
                <a:latin typeface="Manus" pitchFamily="50" charset="0"/>
                <a:cs typeface="Arial" panose="020B0604020202020204" pitchFamily="34" charset="0"/>
              </a:rPr>
              <a:t>Diolch am wrando</a:t>
            </a:r>
          </a:p>
          <a:p>
            <a:pPr algn="ctr">
              <a:spcBef>
                <a:spcPct val="0"/>
              </a:spcBef>
              <a:buFontTx/>
              <a:buNone/>
            </a:pPr>
            <a:r>
              <a:rPr lang="cy-GB" sz="5400" dirty="0">
                <a:solidFill>
                  <a:schemeClr val="bg1"/>
                </a:solidFill>
                <a:latin typeface="Manus" pitchFamily="50" charset="0"/>
                <a:cs typeface="Arial" panose="020B0604020202020204" pitchFamily="34" charset="0"/>
              </a:rPr>
              <a:t>Gobeithio eich bod chi wedi ei fwynhau! </a:t>
            </a:r>
          </a:p>
          <a:p>
            <a:pPr algn="ctr">
              <a:spcBef>
                <a:spcPct val="0"/>
              </a:spcBef>
              <a:buFontTx/>
              <a:buNone/>
            </a:pPr>
            <a:endParaRPr lang="cy-GB" sz="5400" dirty="0">
              <a:solidFill>
                <a:schemeClr val="bg1"/>
              </a:solidFill>
              <a:latin typeface="Manus" pitchFamily="50" charset="0"/>
              <a:cs typeface="Arial" panose="020B0604020202020204" pitchFamily="34" charset="0"/>
            </a:endParaRPr>
          </a:p>
        </p:txBody>
      </p:sp>
      <p:sp>
        <p:nvSpPr>
          <p:cNvPr id="44035" name="TextBox 7">
            <a:extLst>
              <a:ext uri="{FF2B5EF4-FFF2-40B4-BE49-F238E27FC236}">
                <a16:creationId xmlns:a16="http://schemas.microsoft.com/office/drawing/2014/main" id="{8BC5F5A8-D0EB-4579-B696-BF37CD77DAB6}"/>
              </a:ext>
            </a:extLst>
          </p:cNvPr>
          <p:cNvSpPr txBox="1">
            <a:spLocks noChangeArrowheads="1"/>
          </p:cNvSpPr>
          <p:nvPr/>
        </p:nvSpPr>
        <p:spPr bwMode="auto">
          <a:xfrm>
            <a:off x="107504" y="4581128"/>
            <a:ext cx="871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cy-GB" sz="4000" dirty="0">
                <a:solidFill>
                  <a:schemeClr val="bg1"/>
                </a:solidFill>
                <a:latin typeface="Manus" pitchFamily="50" charset="0"/>
                <a:cs typeface="Narkisim" panose="020E0502050101010101" pitchFamily="34" charset="-79"/>
              </a:rPr>
              <a:t>Oes gennych chi unrhyw gwestiynau?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C5080DE-B2DB-4481-B4C2-9154EFFC5281}"/>
              </a:ext>
            </a:extLst>
          </p:cNvPr>
          <p:cNvSpPr>
            <a:spLocks noGrp="1"/>
          </p:cNvSpPr>
          <p:nvPr>
            <p:ph type="title"/>
          </p:nvPr>
        </p:nvSpPr>
        <p:spPr>
          <a:xfrm>
            <a:off x="398463" y="333375"/>
            <a:ext cx="7772400" cy="1143000"/>
          </a:xfrm>
        </p:spPr>
        <p:txBody>
          <a:bodyPr/>
          <a:lstStyle/>
          <a:p>
            <a:pPr algn="l">
              <a:defRPr/>
            </a:pPr>
            <a:r>
              <a:rPr lang="cy-GB" sz="7200" b="0" dirty="0">
                <a:solidFill>
                  <a:srgbClr val="F474C4"/>
                </a:solidFill>
                <a:latin typeface="Manus" pitchFamily="50" charset="0"/>
              </a:rPr>
              <a:t>Gofod Diogel </a:t>
            </a:r>
          </a:p>
        </p:txBody>
      </p:sp>
      <p:pic>
        <p:nvPicPr>
          <p:cNvPr id="10243" name="Picture 4">
            <a:extLst>
              <a:ext uri="{FF2B5EF4-FFF2-40B4-BE49-F238E27FC236}">
                <a16:creationId xmlns:a16="http://schemas.microsoft.com/office/drawing/2014/main" id="{C1451C15-9F61-4632-B771-644417F77D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96864"/>
            <a:ext cx="2534122" cy="205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Content Placeholder 3">
            <a:extLst>
              <a:ext uri="{FF2B5EF4-FFF2-40B4-BE49-F238E27FC236}">
                <a16:creationId xmlns:a16="http://schemas.microsoft.com/office/drawing/2014/main" id="{C5476F54-BFF8-4284-9F21-EA19150805A4}"/>
              </a:ext>
            </a:extLst>
          </p:cNvPr>
          <p:cNvSpPr>
            <a:spLocks noGrp="1" noChangeArrowheads="1"/>
          </p:cNvSpPr>
          <p:nvPr>
            <p:ph idx="1"/>
          </p:nvPr>
        </p:nvSpPr>
        <p:spPr>
          <a:xfrm>
            <a:off x="398463" y="1497013"/>
            <a:ext cx="7197725" cy="4524315"/>
          </a:xfrm>
        </p:spPr>
        <p:txBody>
          <a:bodyPr>
            <a:spAutoFit/>
          </a:bodyPr>
          <a:lstStyle/>
          <a:p>
            <a:r>
              <a:rPr lang="cy-GB" dirty="0">
                <a:latin typeface="Setimo" panose="020B0603020204030204" pitchFamily="34" charset="0"/>
                <a:cs typeface="Setimo" panose="020B0603020204030204" pitchFamily="34" charset="0"/>
              </a:rPr>
              <a:t>Teimlo’n hapus i gymryd rhan </a:t>
            </a:r>
          </a:p>
          <a:p>
            <a:r>
              <a:rPr lang="cy-GB" dirty="0">
                <a:latin typeface="Setimo" panose="020B0603020204030204" pitchFamily="34" charset="0"/>
                <a:cs typeface="Setimo" panose="020B0603020204030204" pitchFamily="34" charset="0"/>
              </a:rPr>
              <a:t>Caredig a pharchus tuag at eraill</a:t>
            </a:r>
          </a:p>
          <a:p>
            <a:r>
              <a:rPr lang="cy-GB" dirty="0">
                <a:latin typeface="Setimo" panose="020B0603020204030204" pitchFamily="34" charset="0"/>
                <a:cs typeface="Setimo" panose="020B0603020204030204" pitchFamily="34" charset="0"/>
              </a:rPr>
              <a:t>Dim cwestiynau personol i’r athro nac i’ch gilydd, os gwelwch yn dda </a:t>
            </a:r>
          </a:p>
          <a:p>
            <a:r>
              <a:rPr lang="cy-GB" dirty="0">
                <a:latin typeface="Setimo" panose="020B0603020204030204" pitchFamily="34" charset="0"/>
                <a:cs typeface="Setimo" panose="020B0603020204030204" pitchFamily="34" charset="0"/>
              </a:rPr>
              <a:t>Cyfrinachedd a’ch cadw’n ddiogel</a:t>
            </a:r>
          </a:p>
          <a:p>
            <a:r>
              <a:rPr lang="cy-GB" dirty="0">
                <a:latin typeface="Setimo" panose="020B0603020204030204" pitchFamily="34" charset="0"/>
                <a:cs typeface="Setimo" panose="020B0603020204030204" pitchFamily="34" charset="0"/>
              </a:rPr>
              <a:t>Ceisiwch ddefnyddio’r enwau cywir ar gyfer rhannau o’r corff </a:t>
            </a:r>
          </a:p>
          <a:p>
            <a:r>
              <a:rPr lang="cy-GB" dirty="0">
                <a:latin typeface="Setimo" panose="020B0603020204030204" pitchFamily="34" charset="0"/>
                <a:cs typeface="Setimo" panose="020B0603020204030204" pitchFamily="34" charset="0"/>
              </a:rPr>
              <a:t>Hwyl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B900-236A-4DB8-B4C8-8F7631F057EE}"/>
              </a:ext>
            </a:extLst>
          </p:cNvPr>
          <p:cNvSpPr>
            <a:spLocks noGrp="1"/>
          </p:cNvSpPr>
          <p:nvPr>
            <p:ph type="title"/>
          </p:nvPr>
        </p:nvSpPr>
        <p:spPr>
          <a:xfrm>
            <a:off x="204788" y="217488"/>
            <a:ext cx="8902700" cy="1916112"/>
          </a:xfrm>
        </p:spPr>
        <p:txBody>
          <a:bodyPr/>
          <a:lstStyle/>
          <a:p>
            <a:pPr algn="l">
              <a:defRPr/>
            </a:pPr>
            <a:r>
              <a:rPr lang="cy-GB" sz="7200" b="0">
                <a:solidFill>
                  <a:srgbClr val="F474C4"/>
                </a:solidFill>
                <a:latin typeface="Manus" pitchFamily="50" charset="0"/>
              </a:rPr>
              <a:t>Deilliannau’r sesiwn</a:t>
            </a:r>
          </a:p>
        </p:txBody>
      </p:sp>
      <p:sp>
        <p:nvSpPr>
          <p:cNvPr id="13315" name="Content Placeholder 2">
            <a:extLst>
              <a:ext uri="{FF2B5EF4-FFF2-40B4-BE49-F238E27FC236}">
                <a16:creationId xmlns:a16="http://schemas.microsoft.com/office/drawing/2014/main" id="{3FF763D7-D044-4A89-84E4-400F1D8B2201}"/>
              </a:ext>
            </a:extLst>
          </p:cNvPr>
          <p:cNvSpPr>
            <a:spLocks noGrp="1"/>
          </p:cNvSpPr>
          <p:nvPr>
            <p:ph idx="1"/>
          </p:nvPr>
        </p:nvSpPr>
        <p:spPr>
          <a:xfrm>
            <a:off x="187325" y="1700213"/>
            <a:ext cx="8470900" cy="4508500"/>
          </a:xfrm>
        </p:spPr>
        <p:txBody>
          <a:bodyPr/>
          <a:lstStyle/>
          <a:p>
            <a:pPr>
              <a:defRPr/>
            </a:pPr>
            <a:r>
              <a:rPr lang="cy-GB" sz="2400" dirty="0">
                <a:latin typeface="Setimo" panose="020B0603020204030204" pitchFamily="34" charset="0"/>
                <a:cs typeface="Setimo" panose="020B0603020204030204" pitchFamily="34" charset="0"/>
              </a:rPr>
              <a:t>Gallu enwi rhannau o’r </a:t>
            </a:r>
            <a:r>
              <a:rPr lang="cy-GB" sz="2400" b="1" dirty="0">
                <a:latin typeface="Setimo" panose="020B0603020204030204" pitchFamily="34" charset="0"/>
                <a:cs typeface="Setimo" panose="020B0603020204030204" pitchFamily="34" charset="0"/>
              </a:rPr>
              <a:t>organau cenhedlu mewnol</a:t>
            </a:r>
            <a:r>
              <a:rPr lang="cy-GB" sz="2400" dirty="0">
                <a:latin typeface="Setimo" panose="020B0603020204030204" pitchFamily="34" charset="0"/>
                <a:cs typeface="Setimo" panose="020B0603020204030204" pitchFamily="34" charset="0"/>
              </a:rPr>
              <a:t> yn gywir</a:t>
            </a:r>
          </a:p>
          <a:p>
            <a:pPr>
              <a:defRPr/>
            </a:pPr>
            <a:r>
              <a:rPr lang="cy-GB" sz="2400" dirty="0">
                <a:latin typeface="Setimo" panose="020B0603020204030204" pitchFamily="34" charset="0"/>
                <a:cs typeface="Setimo" panose="020B0603020204030204" pitchFamily="34" charset="0"/>
              </a:rPr>
              <a:t>Deall bod </a:t>
            </a:r>
            <a:r>
              <a:rPr lang="cy-GB" sz="2400" b="1" dirty="0">
                <a:latin typeface="Setimo" panose="020B0603020204030204" pitchFamily="34" charset="0"/>
                <a:cs typeface="Setimo" panose="020B0603020204030204" pitchFamily="34" charset="0"/>
              </a:rPr>
              <a:t>cyrff pawb yn wahanol</a:t>
            </a:r>
            <a:r>
              <a:rPr lang="cy-GB" sz="2400" dirty="0">
                <a:latin typeface="Setimo" panose="020B0603020204030204" pitchFamily="34" charset="0"/>
                <a:cs typeface="Setimo" panose="020B0603020204030204" pitchFamily="34" charset="0"/>
              </a:rPr>
              <a:t> ac y dylem barchu hyn</a:t>
            </a:r>
          </a:p>
          <a:p>
            <a:pPr>
              <a:defRPr/>
            </a:pPr>
            <a:r>
              <a:rPr lang="cy-GB" sz="2400" dirty="0">
                <a:latin typeface="Setimo" panose="020B0603020204030204" pitchFamily="34" charset="0"/>
                <a:cs typeface="Setimo" panose="020B0603020204030204" pitchFamily="34" charset="0"/>
              </a:rPr>
              <a:t>Gallu disgrifio ffeithiau allweddol am </a:t>
            </a:r>
            <a:r>
              <a:rPr lang="cy-GB" sz="2400" b="1" dirty="0">
                <a:latin typeface="Setimo" panose="020B0603020204030204" pitchFamily="34" charset="0"/>
                <a:cs typeface="Setimo" panose="020B0603020204030204" pitchFamily="34" charset="0"/>
              </a:rPr>
              <a:t>atgenhedlu a beichiogrwydd</a:t>
            </a:r>
          </a:p>
          <a:p>
            <a:pPr>
              <a:defRPr/>
            </a:pPr>
            <a:r>
              <a:rPr lang="cy-GB" sz="2400" dirty="0">
                <a:latin typeface="Setimo" panose="020B0603020204030204" pitchFamily="34" charset="0"/>
                <a:cs typeface="Setimo" panose="020B0603020204030204" pitchFamily="34" charset="0"/>
              </a:rPr>
              <a:t>Gwybod ble i </a:t>
            </a:r>
            <a:r>
              <a:rPr lang="cy-GB" sz="2400" b="1" dirty="0">
                <a:latin typeface="Setimo" panose="020B0603020204030204" pitchFamily="34" charset="0"/>
                <a:cs typeface="Setimo" panose="020B0603020204030204" pitchFamily="34" charset="0"/>
              </a:rPr>
              <a:t>ofyn am help</a:t>
            </a:r>
            <a:r>
              <a:rPr lang="cy-GB" sz="2400" dirty="0">
                <a:latin typeface="Setimo" panose="020B0603020204030204" pitchFamily="34" charset="0"/>
                <a:cs typeface="Setimo" panose="020B0603020204030204" pitchFamily="34" charset="0"/>
              </a:rPr>
              <a:t> gyda chwestiynau am eu cyrff.</a:t>
            </a:r>
          </a:p>
          <a:p>
            <a:pPr marL="0" indent="0">
              <a:buFontTx/>
              <a:buNone/>
              <a:defRPr/>
            </a:pPr>
            <a:endParaRPr lang="en-GB" altLang="en-US" dirty="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fade">
                                      <p:cBhvr>
                                        <p:cTn id="22"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11D8-5C05-44F4-AA77-285DA9AEB85E}"/>
              </a:ext>
            </a:extLst>
          </p:cNvPr>
          <p:cNvSpPr>
            <a:spLocks noGrp="1"/>
          </p:cNvSpPr>
          <p:nvPr>
            <p:ph type="title"/>
          </p:nvPr>
        </p:nvSpPr>
        <p:spPr>
          <a:xfrm>
            <a:off x="250825" y="2153434"/>
            <a:ext cx="8713788" cy="3416320"/>
          </a:xfrm>
        </p:spPr>
        <p:txBody>
          <a:bodyPr/>
          <a:lstStyle/>
          <a:p>
            <a:pPr algn="ctr" eaLnBrk="1" hangingPunct="1">
              <a:defRPr/>
            </a:pPr>
            <a:r>
              <a:rPr lang="cy-GB" sz="7200" b="0">
                <a:latin typeface="Manus" pitchFamily="50" charset="0"/>
                <a:ea typeface="+mj-ea"/>
                <a:cs typeface="+mj-cs"/>
              </a:rPr>
              <a:t>Beth ydyn ni’n galw...?	</a:t>
            </a:r>
            <a:r>
              <a:rPr lang="cy-GB"/>
              <a:t/>
            </a:r>
            <a:br>
              <a:rPr lang="cy-GB"/>
            </a:br>
            <a:r>
              <a:rPr lang="cy-GB"/>
              <a:t/>
            </a:r>
            <a:br>
              <a:rPr lang="cy-GB"/>
            </a:br>
            <a:r>
              <a:rPr lang="cy-GB"/>
              <a:t/>
            </a:r>
            <a:br>
              <a:rPr lang="cy-GB"/>
            </a:br>
            <a:endParaRPr lang="cy-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E8A1-F0FA-4375-B5CD-DCFE89FAC958}"/>
              </a:ext>
            </a:extLst>
          </p:cNvPr>
          <p:cNvSpPr>
            <a:spLocks noGrp="1"/>
          </p:cNvSpPr>
          <p:nvPr>
            <p:ph type="title"/>
          </p:nvPr>
        </p:nvSpPr>
        <p:spPr>
          <a:xfrm>
            <a:off x="323528" y="548680"/>
            <a:ext cx="7772401" cy="1143000"/>
          </a:xfrm>
        </p:spPr>
        <p:txBody>
          <a:bodyPr/>
          <a:lstStyle/>
          <a:p>
            <a:pPr>
              <a:defRPr/>
            </a:pPr>
            <a:r>
              <a:rPr lang="cy-GB" sz="6000" b="0" dirty="0">
                <a:solidFill>
                  <a:srgbClr val="F474C4"/>
                </a:solidFill>
                <a:latin typeface="Manus" pitchFamily="50" charset="0"/>
              </a:rPr>
              <a:t>Organau rhywiol a Chyrff</a:t>
            </a:r>
          </a:p>
        </p:txBody>
      </p:sp>
      <p:sp>
        <p:nvSpPr>
          <p:cNvPr id="16387" name="Content Placeholder 2">
            <a:extLst>
              <a:ext uri="{FF2B5EF4-FFF2-40B4-BE49-F238E27FC236}">
                <a16:creationId xmlns:a16="http://schemas.microsoft.com/office/drawing/2014/main" id="{4A657B48-485B-4929-80AB-FC8B7EE80C1C}"/>
              </a:ext>
            </a:extLst>
          </p:cNvPr>
          <p:cNvSpPr>
            <a:spLocks noGrp="1" noChangeArrowheads="1"/>
          </p:cNvSpPr>
          <p:nvPr>
            <p:ph idx="1"/>
          </p:nvPr>
        </p:nvSpPr>
        <p:spPr>
          <a:xfrm>
            <a:off x="468313" y="1916113"/>
            <a:ext cx="8326437" cy="1628775"/>
          </a:xfrm>
        </p:spPr>
        <p:txBody>
          <a:bodyPr/>
          <a:lstStyle/>
          <a:p>
            <a:pPr marL="0" indent="0">
              <a:buFontTx/>
              <a:buNone/>
            </a:pPr>
            <a:r>
              <a:rPr lang="cy-GB" dirty="0">
                <a:latin typeface="Setimo" panose="020B0603020204030204" pitchFamily="34" charset="0"/>
                <a:cs typeface="Setimo" panose="020B0603020204030204" pitchFamily="34" charset="0"/>
              </a:rPr>
              <a:t>Gall siarad am organau rhywiol deimlo’n lletchwith, ond nid yw’n anghywir nac yn anweddus i wybod am ein cyrff</a:t>
            </a:r>
          </a:p>
          <a:p>
            <a:pPr marL="0" indent="0">
              <a:buFontTx/>
              <a:buNone/>
            </a:pPr>
            <a:endParaRPr lang="en-GB" altLang="en-US" dirty="0">
              <a:latin typeface="Setimo" panose="020B0603020204030204" pitchFamily="34" charset="0"/>
              <a:cs typeface="Setimo" panose="020B0603020204030204" pitchFamily="34" charset="0"/>
            </a:endParaRPr>
          </a:p>
          <a:p>
            <a:pPr marL="0" indent="0">
              <a:buFontTx/>
              <a:buNone/>
            </a:pPr>
            <a:r>
              <a:rPr lang="cy-GB" dirty="0">
                <a:latin typeface="Setimo" panose="020B0603020204030204" pitchFamily="34" charset="0"/>
                <a:cs typeface="Setimo" panose="020B0603020204030204" pitchFamily="34" charset="0"/>
              </a:rPr>
              <a:t>Mae organau rhywiol pawb ychydig yn wahanol, ond yn gyffredinol maen nhw’n cael eu rhannu’n rhai sydd â </a:t>
            </a:r>
            <a:r>
              <a:rPr lang="cy-GB" b="1" dirty="0">
                <a:latin typeface="Setimo" panose="020B0603020204030204" pitchFamily="34" charset="0"/>
                <a:cs typeface="Setimo" panose="020B0603020204030204" pitchFamily="34" charset="0"/>
              </a:rPr>
              <a:t>fwlfa a gwain</a:t>
            </a:r>
            <a:r>
              <a:rPr lang="cy-GB" dirty="0">
                <a:latin typeface="Setimo" panose="020B0603020204030204" pitchFamily="34" charset="0"/>
                <a:cs typeface="Setimo" panose="020B0603020204030204" pitchFamily="34" charset="0"/>
              </a:rPr>
              <a:t> a’r rhai sydd â </a:t>
            </a:r>
            <a:r>
              <a:rPr lang="cy-GB" b="1" dirty="0">
                <a:latin typeface="Setimo" panose="020B0603020204030204" pitchFamily="34" charset="0"/>
                <a:cs typeface="Setimo" panose="020B0603020204030204" pitchFamily="34" charset="0"/>
              </a:rPr>
              <a:t>phidyn a cheilliau</a:t>
            </a:r>
            <a:r>
              <a:rPr lang="cy-GB" dirty="0">
                <a:latin typeface="Setimo" panose="020B0603020204030204" pitchFamily="34" charset="0"/>
                <a:cs typeface="Setimo" panose="020B0603020204030204" pitchFamily="34" charset="0"/>
              </a:rPr>
              <a:t>.</a:t>
            </a:r>
          </a:p>
          <a:p>
            <a:pPr marL="0" indent="0">
              <a:buFontTx/>
              <a:buNone/>
            </a:pPr>
            <a:endParaRPr lang="en-GB" altLang="en-US" sz="2400" dirty="0"/>
          </a:p>
          <a:p>
            <a:pPr marL="0" indent="0">
              <a:buFontTx/>
              <a:buNone/>
            </a:pPr>
            <a:endParaRPr lang="en-GB" alt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a:extLst>
              <a:ext uri="{FF2B5EF4-FFF2-40B4-BE49-F238E27FC236}">
                <a16:creationId xmlns:a16="http://schemas.microsoft.com/office/drawing/2014/main" id="{904376E8-8DD3-4EC2-803D-020001FDC2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249363"/>
            <a:ext cx="2193925" cy="4400550"/>
          </a:xfrm>
        </p:spPr>
      </p:pic>
      <p:sp>
        <p:nvSpPr>
          <p:cNvPr id="4" name="Content Placeholder 2">
            <a:extLst>
              <a:ext uri="{FF2B5EF4-FFF2-40B4-BE49-F238E27FC236}">
                <a16:creationId xmlns:a16="http://schemas.microsoft.com/office/drawing/2014/main" id="{41E4C5A2-F4D2-409F-8629-AF50EB64A855}"/>
              </a:ext>
            </a:extLst>
          </p:cNvPr>
          <p:cNvSpPr txBox="1">
            <a:spLocks/>
          </p:cNvSpPr>
          <p:nvPr/>
        </p:nvSpPr>
        <p:spPr bwMode="auto">
          <a:xfrm>
            <a:off x="3203575" y="508000"/>
            <a:ext cx="5400675" cy="1552575"/>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cy-GB">
                <a:latin typeface="Setimo" panose="020B0603020204030204" pitchFamily="34" charset="0"/>
                <a:cs typeface="Setimo" panose="020B0603020204030204" pitchFamily="34" charset="0"/>
              </a:rPr>
              <a:t>Mae cyrff pawb ychydig yn wahanol </a:t>
            </a:r>
          </a:p>
          <a:p>
            <a:pPr marL="0" indent="0">
              <a:buFontTx/>
              <a:buNone/>
              <a:defRPr/>
            </a:pPr>
            <a:endParaRPr lang="en-GB" altLang="en-US" dirty="0">
              <a:latin typeface="Setimo" panose="020B0603020204030204" pitchFamily="34" charset="0"/>
              <a:cs typeface="Setimo" panose="020B0603020204030204" pitchFamily="34" charset="0"/>
            </a:endParaRPr>
          </a:p>
          <a:p>
            <a:pPr>
              <a:defRPr/>
            </a:pPr>
            <a:r>
              <a:rPr lang="cy-GB">
                <a:latin typeface="Setimo" panose="020B0603020204030204" pitchFamily="34" charset="0"/>
                <a:cs typeface="Setimo" panose="020B0603020204030204" pitchFamily="34" charset="0"/>
              </a:rPr>
              <a:t>I rai pobl, nid yw eu rhyw (gwryw/benyw) yn cyd-fynd â’u rhywedd</a:t>
            </a:r>
          </a:p>
          <a:p>
            <a:pPr>
              <a:defRPr/>
            </a:pPr>
            <a:endParaRPr lang="en-GB" altLang="en-US" dirty="0">
              <a:latin typeface="Setimo" panose="020B0603020204030204" pitchFamily="34" charset="0"/>
              <a:cs typeface="Setimo" panose="020B0603020204030204" pitchFamily="34" charset="0"/>
            </a:endParaRPr>
          </a:p>
          <a:p>
            <a:pPr>
              <a:defRPr/>
            </a:pPr>
            <a:r>
              <a:rPr lang="cy-GB">
                <a:latin typeface="Setimo" panose="020B0603020204030204" pitchFamily="34" charset="0"/>
                <a:cs typeface="Setimo" panose="020B0603020204030204" pitchFamily="34" charset="0"/>
              </a:rPr>
              <a:t>Heddiw rydyn ni’n sôn am gyrff, nid rhyw </a:t>
            </a:r>
          </a:p>
          <a:p>
            <a:pPr marL="0" indent="0">
              <a:buFontTx/>
              <a:buNone/>
              <a:defRPr/>
            </a:pPr>
            <a:endParaRPr lang="en-GB" altLang="en-US" sz="2400" dirty="0"/>
          </a:p>
          <a:p>
            <a:pPr marL="0" indent="0">
              <a:buFontTx/>
              <a:buNone/>
              <a:defRPr/>
            </a:pPr>
            <a:endParaRPr lang="en-GB" alt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415F-71FE-4889-9BA7-B0FDE9156AC4}"/>
              </a:ext>
            </a:extLst>
          </p:cNvPr>
          <p:cNvSpPr>
            <a:spLocks noGrp="1"/>
          </p:cNvSpPr>
          <p:nvPr>
            <p:ph type="title"/>
          </p:nvPr>
        </p:nvSpPr>
        <p:spPr>
          <a:xfrm>
            <a:off x="250825" y="2153434"/>
            <a:ext cx="8713788" cy="3416320"/>
          </a:xfrm>
        </p:spPr>
        <p:txBody>
          <a:bodyPr/>
          <a:lstStyle/>
          <a:p>
            <a:pPr algn="ctr" eaLnBrk="1" hangingPunct="1">
              <a:defRPr/>
            </a:pPr>
            <a:r>
              <a:rPr lang="cy-GB" sz="7200" b="0" dirty="0">
                <a:latin typeface="Manus" pitchFamily="50" charset="0"/>
                <a:ea typeface="+mj-ea"/>
                <a:cs typeface="+mj-cs"/>
              </a:rPr>
              <a:t>Labelu’r corff 	</a:t>
            </a:r>
            <a:r>
              <a:rPr lang="cy-GB" dirty="0"/>
              <a:t/>
            </a:r>
            <a:br>
              <a:rPr lang="cy-GB" dirty="0"/>
            </a:br>
            <a:r>
              <a:rPr lang="cy-GB" dirty="0"/>
              <a:t/>
            </a:r>
            <a:br>
              <a:rPr lang="cy-GB" dirty="0"/>
            </a:br>
            <a:r>
              <a:rPr lang="cy-GB" dirty="0"/>
              <a:t/>
            </a:r>
            <a:br>
              <a:rPr lang="cy-GB" dirty="0"/>
            </a:br>
            <a:endParaRPr lang="cy-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2530" name="TextBox 2">
            <a:extLst>
              <a:ext uri="{FF2B5EF4-FFF2-40B4-BE49-F238E27FC236}">
                <a16:creationId xmlns:a16="http://schemas.microsoft.com/office/drawing/2014/main" id="{E5D2AC28-3D0D-4F14-81C3-D0C2AADAB1B3}"/>
              </a:ext>
            </a:extLst>
          </p:cNvPr>
          <p:cNvSpPr txBox="1">
            <a:spLocks noChangeArrowheads="1"/>
          </p:cNvSpPr>
          <p:nvPr/>
        </p:nvSpPr>
        <p:spPr bwMode="auto">
          <a:xfrm>
            <a:off x="-2421" y="369888"/>
            <a:ext cx="91488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cy-GB" sz="5400">
                <a:solidFill>
                  <a:srgbClr val="F474C4"/>
                </a:solidFill>
                <a:latin typeface="Manus" pitchFamily="50" charset="0"/>
              </a:rPr>
              <a:t>Organau atgenhedlu mewnol </a:t>
            </a:r>
          </a:p>
        </p:txBody>
      </p:sp>
      <p:grpSp>
        <p:nvGrpSpPr>
          <p:cNvPr id="22531" name="Group 16">
            <a:extLst>
              <a:ext uri="{FF2B5EF4-FFF2-40B4-BE49-F238E27FC236}">
                <a16:creationId xmlns:a16="http://schemas.microsoft.com/office/drawing/2014/main" id="{E33FA9F3-443C-4B22-A073-2239845033AA}"/>
              </a:ext>
            </a:extLst>
          </p:cNvPr>
          <p:cNvGrpSpPr>
            <a:grpSpLocks/>
          </p:cNvGrpSpPr>
          <p:nvPr/>
        </p:nvGrpSpPr>
        <p:grpSpPr bwMode="auto">
          <a:xfrm>
            <a:off x="179388" y="1484313"/>
            <a:ext cx="8713787" cy="4468812"/>
            <a:chOff x="0" y="0"/>
            <a:chExt cx="60751" cy="29929"/>
          </a:xfrm>
        </p:grpSpPr>
        <p:grpSp>
          <p:nvGrpSpPr>
            <p:cNvPr id="22537" name="Group 24">
              <a:extLst>
                <a:ext uri="{FF2B5EF4-FFF2-40B4-BE49-F238E27FC236}">
                  <a16:creationId xmlns:a16="http://schemas.microsoft.com/office/drawing/2014/main" id="{65BF8518-293D-4D3D-90EE-5B90741CC38B}"/>
                </a:ext>
              </a:extLst>
            </p:cNvPr>
            <p:cNvGrpSpPr>
              <a:grpSpLocks/>
            </p:cNvGrpSpPr>
            <p:nvPr/>
          </p:nvGrpSpPr>
          <p:grpSpPr bwMode="auto">
            <a:xfrm>
              <a:off x="0" y="0"/>
              <a:ext cx="60751" cy="29929"/>
              <a:chOff x="0" y="0"/>
              <a:chExt cx="62710" cy="30500"/>
            </a:xfrm>
          </p:grpSpPr>
          <p:grpSp>
            <p:nvGrpSpPr>
              <p:cNvPr id="22539" name="Group 25">
                <a:extLst>
                  <a:ext uri="{FF2B5EF4-FFF2-40B4-BE49-F238E27FC236}">
                    <a16:creationId xmlns:a16="http://schemas.microsoft.com/office/drawing/2014/main" id="{B3B59639-9461-4A81-B03D-5649E53067A3}"/>
                  </a:ext>
                </a:extLst>
              </p:cNvPr>
              <p:cNvGrpSpPr>
                <a:grpSpLocks/>
              </p:cNvGrpSpPr>
              <p:nvPr/>
            </p:nvGrpSpPr>
            <p:grpSpPr bwMode="auto">
              <a:xfrm>
                <a:off x="0" y="0"/>
                <a:ext cx="58742" cy="30500"/>
                <a:chOff x="0" y="0"/>
                <a:chExt cx="58742" cy="30500"/>
              </a:xfrm>
            </p:grpSpPr>
            <p:pic>
              <p:nvPicPr>
                <p:cNvPr id="22543" name="Picture 26">
                  <a:extLst>
                    <a:ext uri="{FF2B5EF4-FFF2-40B4-BE49-F238E27FC236}">
                      <a16:creationId xmlns:a16="http://schemas.microsoft.com/office/drawing/2014/main" id="{A88B15CD-904D-4396-A994-1ADB2D9888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 y="1166"/>
                  <a:ext cx="55009" cy="2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2544" name="Rounded Rectangle 27">
                  <a:extLst>
                    <a:ext uri="{FF2B5EF4-FFF2-40B4-BE49-F238E27FC236}">
                      <a16:creationId xmlns:a16="http://schemas.microsoft.com/office/drawing/2014/main" id="{57A80531-00DB-4FAE-8297-D248CF2DD814}"/>
                    </a:ext>
                  </a:extLst>
                </p:cNvPr>
                <p:cNvSpPr>
                  <a:spLocks noChangeArrowheads="1"/>
                </p:cNvSpPr>
                <p:nvPr/>
              </p:nvSpPr>
              <p:spPr bwMode="auto">
                <a:xfrm>
                  <a:off x="0" y="2779"/>
                  <a:ext cx="16836" cy="8512"/>
                </a:xfrm>
                <a:prstGeom prst="roundRect">
                  <a:avLst>
                    <a:gd name="adj" fmla="val 16667"/>
                  </a:avLst>
                </a:prstGeom>
                <a:solidFill>
                  <a:srgbClr val="8CC63F"/>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2545" name="Rounded Rectangle 28">
                  <a:extLst>
                    <a:ext uri="{FF2B5EF4-FFF2-40B4-BE49-F238E27FC236}">
                      <a16:creationId xmlns:a16="http://schemas.microsoft.com/office/drawing/2014/main" id="{ED6C0445-C617-4207-966E-7BFF4444560A}"/>
                    </a:ext>
                  </a:extLst>
                </p:cNvPr>
                <p:cNvSpPr>
                  <a:spLocks noChangeArrowheads="1"/>
                </p:cNvSpPr>
                <p:nvPr/>
              </p:nvSpPr>
              <p:spPr bwMode="auto">
                <a:xfrm>
                  <a:off x="26917" y="0"/>
                  <a:ext cx="13194" cy="5760"/>
                </a:xfrm>
                <a:prstGeom prst="roundRect">
                  <a:avLst>
                    <a:gd name="adj" fmla="val 16667"/>
                  </a:avLst>
                </a:prstGeom>
                <a:solidFill>
                  <a:srgbClr val="E44498"/>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2540" name="Rounded Rectangle 29">
                <a:extLst>
                  <a:ext uri="{FF2B5EF4-FFF2-40B4-BE49-F238E27FC236}">
                    <a16:creationId xmlns:a16="http://schemas.microsoft.com/office/drawing/2014/main" id="{CE0CC6D0-B877-4983-B9F6-36C4868E1E73}"/>
                  </a:ext>
                </a:extLst>
              </p:cNvPr>
              <p:cNvSpPr>
                <a:spLocks noChangeArrowheads="1"/>
              </p:cNvSpPr>
              <p:nvPr/>
            </p:nvSpPr>
            <p:spPr bwMode="auto">
              <a:xfrm>
                <a:off x="50679" y="12636"/>
                <a:ext cx="12031" cy="5761"/>
              </a:xfrm>
              <a:prstGeom prst="roundRect">
                <a:avLst>
                  <a:gd name="adj" fmla="val 16667"/>
                </a:avLst>
              </a:prstGeom>
              <a:solidFill>
                <a:srgbClr val="652F91"/>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2541" name="Rounded Rectangle 30">
                <a:extLst>
                  <a:ext uri="{FF2B5EF4-FFF2-40B4-BE49-F238E27FC236}">
                    <a16:creationId xmlns:a16="http://schemas.microsoft.com/office/drawing/2014/main" id="{2783010B-3A69-472B-AD41-2F95FB0BDA25}"/>
                  </a:ext>
                </a:extLst>
              </p:cNvPr>
              <p:cNvSpPr>
                <a:spLocks noChangeArrowheads="1"/>
              </p:cNvSpPr>
              <p:nvPr/>
            </p:nvSpPr>
            <p:spPr bwMode="auto">
              <a:xfrm>
                <a:off x="41318" y="23386"/>
                <a:ext cx="13682" cy="5760"/>
              </a:xfrm>
              <a:prstGeom prst="roundRect">
                <a:avLst>
                  <a:gd name="adj" fmla="val 16667"/>
                </a:avLst>
              </a:prstGeom>
              <a:solidFill>
                <a:srgbClr val="FF67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2542" name="Rounded Rectangle 31">
                <a:extLst>
                  <a:ext uri="{FF2B5EF4-FFF2-40B4-BE49-F238E27FC236}">
                    <a16:creationId xmlns:a16="http://schemas.microsoft.com/office/drawing/2014/main" id="{3BFCB5E6-D3D1-43CD-BAD5-0604391BA8B7}"/>
                  </a:ext>
                </a:extLst>
              </p:cNvPr>
              <p:cNvSpPr>
                <a:spLocks noChangeArrowheads="1"/>
              </p:cNvSpPr>
              <p:nvPr/>
            </p:nvSpPr>
            <p:spPr bwMode="auto">
              <a:xfrm>
                <a:off x="9026" y="18339"/>
                <a:ext cx="13682" cy="5761"/>
              </a:xfrm>
              <a:prstGeom prst="roundRect">
                <a:avLst>
                  <a:gd name="adj" fmla="val 16667"/>
                </a:avLst>
              </a:prstGeom>
              <a:solidFill>
                <a:srgbClr val="F9C40C"/>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2538" name="Straight Connector 32">
              <a:extLst>
                <a:ext uri="{FF2B5EF4-FFF2-40B4-BE49-F238E27FC236}">
                  <a16:creationId xmlns:a16="http://schemas.microsoft.com/office/drawing/2014/main" id="{676C025A-AC11-4C67-8A87-BB550093286A}"/>
                </a:ext>
              </a:extLst>
            </p:cNvPr>
            <p:cNvSpPr>
              <a:spLocks noChangeShapeType="1"/>
            </p:cNvSpPr>
            <p:nvPr/>
          </p:nvSpPr>
          <p:spPr bwMode="auto">
            <a:xfrm flipH="1" flipV="1">
              <a:off x="20067" y="20816"/>
              <a:ext cx="12400" cy="241"/>
            </a:xfrm>
            <a:prstGeom prst="line">
              <a:avLst/>
            </a:prstGeom>
            <a:noFill/>
            <a:ln w="38100">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sp>
        <p:nvSpPr>
          <p:cNvPr id="11" name="TextBox 10">
            <a:extLst>
              <a:ext uri="{FF2B5EF4-FFF2-40B4-BE49-F238E27FC236}">
                <a16:creationId xmlns:a16="http://schemas.microsoft.com/office/drawing/2014/main" id="{9A6200DC-74E7-42B6-A9A3-7C545BE5D7D2}"/>
              </a:ext>
            </a:extLst>
          </p:cNvPr>
          <p:cNvSpPr txBox="1"/>
          <p:nvPr/>
        </p:nvSpPr>
        <p:spPr>
          <a:xfrm>
            <a:off x="3932238" y="1484313"/>
            <a:ext cx="1820862" cy="708025"/>
          </a:xfrm>
          <a:prstGeom prst="rect">
            <a:avLst/>
          </a:prstGeom>
          <a:noFill/>
        </p:spPr>
        <p:txBody>
          <a:bodyPr>
            <a:spAutoFit/>
          </a:bodyPr>
          <a:lstStyle/>
          <a:p>
            <a:pPr algn="ctr">
              <a:defRPr/>
            </a:pPr>
            <a:r>
              <a:rPr lang="cy-GB" sz="4000" b="1">
                <a:solidFill>
                  <a:schemeClr val="bg1"/>
                </a:solidFill>
                <a:latin typeface="Setimo" panose="020B0603020204030204" pitchFamily="34" charset="0"/>
                <a:cs typeface="Setimo" panose="020B0603020204030204" pitchFamily="34" charset="0"/>
              </a:rPr>
              <a:t>Croth</a:t>
            </a:r>
          </a:p>
        </p:txBody>
      </p:sp>
      <p:sp>
        <p:nvSpPr>
          <p:cNvPr id="15" name="TextBox 14">
            <a:extLst>
              <a:ext uri="{FF2B5EF4-FFF2-40B4-BE49-F238E27FC236}">
                <a16:creationId xmlns:a16="http://schemas.microsoft.com/office/drawing/2014/main" id="{B8FE26A9-0267-4722-BF73-504F39734384}"/>
              </a:ext>
            </a:extLst>
          </p:cNvPr>
          <p:cNvSpPr txBox="1"/>
          <p:nvPr/>
        </p:nvSpPr>
        <p:spPr>
          <a:xfrm>
            <a:off x="179388" y="1976438"/>
            <a:ext cx="2339975" cy="1077912"/>
          </a:xfrm>
          <a:prstGeom prst="rect">
            <a:avLst/>
          </a:prstGeom>
          <a:noFill/>
        </p:spPr>
        <p:txBody>
          <a:bodyPr>
            <a:spAutoFit/>
          </a:bodyPr>
          <a:lstStyle/>
          <a:p>
            <a:pPr algn="ctr">
              <a:defRPr/>
            </a:pPr>
            <a:r>
              <a:rPr lang="cy-GB" sz="3200" b="1">
                <a:solidFill>
                  <a:schemeClr val="bg1"/>
                </a:solidFill>
                <a:latin typeface="Setimo" panose="020B0603020204030204" pitchFamily="34" charset="0"/>
                <a:cs typeface="Setimo" panose="020B0603020204030204" pitchFamily="34" charset="0"/>
              </a:rPr>
              <a:t>Tiwb Ffalopaidd </a:t>
            </a:r>
          </a:p>
        </p:txBody>
      </p:sp>
      <p:sp>
        <p:nvSpPr>
          <p:cNvPr id="16" name="TextBox 15">
            <a:extLst>
              <a:ext uri="{FF2B5EF4-FFF2-40B4-BE49-F238E27FC236}">
                <a16:creationId xmlns:a16="http://schemas.microsoft.com/office/drawing/2014/main" id="{AD31E66C-D2FE-4DF5-A4FB-6EB30942603E}"/>
              </a:ext>
            </a:extLst>
          </p:cNvPr>
          <p:cNvSpPr txBox="1"/>
          <p:nvPr/>
        </p:nvSpPr>
        <p:spPr>
          <a:xfrm>
            <a:off x="1214438" y="4252913"/>
            <a:ext cx="2339975" cy="492443"/>
          </a:xfrm>
          <a:prstGeom prst="rect">
            <a:avLst/>
          </a:prstGeom>
          <a:noFill/>
        </p:spPr>
        <p:txBody>
          <a:bodyPr>
            <a:spAutoFit/>
          </a:bodyPr>
          <a:lstStyle/>
          <a:p>
            <a:pPr algn="ctr">
              <a:defRPr/>
            </a:pPr>
            <a:r>
              <a:rPr lang="cy-GB" sz="2600" b="1" dirty="0">
                <a:solidFill>
                  <a:schemeClr val="bg1"/>
                </a:solidFill>
                <a:latin typeface="Setimo" panose="020B0603020204030204" pitchFamily="34" charset="0"/>
                <a:cs typeface="Setimo" panose="020B0603020204030204" pitchFamily="34" charset="0"/>
              </a:rPr>
              <a:t>Ceg y groth</a:t>
            </a:r>
          </a:p>
        </p:txBody>
      </p:sp>
      <p:sp>
        <p:nvSpPr>
          <p:cNvPr id="17" name="TextBox 16">
            <a:extLst>
              <a:ext uri="{FF2B5EF4-FFF2-40B4-BE49-F238E27FC236}">
                <a16:creationId xmlns:a16="http://schemas.microsoft.com/office/drawing/2014/main" id="{8F3E398D-6B21-482E-A624-9C2F9E174481}"/>
              </a:ext>
            </a:extLst>
          </p:cNvPr>
          <p:cNvSpPr txBox="1"/>
          <p:nvPr/>
        </p:nvSpPr>
        <p:spPr>
          <a:xfrm>
            <a:off x="5700713" y="5045075"/>
            <a:ext cx="2339975" cy="584200"/>
          </a:xfrm>
          <a:prstGeom prst="rect">
            <a:avLst/>
          </a:prstGeom>
          <a:noFill/>
        </p:spPr>
        <p:txBody>
          <a:bodyPr>
            <a:spAutoFit/>
          </a:bodyPr>
          <a:lstStyle/>
          <a:p>
            <a:pPr algn="ctr">
              <a:defRPr/>
            </a:pPr>
            <a:r>
              <a:rPr lang="cy-GB" sz="3200" b="1">
                <a:solidFill>
                  <a:schemeClr val="bg1"/>
                </a:solidFill>
                <a:latin typeface="Setimo" panose="020B0603020204030204" pitchFamily="34" charset="0"/>
                <a:cs typeface="Setimo" panose="020B0603020204030204" pitchFamily="34" charset="0"/>
              </a:rPr>
              <a:t>Gwain</a:t>
            </a:r>
          </a:p>
        </p:txBody>
      </p:sp>
      <p:sp>
        <p:nvSpPr>
          <p:cNvPr id="18" name="TextBox 17">
            <a:extLst>
              <a:ext uri="{FF2B5EF4-FFF2-40B4-BE49-F238E27FC236}">
                <a16:creationId xmlns:a16="http://schemas.microsoft.com/office/drawing/2014/main" id="{4728AA58-6A54-4B29-90FF-CD02BB98EF37}"/>
              </a:ext>
            </a:extLst>
          </p:cNvPr>
          <p:cNvSpPr txBox="1"/>
          <p:nvPr/>
        </p:nvSpPr>
        <p:spPr>
          <a:xfrm>
            <a:off x="6853238" y="3463925"/>
            <a:ext cx="2339975" cy="585788"/>
          </a:xfrm>
          <a:prstGeom prst="rect">
            <a:avLst/>
          </a:prstGeom>
          <a:noFill/>
        </p:spPr>
        <p:txBody>
          <a:bodyPr>
            <a:spAutoFit/>
          </a:bodyPr>
          <a:lstStyle/>
          <a:p>
            <a:pPr algn="ctr">
              <a:defRPr/>
            </a:pPr>
            <a:r>
              <a:rPr lang="cy-GB" sz="3200" b="1">
                <a:solidFill>
                  <a:schemeClr val="bg1"/>
                </a:solidFill>
                <a:latin typeface="Setimo" panose="020B0603020204030204" pitchFamily="34" charset="0"/>
                <a:cs typeface="Setimo" panose="020B0603020204030204" pitchFamily="34" charset="0"/>
              </a:rPr>
              <a:t>Ofari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hs Document" ma:contentTypeID="0x0101002B4BC3CEC829DA40883DEA5583906E1A0080118FD6C176064484E33873343C8E1B" ma:contentTypeVersion="17" ma:contentTypeDescription="PHS Custom content type for document centre" ma:contentTypeScope="" ma:versionID="ec5fd1c8c1299e298238c9eaa4518547">
  <xsd:schema xmlns:xsd="http://www.w3.org/2001/XMLSchema" xmlns:xs="http://www.w3.org/2001/XMLSchema" xmlns:p="http://schemas.microsoft.com/office/2006/metadata/properties" xmlns:ns2="f6d06237-5cea-4529-85c0-7b4b2c6b0f03" xmlns:ns3="85628cae-4cf9-4c5c-8eef-6a264f34532f" targetNamespace="http://schemas.microsoft.com/office/2006/metadata/properties" ma:root="true" ma:fieldsID="2495ff78849fc61cac7322155b2d6756" ns2:_="" ns3:_="">
    <xsd:import namespace="f6d06237-5cea-4529-85c0-7b4b2c6b0f03"/>
    <xsd:import namespace="85628cae-4cf9-4c5c-8eef-6a264f34532f"/>
    <xsd:element name="properties">
      <xsd:complexType>
        <xsd:sequence>
          <xsd:element name="documentManagement">
            <xsd:complexType>
              <xsd:all>
                <xsd:element ref="ns2:PHSDocumentOwner"/>
                <xsd:element ref="ns2:phsDocumentStatus"/>
                <xsd:element ref="ns2:PHSExpiryDate"/>
                <xsd:element ref="ns2:phsDocumentType_0" minOccurs="0"/>
                <xsd:element ref="ns2:TaxCatchAll"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d06237-5cea-4529-85c0-7b4b2c6b0f03" elementFormDefault="qualified">
    <xsd:import namespace="http://schemas.microsoft.com/office/2006/documentManagement/types"/>
    <xsd:import namespace="http://schemas.microsoft.com/office/infopath/2007/PartnerControls"/>
    <xsd:element name="PHSDocumentOwner" ma:index="8" ma:displayName="Document Owner" ma:list="UserInfo" ma:SharePointGroup="0" ma:internalName="PHSDocumen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hsDocumentStatus" ma:index="9" ma:displayName="Document Status" ma:default="Live" ma:format="Dropdown" ma:internalName="phsDocumentStatus">
      <xsd:simpleType>
        <xsd:restriction base="dms:Choice">
          <xsd:enumeration value="Live"/>
          <xsd:enumeration value="Archive"/>
        </xsd:restriction>
      </xsd:simpleType>
    </xsd:element>
    <xsd:element name="PHSExpiryDate" ma:index="10" ma:displayName="Expiry Date" ma:format="DateOnly" ma:indexed="true" ma:internalName="PHSExpiryDate" ma:readOnly="false">
      <xsd:simpleType>
        <xsd:restriction base="dms:DateTime"/>
      </xsd:simpleType>
    </xsd:element>
    <xsd:element name="phsDocumentType_0" ma:index="12" ma:taxonomy="true" ma:internalName="phsDocumentType_0" ma:taxonomyFieldName="PHSDocumentType" ma:displayName="Document Type" ma:readOnly="false" ma:default="" ma:fieldId="{79ac8ecc-97de-4601-a74e-1ce851d23fd1}" ma:sspId="1673673d-5079-4911-b21f-640246875113" ma:termSetId="848760cc-2ddb-49ae-b186-330641c78000"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5d12f9a2-106c-424e-9285-e430fd3e02f4}" ma:internalName="TaxCatchAll" ma:showField="CatchAllData" ma:web="f6d06237-5cea-4529-85c0-7b4b2c6b0f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628cae-4cf9-4c5c-8eef-6a264f34532f"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6d06237-5cea-4529-85c0-7b4b2c6b0f03">
      <Value>14</Value>
    </TaxCatchAll>
    <lcf76f155ced4ddcb4097134ff3c332f xmlns="85628cae-4cf9-4c5c-8eef-6a264f34532f">
      <Terms xmlns="http://schemas.microsoft.com/office/infopath/2007/PartnerControls"/>
    </lcf76f155ced4ddcb4097134ff3c332f>
    <PHSExpiryDate xmlns="f6d06237-5cea-4529-85c0-7b4b2c6b0f03">2099-04-11T23:00:00+00:00</PHSExpiryDate>
    <phsDocumentType_0 xmlns="f6d06237-5cea-4529-85c0-7b4b2c6b0f03">
      <Terms xmlns="http://schemas.microsoft.com/office/infopath/2007/PartnerControls">
        <TermInfo xmlns="http://schemas.microsoft.com/office/infopath/2007/PartnerControls">
          <TermName xmlns="http://schemas.microsoft.com/office/infopath/2007/PartnerControls">Document</TermName>
          <TermId xmlns="http://schemas.microsoft.com/office/infopath/2007/PartnerControls">268f0f15-c350-4fa0-80f1-596dddfd5fef</TermId>
        </TermInfo>
      </Terms>
    </phsDocumentType_0>
    <phsDocumentStatus xmlns="f6d06237-5cea-4529-85c0-7b4b2c6b0f03">Live</phsDocumentStatus>
    <PHSDocumentOwner xmlns="f6d06237-5cea-4529-85c0-7b4b2c6b0f03">
      <UserInfo>
        <DisplayName>Sam Jones</DisplayName>
        <AccountId>61</AccountId>
        <AccountType/>
      </UserInfo>
    </PHSDocumentOwner>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140FF314171425468ACE2B9C2C4F65AD" ma:contentTypeVersion="14" ma:contentTypeDescription="Create a new document." ma:contentTypeScope="" ma:versionID="c2364119a0c0d442ab2c2f86234322fb">
  <xsd:schema xmlns:xsd="http://www.w3.org/2001/XMLSchema" xmlns:xs="http://www.w3.org/2001/XMLSchema" xmlns:p="http://schemas.microsoft.com/office/2006/metadata/properties" xmlns:ns2="7d66bd8a-2885-48d4-9eab-fb1100da1dd3" xmlns:ns3="3862ce5a-794c-4e49-8cb8-46cd7f931d40" targetNamespace="http://schemas.microsoft.com/office/2006/metadata/properties" ma:root="true" ma:fieldsID="6cb621c448e86dc1bcecdc6e5358298f" ns2:_="" ns3:_="">
    <xsd:import namespace="7d66bd8a-2885-48d4-9eab-fb1100da1dd3"/>
    <xsd:import namespace="3862ce5a-794c-4e49-8cb8-46cd7f931d4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6bd8a-2885-48d4-9eab-fb1100da1dd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62ce5a-794c-4e49-8cb8-46cd7f931d4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B37418-EA40-433E-B6EE-6810A8231A66}"/>
</file>

<file path=customXml/itemProps2.xml><?xml version="1.0" encoding="utf-8"?>
<ds:datastoreItem xmlns:ds="http://schemas.openxmlformats.org/officeDocument/2006/customXml" ds:itemID="{10DFD50F-5D73-469E-89DE-89E6347BC702}">
  <ds:schemaRefs>
    <ds:schemaRef ds:uri="http://schemas.microsoft.com/sharepoint/v3/contenttype/forms"/>
  </ds:schemaRefs>
</ds:datastoreItem>
</file>

<file path=customXml/itemProps3.xml><?xml version="1.0" encoding="utf-8"?>
<ds:datastoreItem xmlns:ds="http://schemas.openxmlformats.org/officeDocument/2006/customXml" ds:itemID="{8ABAB697-7890-446E-93BD-5418B17E42D6}">
  <ds:schemaRefs>
    <ds:schemaRef ds:uri="http://purl.org/dc/terms/"/>
    <ds:schemaRef ds:uri="http://schemas.microsoft.com/office/2006/documentManagement/types"/>
    <ds:schemaRef ds:uri="http://schemas.openxmlformats.org/package/2006/metadata/core-properties"/>
    <ds:schemaRef ds:uri="http://purl.org/dc/elements/1.1/"/>
    <ds:schemaRef ds:uri="3862ce5a-794c-4e49-8cb8-46cd7f931d40"/>
    <ds:schemaRef ds:uri="7d66bd8a-2885-48d4-9eab-fb1100da1dd3"/>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8B6305B8-7014-44AC-B7E7-1D769993EE83}"/>
</file>

<file path=docProps/app.xml><?xml version="1.0" encoding="utf-8"?>
<Properties xmlns="http://schemas.openxmlformats.org/officeDocument/2006/extended-properties" xmlns:vt="http://schemas.openxmlformats.org/officeDocument/2006/docPropsVTypes">
  <Template/>
  <TotalTime>3106</TotalTime>
  <Words>3621</Words>
  <Application>Microsoft Office PowerPoint</Application>
  <PresentationFormat>On-screen Show (4:3)</PresentationFormat>
  <Paragraphs>260</Paragraphs>
  <Slides>21</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MS PGothic</vt:lpstr>
      <vt:lpstr>MS PGothic</vt:lpstr>
      <vt:lpstr>Arial</vt:lpstr>
      <vt:lpstr>Calibri</vt:lpstr>
      <vt:lpstr>Century Gothic</vt:lpstr>
      <vt:lpstr>Manus</vt:lpstr>
      <vt:lpstr>Narkisim</vt:lpstr>
      <vt:lpstr>Setimo</vt:lpstr>
      <vt:lpstr>Times New Roman</vt:lpstr>
      <vt:lpstr>Blank Presentation</vt:lpstr>
      <vt:lpstr>PowerPoint Presentation</vt:lpstr>
      <vt:lpstr>Beth yw Brook? </vt:lpstr>
      <vt:lpstr>Gofod Diogel </vt:lpstr>
      <vt:lpstr>Deilliannau’r sesiwn</vt:lpstr>
      <vt:lpstr>Beth ydyn ni’n galw...?    </vt:lpstr>
      <vt:lpstr>Organau rhywiol a Chyrff</vt:lpstr>
      <vt:lpstr>PowerPoint Presentation</vt:lpstr>
      <vt:lpstr>Labelu’r corff     </vt:lpstr>
      <vt:lpstr>PowerPoint Presentation</vt:lpstr>
      <vt:lpstr>PowerPoint Presentation</vt:lpstr>
      <vt:lpstr>Organau atgenhedlu mewnol  </vt:lpstr>
      <vt:lpstr>Cadw’n Lân</vt:lpstr>
      <vt:lpstr>Ond pam fod gennym ni organau cenhedlu?      </vt:lpstr>
      <vt:lpstr>PowerPoint Presentation</vt:lpstr>
      <vt:lpstr>O ble mae babis yn dod? - cardiau didoli</vt:lpstr>
      <vt:lpstr>PowerPoint Presentation</vt:lpstr>
      <vt:lpstr>PowerPoint Presentation</vt:lpstr>
      <vt:lpstr>Ai dyma’r unig ffordd y gall rhywun ddod yn rhiant? </vt:lpstr>
      <vt:lpstr>Crynodeb</vt:lpstr>
      <vt:lpstr>Ble i fynd i gael help neu os oes gennych gwestiynau </vt:lpstr>
      <vt:lpstr>PowerPoint Presentation</vt:lpstr>
    </vt:vector>
  </TitlesOfParts>
  <Company>Victoria 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Sam Hepworth</cp:lastModifiedBy>
  <cp:revision>275</cp:revision>
  <cp:lastPrinted>2021-11-29T14:07:39Z</cp:lastPrinted>
  <dcterms:created xsi:type="dcterms:W3CDTF">2008-09-26T13:38:15Z</dcterms:created>
  <dcterms:modified xsi:type="dcterms:W3CDTF">2022-02-09T00:06:23Z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0x0101002B4BC3CEC829DA40883DEA5583906E1A0080118FD6C176064484E33873343C8E1B</vt:lpwstr>
  </property>
  <property fmtid="{D5CDD505-2E9C-101B-9397-08002B2CF9AE}" pid="3" name="_dlc_DocIdItemGuid">
    <vt:lpwstr>d273b698-54f3-4aca-80f5-bfca3fb01f41</vt:lpwstr>
  </property>
  <property fmtid="{D5CDD505-2E9C-101B-9397-08002B2CF9AE}" pid="4" name="MediaServiceImageTags">
    <vt:lpwstr/>
  </property>
  <property fmtid="{D5CDD505-2E9C-101B-9397-08002B2CF9AE}" pid="5" name="PHSDocumentType">
    <vt:lpwstr>14;#Document|268f0f15-c350-4fa0-80f1-596dddfd5fef</vt:lpwstr>
  </property>
</Properties>
</file>