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5373" r:id="rId6"/>
    <p:sldMasterId id="2147485399" r:id="rId7"/>
  </p:sldMasterIdLst>
  <p:notesMasterIdLst>
    <p:notesMasterId r:id="rId31"/>
  </p:notesMasterIdLst>
  <p:handoutMasterIdLst>
    <p:handoutMasterId r:id="rId32"/>
  </p:handoutMasterIdLst>
  <p:sldIdLst>
    <p:sldId id="482" r:id="rId8"/>
    <p:sldId id="483" r:id="rId9"/>
    <p:sldId id="484" r:id="rId10"/>
    <p:sldId id="485" r:id="rId11"/>
    <p:sldId id="414" r:id="rId12"/>
    <p:sldId id="407" r:id="rId13"/>
    <p:sldId id="421" r:id="rId14"/>
    <p:sldId id="422" r:id="rId15"/>
    <p:sldId id="420" r:id="rId16"/>
    <p:sldId id="454" r:id="rId17"/>
    <p:sldId id="455" r:id="rId18"/>
    <p:sldId id="469" r:id="rId19"/>
    <p:sldId id="442" r:id="rId20"/>
    <p:sldId id="475" r:id="rId21"/>
    <p:sldId id="476" r:id="rId22"/>
    <p:sldId id="473" r:id="rId23"/>
    <p:sldId id="478" r:id="rId24"/>
    <p:sldId id="466" r:id="rId25"/>
    <p:sldId id="443" r:id="rId26"/>
    <p:sldId id="410" r:id="rId27"/>
    <p:sldId id="437" r:id="rId28"/>
    <p:sldId id="486" r:id="rId29"/>
    <p:sldId id="487" r:id="rId30"/>
  </p:sldIdLst>
  <p:sldSz cx="9144000" cy="6858000" type="screen4x3"/>
  <p:notesSz cx="6797675" cy="98742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5" clrIdx="1">
    <p:extLst>
      <p:ext uri="{19B8F6BF-5375-455C-9EA6-DF929625EA0E}">
        <p15:presenceInfo xmlns:p15="http://schemas.microsoft.com/office/powerpoint/2012/main" userId="S::LAnson@Premierfoods.com::84c10632-736c-4aed-8484-54e572729c54" providerId="AD"/>
      </p:ext>
    </p:extLst>
  </p:cmAuthor>
  <p:cmAuthor id="3" name="Sam Hepworth" initials="SH" lastIdx="4"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500"/>
    <a:srgbClr val="652F91"/>
    <a:srgbClr val="6632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CC7AA-AEEE-2FC3-BFFA-5ABCCFC15D3D}" v="33" dt="2021-06-23T14:02:53.709"/>
    <p1510:client id="{B36CFDAB-3AFB-167B-0465-74F14FC7EC6A}" v="103" dt="2021-06-04T15:11:31.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73168" autoAdjust="0"/>
  </p:normalViewPr>
  <p:slideViewPr>
    <p:cSldViewPr>
      <p:cViewPr varScale="1">
        <p:scale>
          <a:sx n="50" d="100"/>
          <a:sy n="50" d="100"/>
        </p:scale>
        <p:origin x="97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0" Type="http://schemas.microsoft.com/office/2015/10/relationships/revisionInfo" Target="revisionInfo.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289CC7AA-AEEE-2FC3-BFFA-5ABCCFC15D3D}"/>
    <pc:docChg chg="modSld">
      <pc:chgData name="Sam Hepworth" userId="S::sam.hepworth@brook.org.uk::50cf503a-ea25-4e0d-b111-d87aaf801f6c" providerId="AD" clId="Web-{289CC7AA-AEEE-2FC3-BFFA-5ABCCFC15D3D}" dt="2021-06-23T14:02:53.709" v="25"/>
      <pc:docMkLst>
        <pc:docMk/>
      </pc:docMkLst>
      <pc:sldChg chg="modSp addCm">
        <pc:chgData name="Sam Hepworth" userId="S::sam.hepworth@brook.org.uk::50cf503a-ea25-4e0d-b111-d87aaf801f6c" providerId="AD" clId="Web-{289CC7AA-AEEE-2FC3-BFFA-5ABCCFC15D3D}" dt="2021-06-23T14:02:53.709" v="25"/>
        <pc:sldMkLst>
          <pc:docMk/>
          <pc:sldMk cId="0" sldId="437"/>
        </pc:sldMkLst>
        <pc:spChg chg="mod">
          <ac:chgData name="Sam Hepworth" userId="S::sam.hepworth@brook.org.uk::50cf503a-ea25-4e0d-b111-d87aaf801f6c" providerId="AD" clId="Web-{289CC7AA-AEEE-2FC3-BFFA-5ABCCFC15D3D}" dt="2021-06-23T14:02:53.709" v="25"/>
          <ac:spMkLst>
            <pc:docMk/>
            <pc:sldMk cId="0" sldId="437"/>
            <ac:spMk id="2" creationId="{2DE71322-5EF0-45ED-80CF-B4288E3D96D8}"/>
          </ac:spMkLst>
        </pc:spChg>
        <pc:spChg chg="mod">
          <ac:chgData name="Sam Hepworth" userId="S::sam.hepworth@brook.org.uk::50cf503a-ea25-4e0d-b111-d87aaf801f6c" providerId="AD" clId="Web-{289CC7AA-AEEE-2FC3-BFFA-5ABCCFC15D3D}" dt="2021-06-23T14:02:37.552" v="23" actId="20577"/>
          <ac:spMkLst>
            <pc:docMk/>
            <pc:sldMk cId="0" sldId="437"/>
            <ac:spMk id="54275" creationId="{058F5404-5289-4546-AB95-699A2ED74B11}"/>
          </ac:spMkLst>
        </pc:spChg>
      </pc:sldChg>
      <pc:sldChg chg="modSp addCm">
        <pc:chgData name="Sam Hepworth" userId="S::sam.hepworth@brook.org.uk::50cf503a-ea25-4e0d-b111-d87aaf801f6c" providerId="AD" clId="Web-{289CC7AA-AEEE-2FC3-BFFA-5ABCCFC15D3D}" dt="2021-06-23T14:00:10.595" v="2"/>
        <pc:sldMkLst>
          <pc:docMk/>
          <pc:sldMk cId="0" sldId="442"/>
        </pc:sldMkLst>
        <pc:spChg chg="mod">
          <ac:chgData name="Sam Hepworth" userId="S::sam.hepworth@brook.org.uk::50cf503a-ea25-4e0d-b111-d87aaf801f6c" providerId="AD" clId="Web-{289CC7AA-AEEE-2FC3-BFFA-5ABCCFC15D3D}" dt="2021-06-23T14:00:07.251" v="1" actId="20577"/>
          <ac:spMkLst>
            <pc:docMk/>
            <pc:sldMk cId="0" sldId="442"/>
            <ac:spMk id="37890" creationId="{C7846DC6-B50E-482A-9279-B151B0F057FA}"/>
          </ac:spMkLst>
        </pc:spChg>
      </pc:sldChg>
      <pc:sldChg chg="modSp addCm">
        <pc:chgData name="Sam Hepworth" userId="S::sam.hepworth@brook.org.uk::50cf503a-ea25-4e0d-b111-d87aaf801f6c" providerId="AD" clId="Web-{289CC7AA-AEEE-2FC3-BFFA-5ABCCFC15D3D}" dt="2021-06-23T14:02:30.099" v="22"/>
        <pc:sldMkLst>
          <pc:docMk/>
          <pc:sldMk cId="0" sldId="466"/>
        </pc:sldMkLst>
        <pc:spChg chg="mod">
          <ac:chgData name="Sam Hepworth" userId="S::sam.hepworth@brook.org.uk::50cf503a-ea25-4e0d-b111-d87aaf801f6c" providerId="AD" clId="Web-{289CC7AA-AEEE-2FC3-BFFA-5ABCCFC15D3D}" dt="2021-06-23T14:01:55.223" v="18" actId="20577"/>
          <ac:spMkLst>
            <pc:docMk/>
            <pc:sldMk cId="0" sldId="466"/>
            <ac:spMk id="2" creationId="{70434C63-B5C2-4717-85D5-924872C0AAA9}"/>
          </ac:spMkLst>
        </pc:spChg>
        <pc:spChg chg="mod">
          <ac:chgData name="Sam Hepworth" userId="S::sam.hepworth@brook.org.uk::50cf503a-ea25-4e0d-b111-d87aaf801f6c" providerId="AD" clId="Web-{289CC7AA-AEEE-2FC3-BFFA-5ABCCFC15D3D}" dt="2021-06-23T14:02:23.770" v="21" actId="1076"/>
          <ac:spMkLst>
            <pc:docMk/>
            <pc:sldMk cId="0" sldId="466"/>
            <ac:spMk id="48131" creationId="{C85EC620-EB51-4D1B-8B60-7C161D1D335A}"/>
          </ac:spMkLst>
        </pc:spChg>
      </pc:sldChg>
      <pc:sldChg chg="modSp addCm">
        <pc:chgData name="Sam Hepworth" userId="S::sam.hepworth@brook.org.uk::50cf503a-ea25-4e0d-b111-d87aaf801f6c" providerId="AD" clId="Web-{289CC7AA-AEEE-2FC3-BFFA-5ABCCFC15D3D}" dt="2021-06-23T14:01:19.675" v="15"/>
        <pc:sldMkLst>
          <pc:docMk/>
          <pc:sldMk cId="0" sldId="476"/>
        </pc:sldMkLst>
        <pc:spChg chg="mod">
          <ac:chgData name="Sam Hepworth" userId="S::sam.hepworth@brook.org.uk::50cf503a-ea25-4e0d-b111-d87aaf801f6c" providerId="AD" clId="Web-{289CC7AA-AEEE-2FC3-BFFA-5ABCCFC15D3D}" dt="2021-06-23T14:01:13.722" v="14" actId="1076"/>
          <ac:spMkLst>
            <pc:docMk/>
            <pc:sldMk cId="0" sldId="476"/>
            <ac:spMk id="41986" creationId="{D53E29F7-3615-4E8F-AA92-4F96DCD5E220}"/>
          </ac:spMkLst>
        </pc:spChg>
        <pc:picChg chg="mod">
          <ac:chgData name="Sam Hepworth" userId="S::sam.hepworth@brook.org.uk::50cf503a-ea25-4e0d-b111-d87aaf801f6c" providerId="AD" clId="Web-{289CC7AA-AEEE-2FC3-BFFA-5ABCCFC15D3D}" dt="2021-06-23T14:00:45.502" v="9" actId="1076"/>
          <ac:picMkLst>
            <pc:docMk/>
            <pc:sldMk cId="0" sldId="476"/>
            <ac:picMk id="41987" creationId="{D5C15919-5307-42C5-A5D0-22A5EC15B396}"/>
          </ac:picMkLst>
        </pc:picChg>
      </pc:sldChg>
      <pc:sldChg chg="modSp">
        <pc:chgData name="Sam Hepworth" userId="S::sam.hepworth@brook.org.uk::50cf503a-ea25-4e0d-b111-d87aaf801f6c" providerId="AD" clId="Web-{289CC7AA-AEEE-2FC3-BFFA-5ABCCFC15D3D}" dt="2021-06-23T14:01:36.394" v="16" actId="20577"/>
        <pc:sldMkLst>
          <pc:docMk/>
          <pc:sldMk cId="0" sldId="478"/>
        </pc:sldMkLst>
        <pc:spChg chg="mod">
          <ac:chgData name="Sam Hepworth" userId="S::sam.hepworth@brook.org.uk::50cf503a-ea25-4e0d-b111-d87aaf801f6c" providerId="AD" clId="Web-{289CC7AA-AEEE-2FC3-BFFA-5ABCCFC15D3D}" dt="2021-06-23T14:01:36.394" v="16" actId="20577"/>
          <ac:spMkLst>
            <pc:docMk/>
            <pc:sldMk cId="0" sldId="478"/>
            <ac:spMk id="2" creationId="{F4BFCC74-EC53-4918-9885-10DC983CEDE8}"/>
          </ac:spMkLst>
        </pc:spChg>
      </pc:sldChg>
      <pc:sldChg chg="modSp">
        <pc:chgData name="Sam Hepworth" userId="S::sam.hepworth@brook.org.uk::50cf503a-ea25-4e0d-b111-d87aaf801f6c" providerId="AD" clId="Web-{289CC7AA-AEEE-2FC3-BFFA-5ABCCFC15D3D}" dt="2021-06-23T13:59:56.298" v="0" actId="20577"/>
        <pc:sldMkLst>
          <pc:docMk/>
          <pc:sldMk cId="1261926139" sldId="484"/>
        </pc:sldMkLst>
        <pc:spChg chg="mod">
          <ac:chgData name="Sam Hepworth" userId="S::sam.hepworth@brook.org.uk::50cf503a-ea25-4e0d-b111-d87aaf801f6c" providerId="AD" clId="Web-{289CC7AA-AEEE-2FC3-BFFA-5ABCCFC15D3D}" dt="2021-06-23T13:59:56.298" v="0" actId="20577"/>
          <ac:spMkLst>
            <pc:docMk/>
            <pc:sldMk cId="1261926139" sldId="484"/>
            <ac:spMk id="13314" creationId="{94418C1F-B434-4FD3-BBE9-94ADB7ACD5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068B51-7B55-464C-B99A-844ADD9F67EF}"/>
              </a:ext>
            </a:extLst>
          </p:cNvPr>
          <p:cNvSpPr>
            <a:spLocks noGrp="1" noChangeArrowheads="1"/>
          </p:cNvSpPr>
          <p:nvPr>
            <p:ph type="hdr" sz="quarter"/>
          </p:nvPr>
        </p:nvSpPr>
        <p:spPr bwMode="auto">
          <a:xfrm>
            <a:off x="0"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1" name="Rectangle 3">
            <a:extLst>
              <a:ext uri="{FF2B5EF4-FFF2-40B4-BE49-F238E27FC236}">
                <a16:creationId xmlns:a16="http://schemas.microsoft.com/office/drawing/2014/main" id="{D5C7F499-039F-AA4D-8ED2-7A52B08CC546}"/>
              </a:ext>
            </a:extLst>
          </p:cNvPr>
          <p:cNvSpPr>
            <a:spLocks noGrp="1" noChangeArrowheads="1"/>
          </p:cNvSpPr>
          <p:nvPr>
            <p:ph type="dt" sz="quarter" idx="1"/>
          </p:nvPr>
        </p:nvSpPr>
        <p:spPr bwMode="auto">
          <a:xfrm>
            <a:off x="3852016"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7172" name="Rectangle 4">
            <a:extLst>
              <a:ext uri="{FF2B5EF4-FFF2-40B4-BE49-F238E27FC236}">
                <a16:creationId xmlns:a16="http://schemas.microsoft.com/office/drawing/2014/main" id="{D7FBCB13-7D81-1D4E-BF7A-E0B2E0B56A2E}"/>
              </a:ext>
            </a:extLst>
          </p:cNvPr>
          <p:cNvSpPr>
            <a:spLocks noGrp="1" noChangeArrowheads="1"/>
          </p:cNvSpPr>
          <p:nvPr>
            <p:ph type="ftr" sz="quarter" idx="2"/>
          </p:nvPr>
        </p:nvSpPr>
        <p:spPr bwMode="auto">
          <a:xfrm>
            <a:off x="0"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3" name="Rectangle 5">
            <a:extLst>
              <a:ext uri="{FF2B5EF4-FFF2-40B4-BE49-F238E27FC236}">
                <a16:creationId xmlns:a16="http://schemas.microsoft.com/office/drawing/2014/main" id="{4E917D56-8257-AF4A-BEDC-6A5DCF56796E}"/>
              </a:ext>
            </a:extLst>
          </p:cNvPr>
          <p:cNvSpPr>
            <a:spLocks noGrp="1" noChangeArrowheads="1"/>
          </p:cNvSpPr>
          <p:nvPr>
            <p:ph type="sldNum" sz="quarter" idx="3"/>
          </p:nvPr>
        </p:nvSpPr>
        <p:spPr bwMode="auto">
          <a:xfrm>
            <a:off x="3852016"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8B13614E-063F-43AC-8C2B-F1C5B5DADE4A}"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B8AC7AE-4A22-8C45-9957-F99F6FF49248}"/>
              </a:ext>
            </a:extLst>
          </p:cNvPr>
          <p:cNvSpPr>
            <a:spLocks noGrp="1" noChangeArrowheads="1"/>
          </p:cNvSpPr>
          <p:nvPr>
            <p:ph type="hdr" sz="quarter"/>
          </p:nvPr>
        </p:nvSpPr>
        <p:spPr bwMode="auto">
          <a:xfrm>
            <a:off x="0"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099" name="Rectangle 3">
            <a:extLst>
              <a:ext uri="{FF2B5EF4-FFF2-40B4-BE49-F238E27FC236}">
                <a16:creationId xmlns:a16="http://schemas.microsoft.com/office/drawing/2014/main" id="{938EAD39-2AB8-6243-9A3F-84442239BEB2}"/>
              </a:ext>
            </a:extLst>
          </p:cNvPr>
          <p:cNvSpPr>
            <a:spLocks noGrp="1" noChangeArrowheads="1"/>
          </p:cNvSpPr>
          <p:nvPr>
            <p:ph type="dt" idx="1"/>
          </p:nvPr>
        </p:nvSpPr>
        <p:spPr bwMode="auto">
          <a:xfrm>
            <a:off x="3852016" y="0"/>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4100" name="Rectangle 4">
            <a:extLst>
              <a:ext uri="{FF2B5EF4-FFF2-40B4-BE49-F238E27FC236}">
                <a16:creationId xmlns:a16="http://schemas.microsoft.com/office/drawing/2014/main" id="{4C50DE52-01CA-CE40-8F29-53DF61614DBB}"/>
              </a:ext>
            </a:extLst>
          </p:cNvPr>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D8ECC5A3-60DB-734D-911A-92DF483D3CA3}"/>
              </a:ext>
            </a:extLst>
          </p:cNvPr>
          <p:cNvSpPr>
            <a:spLocks noGrp="1" noChangeArrowheads="1"/>
          </p:cNvSpPr>
          <p:nvPr>
            <p:ph type="body" sz="quarter" idx="3"/>
          </p:nvPr>
        </p:nvSpPr>
        <p:spPr bwMode="auto">
          <a:xfrm>
            <a:off x="906357" y="4690269"/>
            <a:ext cx="4984962" cy="444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4985CC0E-B831-7445-8766-ED96E00BF600}"/>
              </a:ext>
            </a:extLst>
          </p:cNvPr>
          <p:cNvSpPr>
            <a:spLocks noGrp="1" noChangeArrowheads="1"/>
          </p:cNvSpPr>
          <p:nvPr>
            <p:ph type="ftr" sz="quarter" idx="4"/>
          </p:nvPr>
        </p:nvSpPr>
        <p:spPr bwMode="auto">
          <a:xfrm>
            <a:off x="0"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103" name="Rectangle 7">
            <a:extLst>
              <a:ext uri="{FF2B5EF4-FFF2-40B4-BE49-F238E27FC236}">
                <a16:creationId xmlns:a16="http://schemas.microsoft.com/office/drawing/2014/main" id="{C5F4FA41-9A5B-8D48-AAA7-02504DBCA254}"/>
              </a:ext>
            </a:extLst>
          </p:cNvPr>
          <p:cNvSpPr>
            <a:spLocks noGrp="1" noChangeArrowheads="1"/>
          </p:cNvSpPr>
          <p:nvPr>
            <p:ph type="sldNum" sz="quarter" idx="5"/>
          </p:nvPr>
        </p:nvSpPr>
        <p:spPr bwMode="auto">
          <a:xfrm>
            <a:off x="3852016" y="9380537"/>
            <a:ext cx="2945659" cy="49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fld id="{90E1C768-4C5C-449A-9D32-22D67229BDE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12291" name="Notes Placeholder 2">
            <a:extLst>
              <a:ext uri="{FF2B5EF4-FFF2-40B4-BE49-F238E27FC236}">
                <a16:creationId xmlns:a16="http://schemas.microsoft.com/office/drawing/2014/main" id="{AF1E69BD-7D9C-4EB2-A054-AB4C6C0BE99C}"/>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6FB0CC78-BC80-493D-A826-6E622AEE386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404A34D-68AF-4ABD-97F7-D0A033B88257}" type="slidenum">
              <a:rPr lang="en-US" altLang="en-US" sz="1200">
                <a:solidFill>
                  <a:srgbClr val="000000"/>
                </a:solidFill>
              </a:rPr>
              <a:pPr/>
              <a:t>1</a:t>
            </a:fld>
            <a:endParaRPr lang="en-US" altLang="en-US" sz="1200">
              <a:solidFill>
                <a:srgbClr val="000000"/>
              </a:solidFill>
            </a:endParaRPr>
          </a:p>
        </p:txBody>
      </p:sp>
    </p:spTree>
    <p:extLst>
      <p:ext uri="{BB962C8B-B14F-4D97-AF65-F5344CB8AC3E}">
        <p14:creationId xmlns:p14="http://schemas.microsoft.com/office/powerpoint/2010/main" val="201190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AAAB2-DAD6-C945-9853-2D2C9F0F0204}"/>
              </a:ext>
            </a:extLst>
          </p:cNvPr>
          <p:cNvSpPr>
            <a:spLocks noGrp="1" noRot="1" noChangeAspect="1"/>
          </p:cNvSpPr>
          <p:nvPr>
            <p:ph type="sldImg"/>
          </p:nvPr>
        </p:nvSpPr>
        <p:spPr/>
      </p:sp>
      <p:sp>
        <p:nvSpPr>
          <p:cNvPr id="32771" name="Notes Placeholder 2">
            <a:extLst>
              <a:ext uri="{FF2B5EF4-FFF2-40B4-BE49-F238E27FC236}">
                <a16:creationId xmlns:a16="http://schemas.microsoft.com/office/drawing/2014/main" id="{672E6295-7BF2-475F-8384-A0D1FD48B733}"/>
              </a:ext>
            </a:extLst>
          </p:cNvPr>
          <p:cNvSpPr>
            <a:spLocks noGrp="1" noChangeArrowheads="1"/>
          </p:cNvSpPr>
          <p:nvPr>
            <p:ph type="body" idx="1"/>
          </p:nvPr>
        </p:nvSpPr>
        <p:spPr>
          <a:noFill/>
        </p:spPr>
        <p:txBody>
          <a:bodyPr/>
          <a:lstStyle/>
          <a:p>
            <a:r>
              <a:rPr lang="cy-GB" dirty="0">
                <a:latin typeface="Arial" panose="020B0604020202020204" pitchFamily="34" charset="0"/>
              </a:rPr>
              <a:t>Beth yw'r peth cyntaf rydych chi'n meddwl amdano pan fyddwch chi'n clywed 'mislif' </a:t>
            </a:r>
          </a:p>
          <a:p>
            <a:endParaRPr lang="en-GB" altLang="en-US" dirty="0">
              <a:latin typeface="Arial" panose="020B0604020202020204" pitchFamily="34" charset="0"/>
            </a:endParaRPr>
          </a:p>
          <a:p>
            <a:r>
              <a:rPr lang="cy-GB" dirty="0">
                <a:latin typeface="Arial" panose="020B0604020202020204" pitchFamily="34" charset="0"/>
              </a:rPr>
              <a:t>Dull </a:t>
            </a:r>
          </a:p>
          <a:p>
            <a:endParaRPr lang="en-GB" altLang="en-US" dirty="0">
              <a:latin typeface="Arial" panose="020B0604020202020204" pitchFamily="34" charset="0"/>
            </a:endParaRPr>
          </a:p>
          <a:p>
            <a:r>
              <a:rPr lang="cy-GB" dirty="0">
                <a:latin typeface="Arial" panose="020B0604020202020204" pitchFamily="34" charset="0"/>
              </a:rPr>
              <a:t>•Yr hwylusydd yn gofyn i’r grŵp ysgrifennu gair neu ymadrodd maen nhw’n meddwl amdano pan maen nhw’n clywed ‘mislif’, yn ddienw ar nodyn post it (gall y bobl ifanc ysgrifennu mwy nag un). Gallwch ddewis datgan dim rhegfeydd na thermau sarhaus ar gyfer grwpiau penodol. </a:t>
            </a:r>
          </a:p>
          <a:p>
            <a:r>
              <a:rPr lang="cy-GB" dirty="0">
                <a:latin typeface="Arial" panose="020B0604020202020204" pitchFamily="34" charset="0"/>
              </a:rPr>
              <a:t>•Yr hwylusydd wedyn yn eu casglu ac yn darllen rhai i’r grŵp cyfan. </a:t>
            </a:r>
          </a:p>
          <a:p>
            <a:r>
              <a:rPr lang="cy-GB" dirty="0">
                <a:latin typeface="Arial" panose="020B0604020202020204" pitchFamily="34" charset="0"/>
              </a:rPr>
              <a:t>•Neu, gall yr hwylusydd ofyn i’r bobl ifanc weiddi awgrymiadau </a:t>
            </a:r>
          </a:p>
          <a:p>
            <a:r>
              <a:rPr lang="cy-GB" dirty="0">
                <a:latin typeface="Arial" panose="020B0604020202020204" pitchFamily="34" charset="0"/>
              </a:rPr>
              <a:t>•Gall y cwestiwn hwn gyflwyno themâu o embaras/cywilydd/ tabŵ/ stigma ynghylch y mislif ac mae’n bwysig rhoi gwybod i’r bobl ifanc, er nad oes ffyrdd anghywir o deimlo, nad yw’r mislif yn rhywbeth i’w guddio na bod â chywilydd ohono. Mae’n naturiol ac yn unigryw i bob person. Gallai cwestiynau atodol gynnwys ‘Pam mae pobl yn teimlo embaras?’  ‘Pam mae pobl yn teimlo eu bod yn fudr?’ ‘o ble mae hyn yn dod?’ dyma lle gallwch chi siarad am hysbysebion, mythau, bechgyn yn aml ddim yn cael eu dysgu amdanyn nhw ac ati. </a:t>
            </a:r>
          </a:p>
          <a:p>
            <a:r>
              <a:rPr lang="cy-GB" dirty="0">
                <a:latin typeface="Arial" panose="020B0604020202020204" pitchFamily="34" charset="0"/>
              </a:rPr>
              <a:t>•Yn yr un modd, efallai na fydd y grŵp yn crybwyll y thema hon (a fyddai’n wych!) ac yn hytrach yn canolbwyntio ar agweddau ymarferol fel padiau ac ati, neu sut maen nhw’n teimlo ac yn y blaen. </a:t>
            </a:r>
          </a:p>
          <a:p>
            <a:endParaRPr lang="en-GB" altLang="en-US" dirty="0">
              <a:latin typeface="Arial" panose="020B0604020202020204" pitchFamily="34" charset="0"/>
            </a:endParaRPr>
          </a:p>
          <a:p>
            <a:r>
              <a:rPr lang="cy-GB" dirty="0">
                <a:latin typeface="Arial" panose="020B0604020202020204" pitchFamily="34" charset="0"/>
              </a:rPr>
              <a:t>Cwestiynau Allweddol </a:t>
            </a:r>
          </a:p>
          <a:p>
            <a:endParaRPr lang="en-GB" altLang="en-US" dirty="0">
              <a:latin typeface="Arial" panose="020B0604020202020204" pitchFamily="34" charset="0"/>
            </a:endParaRPr>
          </a:p>
          <a:p>
            <a:r>
              <a:rPr lang="cy-GB" dirty="0">
                <a:latin typeface="Arial" panose="020B0604020202020204" pitchFamily="34" charset="0"/>
              </a:rPr>
              <a:t>• Beth arall ydyn ni’n galw’r mislif? Pam ydych chi’n meddwl bod gennym ni eiriau eraill? O ble mae hyn yn dod? </a:t>
            </a:r>
          </a:p>
          <a:p>
            <a:r>
              <a:rPr lang="cy-GB" dirty="0">
                <a:latin typeface="Arial" panose="020B0604020202020204" pitchFamily="34" charset="0"/>
              </a:rPr>
              <a:t>• Ydyn ni’n aml yn siarad am fislif? Ai gyda phobl benodol yn unig mae hyn? Beth ydyn ni’n meddwl yw’r rheswm am hynny? </a:t>
            </a:r>
          </a:p>
          <a:p>
            <a:endParaRPr lang="en-GB" altLang="en-US" dirty="0">
              <a:latin typeface="Arial" panose="020B0604020202020204" pitchFamily="34" charset="0"/>
            </a:endParaRPr>
          </a:p>
          <a:p>
            <a:r>
              <a:rPr lang="cy-GB" dirty="0">
                <a:latin typeface="Arial" panose="020B0604020202020204" pitchFamily="34" charset="0"/>
              </a:rPr>
              <a:t>Negeseuon Allweddol </a:t>
            </a:r>
          </a:p>
          <a:p>
            <a:endParaRPr lang="en-GB" altLang="en-US" dirty="0">
              <a:latin typeface="Arial" panose="020B0604020202020204" pitchFamily="34" charset="0"/>
            </a:endParaRPr>
          </a:p>
          <a:p>
            <a:r>
              <a:rPr lang="cy-GB" dirty="0">
                <a:latin typeface="Arial" panose="020B0604020202020204" pitchFamily="34" charset="0"/>
              </a:rPr>
              <a:t>•   Yn aml, mae’r rhai sy’n cael mislif yn cael eu dysgu y dylai’r mislif gael ei guddio, ei gadw’n gyfrinach ac na ddylid siarad amdano. Er nad oes ffordd ‘anghywir’ o deimlo, nid yw’r mislif yn rhywbeth i’w guddio na bod â chywilydd ohono. Mae’n naturiol ac yn unigryw i bob person. </a:t>
            </a:r>
          </a:p>
          <a:p>
            <a:r>
              <a:rPr lang="cy-GB" dirty="0">
                <a:latin typeface="Arial" panose="020B0604020202020204" pitchFamily="34" charset="0"/>
              </a:rPr>
              <a:t>•   “Mae effaith stigma a chywilydd ynghylch y mislif yn cael ei theimlo ar draws sawl maes ym mywydau pobl ifanc, o iechyd meddwl, delwedd y corff a hunan-barch, i gyfyngu ar weithgareddau ac ymddygiad. Mae hefyd yn rhwystro cyfathrebu a gwybodaeth am gyrff, a ffyrdd o ofalu amdanynt.” Adroddiad Plan International UK</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498C64F6-FB1B-46B2-B373-60108A8FD0D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2491F0D-D0BA-455E-B47D-2255B0582697}" type="slidenum">
              <a:rPr lang="en-US" altLang="en-US" sz="1200">
                <a:solidFill>
                  <a:srgbClr val="000000"/>
                </a:solidFill>
              </a:rPr>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A63FE-61EF-43FA-A996-FC57297B45D4}"/>
              </a:ext>
            </a:extLst>
          </p:cNvPr>
          <p:cNvSpPr>
            <a:spLocks noGrp="1" noRot="1" noChangeAspect="1"/>
          </p:cNvSpPr>
          <p:nvPr>
            <p:ph type="sldImg"/>
          </p:nvPr>
        </p:nvSpPr>
        <p:spPr/>
      </p:sp>
      <p:sp>
        <p:nvSpPr>
          <p:cNvPr id="34819" name="Notes Placeholder 2">
            <a:extLst>
              <a:ext uri="{FF2B5EF4-FFF2-40B4-BE49-F238E27FC236}">
                <a16:creationId xmlns:a16="http://schemas.microsoft.com/office/drawing/2014/main" id="{21EF748C-57CF-4C6D-ADC7-A9B6B7810228}"/>
              </a:ext>
            </a:extLst>
          </p:cNvPr>
          <p:cNvSpPr>
            <a:spLocks noGrp="1"/>
          </p:cNvSpPr>
          <p:nvPr>
            <p:ph type="body" idx="1"/>
          </p:nvPr>
        </p:nvSpPr>
        <p:spPr>
          <a:noFill/>
        </p:spPr>
        <p:txBody>
          <a:bodyPr/>
          <a:lstStyle/>
          <a:p>
            <a:r>
              <a:rPr lang="cy-GB">
                <a:latin typeface="Arial"/>
                <a:ea typeface="MS PGothic"/>
                <a:cs typeface="Arial"/>
              </a:rPr>
              <a:t>•Bob mis (oddeutu hynny), mae’r ofarïau’n rhyddhau wy – mae hyn yn cael ei alw’n ofwliad. Os nad yw’r wy hwn yn cael ei ffrwythloni gan sberm, mae’r wy yn chwalu yn yr wterws ac yn dod allan drwy’r wain fel gwaed. Bydd mislif fel arfer yn para am rhwng dau a deg diwrnod.</a:t>
            </a:r>
          </a:p>
          <a:p>
            <a:r>
              <a:rPr lang="cy-GB">
                <a:latin typeface="Arial"/>
                <a:ea typeface="MS PGothic"/>
                <a:cs typeface="Arial"/>
              </a:rPr>
              <a:t>•Yn y sesiwn hon, byddwn yn defnyddio’r termau ‘mislif’ a ‘misglwyf’, oherwydd maen nhw’n golygu’r un peth. Mislif yw’r term gwyddonol am fislif.</a:t>
            </a:r>
          </a:p>
          <a:p>
            <a:endParaRPr lang="en-GB" altLang="en-US" dirty="0">
              <a:latin typeface="Arial" panose="020B0604020202020204" pitchFamily="34" charset="0"/>
              <a:cs typeface="Arial"/>
            </a:endParaRPr>
          </a:p>
          <a:p>
            <a:r>
              <a:rPr lang="cy-GB">
                <a:latin typeface="Arial"/>
                <a:ea typeface="MS PGothic"/>
                <a:cs typeface="Arial"/>
              </a:rPr>
              <a:t> </a:t>
            </a:r>
          </a:p>
        </p:txBody>
      </p:sp>
      <p:sp>
        <p:nvSpPr>
          <p:cNvPr id="34820" name="Slide Number Placeholder 3">
            <a:extLst>
              <a:ext uri="{FF2B5EF4-FFF2-40B4-BE49-F238E27FC236}">
                <a16:creationId xmlns:a16="http://schemas.microsoft.com/office/drawing/2014/main" id="{95E006CA-689C-4AA9-AA37-CE82B59E209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7E9304-277A-4EE6-9E6D-88ADDB755BA6}"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CCD18-53E8-4C69-AA5C-B0F4E4F8410A}"/>
              </a:ext>
            </a:extLst>
          </p:cNvPr>
          <p:cNvSpPr>
            <a:spLocks noGrp="1" noRot="1" noChangeAspect="1"/>
          </p:cNvSpPr>
          <p:nvPr>
            <p:ph type="sldImg"/>
          </p:nvPr>
        </p:nvSpPr>
        <p:spPr/>
      </p:sp>
      <p:sp>
        <p:nvSpPr>
          <p:cNvPr id="36867" name="Notes Placeholder 2">
            <a:extLst>
              <a:ext uri="{FF2B5EF4-FFF2-40B4-BE49-F238E27FC236}">
                <a16:creationId xmlns:a16="http://schemas.microsoft.com/office/drawing/2014/main" id="{2B03BDB5-1E90-40F4-8996-46D6B3FF8D5F}"/>
              </a:ext>
            </a:extLst>
          </p:cNvPr>
          <p:cNvSpPr>
            <a:spLocks noGrp="1"/>
          </p:cNvSpPr>
          <p:nvPr>
            <p:ph type="body" idx="1"/>
          </p:nvPr>
        </p:nvSpPr>
        <p:spPr>
          <a:noFill/>
        </p:spPr>
        <p:txBody>
          <a:bodyPr/>
          <a:lstStyle/>
          <a:p>
            <a:r>
              <a:rPr lang="cy-GB" dirty="0">
                <a:latin typeface="Arial"/>
                <a:ea typeface="MS PGothic"/>
                <a:cs typeface="Arial"/>
              </a:rPr>
              <a:t>•Yn y sesiwn hon, byddwn yn defnyddio’r termau ‘mislif’ a ‘misglwyf’, oherwydd maen nhw’n golygu’r un peth. Mislif yw’r term gwyddonol am fislif. Mae’n cael ei sbarduno gan hormonau sy’n cael eu rhyddhau o’r ymennydd yn ystod y glasoed.</a:t>
            </a:r>
          </a:p>
          <a:p>
            <a:r>
              <a:rPr lang="cy-GB" dirty="0">
                <a:latin typeface="Arial"/>
                <a:ea typeface="MS PGothic"/>
                <a:cs typeface="Arial"/>
              </a:rPr>
              <a:t>•Yr oedran cyfartalog i ddechrau yw 12 oed ond mae mislif y rhan fwyaf o bobl yn dechrau rhwng 8 a 14 oed. Os nad ydych wedi dechrau eich mislif erbyn eich bod yn 18 oed, mae'n syniad da siarad â meddyg.</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cy-GB" dirty="0"/>
              <a:t>•Mae mislif yn rhan o’r cylch mislif. Diwrnod 1 y cylch mislif yw’r diwrnod y byddwch yn cael eich mislif ac mae’r cylch mislif yn para tan y diwrnod cyn eich un nesaf. </a:t>
            </a:r>
            <a:r>
              <a:rPr lang="cy-GB" dirty="0">
                <a:latin typeface="Arial"/>
                <a:ea typeface="MS PGothic"/>
                <a:cs typeface="Arial"/>
              </a:rPr>
              <a:t>Gall cylch mislif rhai pobl bara rhwng 21 a 40 diwrnod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cy-GB" dirty="0"/>
              <a:t>•Mae wy newydd yn tyfu ac yn aeddfedu rhwng diwrnodau 6 a 12 y cylch mislif</a:t>
            </a:r>
          </a:p>
          <a:p>
            <a:r>
              <a:rPr lang="cy-GB" dirty="0">
                <a:latin typeface="Arial"/>
                <a:ea typeface="MS PGothic"/>
                <a:cs typeface="Arial"/>
              </a:rPr>
              <a:t>•Yn ystod diwrnod 13 neu 14 o’r cylch, mae’r ofarïau’n rhyddhau wy – gelwir hyn yn ofwliad. </a:t>
            </a:r>
          </a:p>
          <a:p>
            <a:r>
              <a:rPr lang="cy-GB" dirty="0">
                <a:latin typeface="Arial"/>
                <a:ea typeface="MS PGothic"/>
                <a:cs typeface="Arial"/>
              </a:rPr>
              <a:t>•Ar ôl yr ofwliad yw’r amser wedi i’r wy gael ei ryddhau.</a:t>
            </a:r>
          </a:p>
          <a:p>
            <a:r>
              <a:rPr lang="cy-GB" dirty="0">
                <a:latin typeface="Arial"/>
                <a:ea typeface="MS PGothic"/>
                <a:cs typeface="Arial"/>
              </a:rPr>
              <a:t>•Os nad yw’r wy hwn yn cael ei ffrwythloni gan sberm, mae’r wy yn chwalu yn yr </a:t>
            </a:r>
            <a:r>
              <a:rPr lang="cy-GB" dirty="0" err="1">
                <a:latin typeface="Arial"/>
                <a:ea typeface="MS PGothic"/>
                <a:cs typeface="Arial"/>
              </a:rPr>
              <a:t>wterws</a:t>
            </a:r>
            <a:r>
              <a:rPr lang="cy-GB" dirty="0">
                <a:latin typeface="Arial"/>
                <a:ea typeface="MS PGothic"/>
                <a:cs typeface="Arial"/>
              </a:rPr>
              <a:t> ac yn dod allan drwy’r wain, a dyma beth yw gwaed mislif. </a:t>
            </a:r>
          </a:p>
          <a:p>
            <a:r>
              <a:rPr lang="cy-GB" dirty="0">
                <a:latin typeface="Arial"/>
                <a:ea typeface="MS PGothic"/>
                <a:cs typeface="Arial"/>
              </a:rPr>
              <a:t>•Does dim mislif na chylch ‘normal’, mae pawb yn wahanol! Ond fel arfer maen nhw’n para ychydig ddyddiau (3-8 diwrnod fel arfer) gan basio rhwng 5-12 llond llwy de o waed pinc, coch neu frown – gall hwn fod yn drwchus neu’n ddyfrllyd. Gall y mislif fod yn afreolaidd, yn drwm neu’n ysgafn a gall newid drwy gydol eich bywyd. </a:t>
            </a:r>
          </a:p>
          <a:p>
            <a:r>
              <a:rPr lang="cy-GB" dirty="0">
                <a:latin typeface="Arial"/>
                <a:ea typeface="MS PGothic"/>
                <a:cs typeface="Arial"/>
              </a:rPr>
              <a:t>•Mae’n normal cael rhedlif o’r wain drwy gydol y mis. Gall y swm sy’n dod allan amrywio, yn dibynnu ar ble rydych chi yn eich cylch mislif. Weithiau mae’r rhedlif yn edrych yn drwchus ac yn wyn, ac ar adegau eraill (pan fyddwch chi’n rhyddhau wy, oddeutu adeg ofwliad) mae’n edrych yn llinynnog ac yn glir. Gall hefyd edrych yn felynaidd. Y rheswm dros redlif yw cadw’r wain yn llaith, yn lân ac yn iach. Mae’n glanhau’r wain drwy gael gwared ar gelloedd marw a bacteria. Felly, does dim byd i boeni amdano, mewn gwirionedd mae’n arwydd bod popeth yn iach ac yn gweithio fel y dylai. Os bydd eich rhedlif o’r wain yn newid lliw, trwch neu arogl, gall hyn fod yn arwydd o haint, felly mae’n bwysig siarad â meddyg. </a:t>
            </a:r>
          </a:p>
          <a:p>
            <a:r>
              <a:rPr lang="cy-GB" dirty="0">
                <a:latin typeface="Arial"/>
                <a:ea typeface="MS PGothic"/>
                <a:cs typeface="Arial"/>
              </a:rPr>
              <a:t>•Defnyddiwch sebon plaen, </a:t>
            </a:r>
            <a:r>
              <a:rPr lang="cy-GB" dirty="0" err="1">
                <a:latin typeface="Arial"/>
                <a:ea typeface="MS PGothic"/>
                <a:cs typeface="Arial"/>
              </a:rPr>
              <a:t>dibersawr</a:t>
            </a:r>
            <a:r>
              <a:rPr lang="cy-GB" dirty="0">
                <a:latin typeface="Arial"/>
                <a:ea typeface="MS PGothic"/>
                <a:cs typeface="Arial"/>
              </a:rPr>
              <a:t> bob dydd i olchi eich fwlfa yn ysgafn. Peidiwch byth â glanhau y tu mewn i’r wain (</a:t>
            </a:r>
            <a:r>
              <a:rPr lang="cy-GB" dirty="0" err="1">
                <a:latin typeface="Arial"/>
                <a:ea typeface="MS PGothic"/>
                <a:cs typeface="Arial"/>
              </a:rPr>
              <a:t>enffrydio</a:t>
            </a:r>
            <a:r>
              <a:rPr lang="cy-GB" dirty="0">
                <a:latin typeface="Arial"/>
                <a:ea typeface="MS PGothic"/>
                <a:cs typeface="Arial"/>
              </a:rPr>
              <a:t>) gan fod hynny’n golchi’r bacteria da allan. Sychwch o’r blaen i’r cefn bob amser, er mwyn osgoi trosglwyddo bacteria o’r anws.</a:t>
            </a: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13A55A6C-ED7B-4FDB-8ED1-177789ACDCE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83EF11-ACD1-4CEA-AF9C-1D951D9B553B}" type="slidenum">
              <a:rPr lang="en-US" altLang="en-US" sz="1200">
                <a:solidFill>
                  <a:srgbClr val="000000"/>
                </a:solidFill>
              </a:rPr>
              <a:pPr/>
              <a:t>12</a:t>
            </a:fld>
            <a:endParaRPr lang="en-US" alt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974C5777-56EB-44CD-844D-D70978C0276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F282231C-2F30-4591-BCA6-0C5F38E480E8}" type="slidenum">
              <a:rPr lang="en-GB" altLang="en-US" sz="1400">
                <a:solidFill>
                  <a:srgbClr val="000000"/>
                </a:solidFill>
                <a:latin typeface="Times New Roman" panose="02020603050405020304" pitchFamily="18" charset="0"/>
              </a:rPr>
              <a:pPr eaLnBrk="1">
                <a:spcBef>
                  <a:spcPct val="0"/>
                </a:spcBef>
              </a:pPr>
              <a:t>13</a:t>
            </a:fld>
            <a:endParaRPr lang="en-GB" altLang="en-US" sz="1400">
              <a:solidFill>
                <a:srgbClr val="000000"/>
              </a:solidFill>
              <a:latin typeface="Times New Roman" panose="02020603050405020304" pitchFamily="18" charset="0"/>
            </a:endParaRPr>
          </a:p>
        </p:txBody>
      </p:sp>
      <p:sp>
        <p:nvSpPr>
          <p:cNvPr id="38915" name="Rectangle 1">
            <a:extLst>
              <a:ext uri="{FF2B5EF4-FFF2-40B4-BE49-F238E27FC236}">
                <a16:creationId xmlns:a16="http://schemas.microsoft.com/office/drawing/2014/main" id="{9E36826B-8ECC-4E95-B13C-91829E31876B}"/>
              </a:ext>
            </a:extLst>
          </p:cNvPr>
          <p:cNvSpPr>
            <a:spLocks noGrp="1" noRot="1" noChangeAspect="1" noChangeArrowheads="1" noTextEdit="1"/>
          </p:cNvSpPr>
          <p:nvPr>
            <p:ph type="sldImg"/>
          </p:nvPr>
        </p:nvSpPr>
        <p:spPr>
          <a:xfrm>
            <a:off x="511175" y="952500"/>
            <a:ext cx="6264275" cy="469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C94FE892-A940-4320-B042-4D338DC53C62}"/>
              </a:ext>
            </a:extLst>
          </p:cNvPr>
          <p:cNvSpPr>
            <a:spLocks noGrp="1" noChangeArrowheads="1"/>
          </p:cNvSpPr>
          <p:nvPr>
            <p:ph type="body" idx="1"/>
          </p:nvPr>
        </p:nvSpPr>
        <p:spPr>
          <a:xfrm>
            <a:off x="728548" y="5953694"/>
            <a:ext cx="5829950" cy="56399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cy-GB">
                <a:latin typeface="Arial" panose="020B0604020202020204" pitchFamily="34" charset="0"/>
              </a:rPr>
              <a:t>Taflen Tracio Mislif Brook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41C29-9C9C-4A9F-AF8A-68E863485178}"/>
              </a:ext>
            </a:extLst>
          </p:cNvPr>
          <p:cNvSpPr>
            <a:spLocks noGrp="1" noRot="1" noChangeAspect="1"/>
          </p:cNvSpPr>
          <p:nvPr>
            <p:ph type="sldImg"/>
          </p:nvPr>
        </p:nvSpPr>
        <p:spPr/>
      </p:sp>
      <p:sp>
        <p:nvSpPr>
          <p:cNvPr id="40963" name="Notes Placeholder 2">
            <a:extLst>
              <a:ext uri="{FF2B5EF4-FFF2-40B4-BE49-F238E27FC236}">
                <a16:creationId xmlns:a16="http://schemas.microsoft.com/office/drawing/2014/main" id="{1E8DFC00-AF94-410C-BA17-E8B3F2FC2497}"/>
              </a:ext>
            </a:extLst>
          </p:cNvPr>
          <p:cNvSpPr>
            <a:spLocks noGrp="1"/>
          </p:cNvSpPr>
          <p:nvPr>
            <p:ph type="body" idx="1"/>
          </p:nvPr>
        </p:nvSpPr>
        <p:spPr>
          <a:noFill/>
        </p:spPr>
        <p:txBody>
          <a:bodyPr/>
          <a:lstStyle/>
          <a:p>
            <a:r>
              <a:rPr lang="cy-GB" dirty="0">
                <a:latin typeface="Arial" panose="020B0604020202020204" pitchFamily="34" charset="0"/>
              </a:rPr>
              <a:t>Nwyddau Mislif </a:t>
            </a:r>
          </a:p>
          <a:p>
            <a:endParaRPr lang="en-GB" altLang="en-US" dirty="0">
              <a:latin typeface="Arial" panose="020B0604020202020204" pitchFamily="34" charset="0"/>
            </a:endParaRPr>
          </a:p>
          <a:p>
            <a:r>
              <a:rPr lang="cy-GB" dirty="0">
                <a:latin typeface="Arial" panose="020B0604020202020204" pitchFamily="34" charset="0"/>
              </a:rPr>
              <a:t>Dull </a:t>
            </a:r>
          </a:p>
          <a:p>
            <a:endParaRPr lang="en-GB" altLang="en-US" dirty="0">
              <a:latin typeface="Arial" panose="020B0604020202020204" pitchFamily="34" charset="0"/>
            </a:endParaRPr>
          </a:p>
          <a:p>
            <a:r>
              <a:rPr lang="cy-GB" dirty="0">
                <a:latin typeface="Arial" panose="020B0604020202020204" pitchFamily="34" charset="0"/>
              </a:rPr>
              <a:t>•   Yr hwylusydd yn gofyn i’r grŵp sut gallai rhywun reoli gwaed y mislif? Gofynnwch am awgrymiadau </a:t>
            </a:r>
          </a:p>
          <a:p>
            <a:r>
              <a:rPr lang="cy-GB" dirty="0">
                <a:latin typeface="Arial" panose="020B0604020202020204" pitchFamily="34" charset="0"/>
              </a:rPr>
              <a:t>•   Defnyddiwch y bag nwyddau mislif i drafod opsiynau rheoli gwahanol ar gyfer mislif, gan ddefnyddio taflenni rheoli mislif </a:t>
            </a:r>
            <a:r>
              <a:rPr lang="cy-GB" dirty="0" err="1">
                <a:latin typeface="Arial" panose="020B0604020202020204" pitchFamily="34" charset="0"/>
              </a:rPr>
              <a:t>Brook</a:t>
            </a:r>
            <a:r>
              <a:rPr lang="cy-GB" dirty="0">
                <a:latin typeface="Arial" panose="020B0604020202020204" pitchFamily="34" charset="0"/>
              </a:rPr>
              <a:t> i gael ôl-drafodaeth ar bwyntiau allweddol. </a:t>
            </a:r>
          </a:p>
          <a:p>
            <a:r>
              <a:rPr lang="cy-GB" dirty="0">
                <a:latin typeface="Arial" panose="020B0604020202020204" pitchFamily="34" charset="0"/>
              </a:rPr>
              <a:t>•   Gadewch i’r bobl ifanc edrych ar y gwahanol opsiynau a’u trafod, gan ofyn unrhyw gwestiynau </a:t>
            </a:r>
          </a:p>
          <a:p>
            <a:r>
              <a:rPr lang="cy-GB" dirty="0">
                <a:latin typeface="Arial" panose="020B0604020202020204" pitchFamily="34" charset="0"/>
              </a:rPr>
              <a:t>•   I ymestyn y gweithgaredd, gall yr hwylusydd ofyn i’r dosbarth, mewn grwpiau bach, restru manteision ac anfanteision pob dull, cyn adrodd yn ôl i’r grŵp ehangach. </a:t>
            </a:r>
          </a:p>
          <a:p>
            <a:endParaRPr lang="en-GB" altLang="en-US" dirty="0">
              <a:latin typeface="Arial" panose="020B0604020202020204" pitchFamily="34" charset="0"/>
            </a:endParaRPr>
          </a:p>
          <a:p>
            <a:r>
              <a:rPr lang="cy-GB" dirty="0">
                <a:latin typeface="Arial" panose="020B0604020202020204" pitchFamily="34" charset="0"/>
              </a:rPr>
              <a:t>Cwestiynau Allweddol </a:t>
            </a:r>
          </a:p>
          <a:p>
            <a:endParaRPr lang="en-GB" altLang="en-US" dirty="0">
              <a:latin typeface="Arial" panose="020B0604020202020204" pitchFamily="34" charset="0"/>
            </a:endParaRPr>
          </a:p>
          <a:p>
            <a:r>
              <a:rPr lang="cy-GB" dirty="0">
                <a:latin typeface="Arial" panose="020B0604020202020204" pitchFamily="34" charset="0"/>
              </a:rPr>
              <a:t>•   Pa nwyddau mislif ydych chi wedi clywed amdanynt? </a:t>
            </a:r>
          </a:p>
          <a:p>
            <a:r>
              <a:rPr lang="cy-GB" dirty="0">
                <a:latin typeface="Arial" panose="020B0604020202020204" pitchFamily="34" charset="0"/>
              </a:rPr>
              <a:t>•   A yw rhai opsiynau’n well nag eraill? </a:t>
            </a:r>
          </a:p>
          <a:p>
            <a:r>
              <a:rPr lang="cy-GB" dirty="0">
                <a:latin typeface="Arial" panose="020B0604020202020204" pitchFamily="34" charset="0"/>
              </a:rPr>
              <a:t>•   Pa ffactorau allai rhywun feddwl amdanyn nhw wrth ddewis cynnyrch mislif? </a:t>
            </a:r>
          </a:p>
          <a:p>
            <a:r>
              <a:rPr lang="cy-GB" dirty="0">
                <a:latin typeface="Arial" panose="020B0604020202020204" pitchFamily="34" charset="0"/>
              </a:rPr>
              <a:t>•   Ai dim ond un math o nwyddau mislif y mae’n rhaid i chi ei ddefnyddio? </a:t>
            </a:r>
          </a:p>
          <a:p>
            <a:endParaRPr lang="en-GB" altLang="en-US" dirty="0">
              <a:latin typeface="Arial" panose="020B0604020202020204" pitchFamily="34" charset="0"/>
            </a:endParaRPr>
          </a:p>
          <a:p>
            <a:r>
              <a:rPr lang="cy-GB" dirty="0">
                <a:latin typeface="Arial" panose="020B0604020202020204" pitchFamily="34" charset="0"/>
              </a:rPr>
              <a:t>Gweler y daflen nwyddau mislif i gael gwybodaeth am y nwyddau</a:t>
            </a:r>
          </a:p>
        </p:txBody>
      </p:sp>
      <p:sp>
        <p:nvSpPr>
          <p:cNvPr id="40964" name="Slide Number Placeholder 3">
            <a:extLst>
              <a:ext uri="{FF2B5EF4-FFF2-40B4-BE49-F238E27FC236}">
                <a16:creationId xmlns:a16="http://schemas.microsoft.com/office/drawing/2014/main" id="{B66EEFFC-8670-48C3-97E7-EA67938B8BF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C952A-939C-42F7-85D1-77BBC493AD2F}"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182C3-9091-4271-ADDF-509F27503F85}"/>
              </a:ext>
            </a:extLst>
          </p:cNvPr>
          <p:cNvSpPr>
            <a:spLocks noGrp="1" noRot="1" noChangeAspect="1"/>
          </p:cNvSpPr>
          <p:nvPr>
            <p:ph type="sldImg"/>
          </p:nvPr>
        </p:nvSpPr>
        <p:spPr/>
      </p:sp>
      <p:sp>
        <p:nvSpPr>
          <p:cNvPr id="43011" name="Notes Placeholder 2">
            <a:extLst>
              <a:ext uri="{FF2B5EF4-FFF2-40B4-BE49-F238E27FC236}">
                <a16:creationId xmlns:a16="http://schemas.microsoft.com/office/drawing/2014/main" id="{5B28129F-C327-4555-8B9F-D56A91E64DF7}"/>
              </a:ext>
            </a:extLst>
          </p:cNvPr>
          <p:cNvSpPr>
            <a:spLocks noGrp="1"/>
          </p:cNvSpPr>
          <p:nvPr>
            <p:ph type="body" idx="1"/>
          </p:nvPr>
        </p:nvSpPr>
        <p:spPr>
          <a:noFill/>
        </p:spPr>
        <p:txBody>
          <a:bodyPr/>
          <a:lstStyle/>
          <a:p>
            <a:r>
              <a:rPr lang="cy-GB" b="1">
                <a:latin typeface="Arial" panose="020B0604020202020204" pitchFamily="34" charset="0"/>
              </a:rPr>
              <a:t>Atgyfnerthu negeseuon cadarnhaol </a:t>
            </a:r>
          </a:p>
        </p:txBody>
      </p:sp>
      <p:sp>
        <p:nvSpPr>
          <p:cNvPr id="43012" name="Slide Number Placeholder 3">
            <a:extLst>
              <a:ext uri="{FF2B5EF4-FFF2-40B4-BE49-F238E27FC236}">
                <a16:creationId xmlns:a16="http://schemas.microsoft.com/office/drawing/2014/main" id="{8E8BFA01-7A83-495A-95EC-E284F8CF5F5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CC8104-9DA2-4460-A2E4-E3DEE34E570D}"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45059" name="Notes Placeholder 2">
            <a:extLst>
              <a:ext uri="{FF2B5EF4-FFF2-40B4-BE49-F238E27FC236}">
                <a16:creationId xmlns:a16="http://schemas.microsoft.com/office/drawing/2014/main" id="{C456EADB-C222-466A-9542-23197105AFB2}"/>
              </a:ext>
            </a:extLst>
          </p:cNvPr>
          <p:cNvSpPr>
            <a:spLocks noGrp="1" noChangeArrowheads="1"/>
          </p:cNvSpPr>
          <p:nvPr>
            <p:ph type="body" idx="1"/>
          </p:nvPr>
        </p:nvSpPr>
        <p:spPr>
          <a:noFill/>
        </p:spPr>
        <p:txBody>
          <a:bodyPr/>
          <a:lstStyle/>
          <a:p>
            <a:r>
              <a:rPr lang="cy-GB" b="1" dirty="0">
                <a:latin typeface="Arial" panose="020B0604020202020204" pitchFamily="34" charset="0"/>
              </a:rPr>
              <a:t>Gweithgaredd ‘</a:t>
            </a:r>
            <a:r>
              <a:rPr lang="cy-GB" b="1" dirty="0" err="1">
                <a:latin typeface="Arial" panose="020B0604020202020204" pitchFamily="34" charset="0"/>
              </a:rPr>
              <a:t>Pictionary</a:t>
            </a:r>
            <a:r>
              <a:rPr lang="cy-GB" b="1" dirty="0">
                <a:latin typeface="Arial" panose="020B0604020202020204" pitchFamily="34" charset="0"/>
              </a:rPr>
              <a:t> Mislif’ a llesiant mislifol</a:t>
            </a:r>
            <a:r>
              <a:rPr lang="cy-GB" dirty="0">
                <a:latin typeface="Arial" panose="020B0604020202020204" pitchFamily="34" charset="0"/>
              </a:rPr>
              <a:t> </a:t>
            </a:r>
            <a:r>
              <a:rPr lang="cy-GB" b="1" dirty="0">
                <a:latin typeface="Arial" panose="020B0604020202020204" pitchFamily="34" charset="0"/>
              </a:rPr>
              <a:t> </a:t>
            </a:r>
          </a:p>
          <a:p>
            <a:r>
              <a:rPr lang="cy-GB" b="1" dirty="0">
                <a:latin typeface="Arial" panose="020B0604020202020204" pitchFamily="34" charset="0"/>
              </a:rPr>
              <a:t> </a:t>
            </a:r>
          </a:p>
          <a:p>
            <a:r>
              <a:rPr lang="cy-GB" b="1" dirty="0">
                <a:latin typeface="Arial" panose="020B0604020202020204" pitchFamily="34" charset="0"/>
              </a:rPr>
              <a:t>Dull</a:t>
            </a:r>
          </a:p>
          <a:p>
            <a:r>
              <a:rPr lang="cy-GB" b="1" dirty="0">
                <a:latin typeface="Arial" panose="020B0604020202020204" pitchFamily="34" charset="0"/>
              </a:rPr>
              <a:t> </a:t>
            </a:r>
          </a:p>
          <a:p>
            <a:r>
              <a:rPr lang="cy-GB" dirty="0">
                <a:latin typeface="Arial" panose="020B0604020202020204" pitchFamily="34" charset="0"/>
              </a:rPr>
              <a:t>Argraffwch gardiau ‘</a:t>
            </a:r>
            <a:r>
              <a:rPr lang="cy-GB" dirty="0" err="1">
                <a:latin typeface="Arial" panose="020B0604020202020204" pitchFamily="34" charset="0"/>
              </a:rPr>
              <a:t>Pictionary</a:t>
            </a:r>
            <a:r>
              <a:rPr lang="cy-GB" dirty="0">
                <a:latin typeface="Arial" panose="020B0604020202020204" pitchFamily="34" charset="0"/>
              </a:rPr>
              <a:t>’ a’u dosbarthu i wirfoddolwr/wirfoddolwyr. Os yw eich dosbarth yn fawr a bod dau fwrdd gwyn ar gael, dewiswch gwpl. </a:t>
            </a:r>
          </a:p>
          <a:p>
            <a:r>
              <a:rPr lang="cy-GB" dirty="0">
                <a:latin typeface="Arial" panose="020B0604020202020204" pitchFamily="34" charset="0"/>
              </a:rPr>
              <a:t>Y gwirfoddolwr/hwylusydd yn tynnu’r llun o’r cerdyn, ac mae’r person cyntaf i weiddi’r ateb yn ennill y pwynt (a rhoddir y cerdyn iddo). Os yw’r grŵp yn newydd i’r pwnc, rhowch rai o’r cardiau haws iddyn nhw (fel rhai sydd ddim yn cynnwys y system atgenhedlu, e.e. ofari). Cyfyngu neu gynyddu nifer y cardiau yn dibynnu ar amser. </a:t>
            </a:r>
          </a:p>
          <a:p>
            <a:r>
              <a:rPr lang="cy-GB" dirty="0">
                <a:latin typeface="Arial" panose="020B0604020202020204" pitchFamily="34" charset="0"/>
              </a:rPr>
              <a:t>Yr hwylusydd yn gofyn i’r grŵp fyfyrio ar rai o’r syniadau am lesiant mislif rydyn ni wedi’u crybwyll yn y gweithgaredd hwn – ydy unrhyw un yn gwneud unrhyw rai o’r rhain? (gall hyn fod yn fyfyrio preifat, ni ddylid gorfodi neb i rannu)</a:t>
            </a:r>
          </a:p>
          <a:p>
            <a:r>
              <a:rPr lang="cy-GB" dirty="0">
                <a:latin typeface="Arial" panose="020B0604020202020204" pitchFamily="34" charset="0"/>
              </a:rPr>
              <a:t>Yr hwylusydd yn arwain trafodaeth ar hunanofal a llesiant mislif yn ystod y cylch mislif, gan ddefnyddio cwestiynau allweddol a negeseuon allweddol i gael ôl-drafodaeth. </a:t>
            </a:r>
          </a:p>
          <a:p>
            <a:r>
              <a:rPr lang="cy-GB" dirty="0">
                <a:latin typeface="Arial" panose="020B0604020202020204" pitchFamily="34" charset="0"/>
              </a:rPr>
              <a:t>Anogwch y bobl ifanc i feddwl am bethau y gallai fod eu hangen arnyn nhw i gefnogi eu llesiant eu hunain neu lesiant pobl eraill yn ystod y mislif, gan annog sgyrsiau am hunanofal. Efallai y bydd yr hwylusydd yn dewis gofyn i’r bobl ifanc fyfyrio ar hyn fel darn o waith cartref dilynol. </a:t>
            </a:r>
          </a:p>
          <a:p>
            <a:r>
              <a:rPr lang="cy-GB" b="1" dirty="0">
                <a:latin typeface="Arial" panose="020B0604020202020204" pitchFamily="34" charset="0"/>
              </a:rPr>
              <a:t> </a:t>
            </a:r>
          </a:p>
          <a:p>
            <a:r>
              <a:rPr lang="cy-GB" b="1" dirty="0">
                <a:latin typeface="Arial" panose="020B0604020202020204" pitchFamily="34" charset="0"/>
              </a:rPr>
              <a:t>Cwestiynau Allweddol</a:t>
            </a:r>
          </a:p>
          <a:p>
            <a:r>
              <a:rPr lang="cy-GB" b="1" dirty="0">
                <a:latin typeface="Arial" panose="020B0604020202020204" pitchFamily="34" charset="0"/>
              </a:rPr>
              <a:t> </a:t>
            </a:r>
          </a:p>
          <a:p>
            <a:r>
              <a:rPr lang="cy-GB" dirty="0">
                <a:latin typeface="Arial" panose="020B0604020202020204" pitchFamily="34" charset="0"/>
              </a:rPr>
              <a:t>Pam mae angen i ni feddwl am lesiant yn ystod eich mislif?</a:t>
            </a:r>
          </a:p>
          <a:p>
            <a:r>
              <a:rPr lang="cy-GB" dirty="0">
                <a:latin typeface="Arial" panose="020B0604020202020204" pitchFamily="34" charset="0"/>
              </a:rPr>
              <a:t>Pam mae hi’n bwysig siarad am nwyddau mislif fel rhan o lesiant mislif?</a:t>
            </a:r>
          </a:p>
          <a:p>
            <a:r>
              <a:rPr lang="cy-GB" dirty="0">
                <a:latin typeface="Arial" panose="020B0604020202020204" pitchFamily="34" charset="0"/>
              </a:rPr>
              <a:t>Oes angen i ni baratoi ymlaen llaw i ofalu amdanom ni ein hunain cyn i ni gael y mislif ac yn ystod y mislif?</a:t>
            </a:r>
          </a:p>
          <a:p>
            <a:r>
              <a:rPr lang="cy-GB" dirty="0">
                <a:latin typeface="Arial" panose="020B0604020202020204" pitchFamily="34" charset="0"/>
              </a:rPr>
              <a:t>Ydy pawb yn profi’r un arwyddion mislif?</a:t>
            </a:r>
          </a:p>
          <a:p>
            <a:r>
              <a:rPr lang="cy-GB" dirty="0">
                <a:latin typeface="Arial" panose="020B0604020202020204" pitchFamily="34" charset="0"/>
              </a:rPr>
              <a:t>Oes gan unrhyw un awgrymiadau ar beth i’w wneud os byddwch chi’n dechrau eich mislif yn annisgwyl? </a:t>
            </a:r>
          </a:p>
          <a:p>
            <a:r>
              <a:rPr lang="cy-GB" dirty="0">
                <a:latin typeface="Arial" panose="020B0604020202020204" pitchFamily="34" charset="0"/>
              </a:rPr>
              <a:t>Oes gan unrhyw un awgrymiadau os bydd rhywun wedi gollwng neu sut i gael gwared ar staeniau mislif o ddillad? </a:t>
            </a:r>
          </a:p>
          <a:p>
            <a:r>
              <a:rPr lang="cy-GB" dirty="0">
                <a:latin typeface="Arial" panose="020B0604020202020204" pitchFamily="34" charset="0"/>
              </a:rPr>
              <a:t>Beth os nad yw pobl wedi dechrau eu mislif eto – a oes gan unrhyw un gyngor? </a:t>
            </a:r>
          </a:p>
          <a:p>
            <a:r>
              <a:rPr lang="cy-GB" b="1" dirty="0">
                <a:latin typeface="Arial" panose="020B0604020202020204" pitchFamily="34" charset="0"/>
              </a:rPr>
              <a:t> </a:t>
            </a:r>
          </a:p>
          <a:p>
            <a:r>
              <a:rPr lang="cy-GB" b="1" dirty="0">
                <a:latin typeface="Arial" panose="020B0604020202020204" pitchFamily="34" charset="0"/>
              </a:rPr>
              <a:t>Negeseuon Allweddol</a:t>
            </a:r>
          </a:p>
          <a:p>
            <a:r>
              <a:rPr lang="cy-GB" b="1" dirty="0">
                <a:latin typeface="Arial" panose="020B0604020202020204" pitchFamily="34" charset="0"/>
              </a:rPr>
              <a:t> </a:t>
            </a:r>
          </a:p>
          <a:p>
            <a:r>
              <a:rPr lang="cy-GB" dirty="0">
                <a:latin typeface="Arial" panose="020B0604020202020204" pitchFamily="34" charset="0"/>
              </a:rPr>
              <a:t>Rhai arwyddion cyffredin y gallech eu cael cyn neu yn ystod eich mislif yw teimlo crampiau yng ngwaelod eich stumog neu eich cefn, teimlo’n bigog, yn emosiynol neu’n annifyr cyn mislif (a elwir yn PMS), bronnau tyner, smotiau, stumog yn brifo, blinder, teimlo’n chwyddedig, cur pen. Fyddwch chi ddim o reidrwydd yn cael pob un neu unrhyw un o’r arwyddion hyn – mae pawb yn wahanol. </a:t>
            </a:r>
          </a:p>
          <a:p>
            <a:r>
              <a:rPr lang="cy-GB" dirty="0">
                <a:latin typeface="Arial" panose="020B0604020202020204" pitchFamily="34" charset="0"/>
              </a:rPr>
              <a:t>Gellir lleddfu crampiau drwy gymryd </a:t>
            </a:r>
            <a:r>
              <a:rPr lang="cy-GB" dirty="0" err="1">
                <a:latin typeface="Arial" panose="020B0604020202020204" pitchFamily="34" charset="0"/>
              </a:rPr>
              <a:t>Paracetamol</a:t>
            </a:r>
            <a:r>
              <a:rPr lang="cy-GB" dirty="0">
                <a:latin typeface="Arial" panose="020B0604020202020204" pitchFamily="34" charset="0"/>
              </a:rPr>
              <a:t> neu </a:t>
            </a:r>
            <a:r>
              <a:rPr lang="cy-GB" dirty="0" err="1">
                <a:latin typeface="Arial" panose="020B0604020202020204" pitchFamily="34" charset="0"/>
              </a:rPr>
              <a:t>ibuprofen</a:t>
            </a:r>
            <a:r>
              <a:rPr lang="cy-GB" dirty="0">
                <a:latin typeface="Arial" panose="020B0604020202020204" pitchFamily="34" charset="0"/>
              </a:rPr>
              <a:t> (dilynwch y cyfarwyddiadau’n ofalus bob amser), defnyddio potel ddŵr poeth, cael bath poeth neu wneud ymarfer corff ysgafn. Gall crampiau mislif fod yn anghyfforddus, ond ni ddylent eich atal rhag gwneud pethau arferol fel mynd i’r ysgol neu i’r gwaith. Os ydynt yn boenus iawn, ewch i weld eich meddyg am gyngor. </a:t>
            </a:r>
          </a:p>
          <a:p>
            <a:r>
              <a:rPr lang="cy-GB" dirty="0">
                <a:latin typeface="Arial" panose="020B0604020202020204" pitchFamily="34" charset="0"/>
              </a:rPr>
              <a:t>Cofiwch fod eich teimladau’n ddilys p’un ai ydych chi ar eich mislif ai peidio – ni ddylai neb anwybyddu na gwawdio sut rydych chi’n teimlo drwy ddweud pethau fel ‘ydych chi ar eich mislif?’ Nid yw hyn yn dderbyniol ac yn aml mae’n rhywiaethol. </a:t>
            </a:r>
          </a:p>
          <a:p>
            <a:r>
              <a:rPr lang="cy-GB" dirty="0">
                <a:latin typeface="Arial" panose="020B0604020202020204" pitchFamily="34" charset="0"/>
              </a:rPr>
              <a:t>Gwnewch rywbeth i wneud i chi deimlo’n gadarnhaol, yn enwedig ar adegau penodol yn ystod eich cylch mislif. Mynd am dro efallai, neu ymlacio yn y gwely. Gwnewch yr hyn sy’n teimlo’n iawn i chi. </a:t>
            </a:r>
          </a:p>
          <a:p>
            <a:r>
              <a:rPr lang="cy-GB" dirty="0">
                <a:latin typeface="Arial" panose="020B0604020202020204" pitchFamily="34" charset="0"/>
              </a:rPr>
              <a:t>Os oes gennych chi gwestiynau am eich corff, y mislif neu’r cylch mislif, siaradwch ag oedolyn rydych chi’n ymddiried ynddo. Os ydych chi’n cael mislif poenus iawn, peidiwch ag oedi cyn cael cymorth meddygol.</a:t>
            </a:r>
          </a:p>
          <a:p>
            <a:r>
              <a:rPr lang="cy-GB" dirty="0">
                <a:latin typeface="Arial" panose="020B0604020202020204" pitchFamily="34" charset="0"/>
              </a:rPr>
              <a:t>Bydd yr hyn sydd ei angen arnom yn ystod ein cylch mislif yn newid, a bod pawb yn cael profiad gwahanol o’u cylch mislif. </a:t>
            </a:r>
          </a:p>
          <a:p>
            <a:r>
              <a:rPr lang="cy-GB" dirty="0">
                <a:latin typeface="Arial" panose="020B0604020202020204" pitchFamily="34" charset="0"/>
              </a:rPr>
              <a:t>Mae ychydig o halen, soda pobi neu sudd lemwn (ar ddillad lliw goleuach) i gyd yn helpu gyda staeniau anoddach eu trin. Cofiwch ddefnyddio dŵr oer bob amser hefyd. </a:t>
            </a:r>
          </a:p>
          <a:p>
            <a:r>
              <a:rPr lang="cy-GB" dirty="0">
                <a:latin typeface="Arial" panose="020B0604020202020204" pitchFamily="34" charset="0"/>
              </a:rPr>
              <a:t>Gallai bod â nwyddau mislif mewn argyfwng gyda chi pan fyddwch chi allan fod yn syniad da. Ond cofiwch, gallwch bob amser ofyn i ffrindiau neu athro yn yr ysgol yr ydych chi’n ymddiried ynddo hefyd. </a:t>
            </a:r>
          </a:p>
          <a:p>
            <a:r>
              <a:rPr lang="cy-GB" dirty="0">
                <a:latin typeface="Arial" panose="020B0604020202020204" pitchFamily="34" charset="0"/>
              </a:rPr>
              <a:t>Gall tracio eich cylch eich helpu i ddysgu am eich corff a sut y gallech deimlo ar wahanol gamau. Efallai y byddwch yn gweld patrymau ac yn dysgu beth i’w ddisgwyl. Efallai y byddwch am ddefnyddio ap neu </a:t>
            </a:r>
            <a:r>
              <a:rPr lang="cy-GB" dirty="0" err="1">
                <a:latin typeface="Arial" panose="020B0604020202020204" pitchFamily="34" charset="0"/>
              </a:rPr>
              <a:t>draciwr</a:t>
            </a:r>
            <a:r>
              <a:rPr lang="cy-GB" dirty="0">
                <a:latin typeface="Arial" panose="020B0604020202020204" pitchFamily="34" charset="0"/>
              </a:rPr>
              <a:t> papur. Gall hyn eich helpu i wybod pryd y dylai eich mislif fod yn digwydd, yn ogystal â pha mor drwm ydyw, ac felly byddwch yn fwy parod. </a:t>
            </a:r>
          </a:p>
          <a:p>
            <a:r>
              <a:rPr lang="cy-GB" dirty="0">
                <a:latin typeface="Arial" panose="020B0604020202020204" pitchFamily="34" charset="0"/>
              </a:rPr>
              <a:t>Yr oedran cyfartalog i ddechrau yw 12 oed ond mae mislif y rhan fwyaf o bobl yn dechrau rhwng 8 a 17. Os nad ydych wedi dechrau eich mislif erbyn eich bod yn 17 oed, mae'n syniad da siarad â meddyg.</a:t>
            </a:r>
          </a:p>
          <a:p>
            <a:r>
              <a:rPr lang="cy-GB" dirty="0">
                <a:latin typeface="Arial" panose="020B0604020202020204" pitchFamily="34" charset="0"/>
              </a:rPr>
              <a:t> “Arwyddion bod eich mislif ar ei ffordd yw os ydych chi wedi tyfu blew o dan eich breichiau a blew </a:t>
            </a:r>
            <a:r>
              <a:rPr lang="cy-GB" dirty="0" err="1">
                <a:latin typeface="Arial" panose="020B0604020202020204" pitchFamily="34" charset="0"/>
              </a:rPr>
              <a:t>piwbig</a:t>
            </a:r>
            <a:r>
              <a:rPr lang="cy-GB" dirty="0">
                <a:latin typeface="Arial" panose="020B0604020202020204" pitchFamily="34" charset="0"/>
              </a:rPr>
              <a:t>. Fel arfer, byddwch yn dechrau eich mislif tua 2 flynedd ar ôl i’ch bronnau ddechrau tyfu ac oddeutu blwyddyn ar ôl cael rhedlif gwyn o’r wain. Bydd y ferch gyffredin yn cael ei mislif cyntaf pan fydd tua 12 oed, ond mae’n amrywio o un person i’r llall.” Gwefan y GIG</a:t>
            </a:r>
          </a:p>
          <a:p>
            <a:r>
              <a:rPr lang="cy-GB" dirty="0">
                <a:latin typeface="Arial" panose="020B0604020202020204" pitchFamily="34" charset="0"/>
              </a:rPr>
              <a:t>Fel cymdeithas, mae ffyrdd y gallwn ymgorffori llesiant mislif yn y cartref, yn yr ysgol (nwyddau mislif am ddim, staff wedi’u neilltuo i drafod llesiant mislif gyda nhw) ac mewn diwylliannau ehangach. Oes yna unrhyw beth y gallech chi ei wneud i gefnogi llesiant mislif? </a:t>
            </a:r>
          </a:p>
          <a:p>
            <a:r>
              <a:rPr lang="cy-GB" b="1" dirty="0">
                <a:latin typeface="Arial" panose="020B0604020202020204" pitchFamily="34" charset="0"/>
              </a:rPr>
              <a:t> </a:t>
            </a:r>
          </a:p>
        </p:txBody>
      </p:sp>
      <p:sp>
        <p:nvSpPr>
          <p:cNvPr id="45060" name="Slide Number Placeholder 3">
            <a:extLst>
              <a:ext uri="{FF2B5EF4-FFF2-40B4-BE49-F238E27FC236}">
                <a16:creationId xmlns:a16="http://schemas.microsoft.com/office/drawing/2014/main" id="{70D0D70C-64E9-4638-A0E8-AF0991DF5B43}"/>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508618-5435-4F03-BB14-80F714BF0076}" type="slidenum">
              <a:rPr lang="en-US" altLang="en-US" sz="1200">
                <a:solidFill>
                  <a:srgbClr val="000000"/>
                </a:solidFill>
              </a:rPr>
              <a:pPr/>
              <a:t>16</a:t>
            </a:fld>
            <a:endParaRPr lang="en-US" alt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C7E02-AD1F-49B1-9383-425EE911CFA8}"/>
              </a:ext>
            </a:extLst>
          </p:cNvPr>
          <p:cNvSpPr>
            <a:spLocks noGrp="1" noRot="1" noChangeAspect="1"/>
          </p:cNvSpPr>
          <p:nvPr>
            <p:ph type="sldImg"/>
          </p:nvPr>
        </p:nvSpPr>
        <p:spPr/>
      </p:sp>
      <p:sp>
        <p:nvSpPr>
          <p:cNvPr id="47107" name="Notes Placeholder 2">
            <a:extLst>
              <a:ext uri="{FF2B5EF4-FFF2-40B4-BE49-F238E27FC236}">
                <a16:creationId xmlns:a16="http://schemas.microsoft.com/office/drawing/2014/main" id="{D6533005-AA43-479D-A969-DD6ABAE2DAB3}"/>
              </a:ext>
            </a:extLst>
          </p:cNvPr>
          <p:cNvSpPr>
            <a:spLocks noGrp="1"/>
          </p:cNvSpPr>
          <p:nvPr>
            <p:ph type="body" idx="1"/>
          </p:nvPr>
        </p:nvSpPr>
        <p:spPr>
          <a:noFill/>
        </p:spPr>
        <p:txBody>
          <a:bodyPr/>
          <a:lstStyle/>
          <a:p>
            <a:r>
              <a:rPr lang="cy-GB">
                <a:latin typeface="Arial"/>
                <a:ea typeface="MS PGothic"/>
                <a:cs typeface="Arial"/>
              </a:rPr>
              <a:t>Rhai arwyddion cyffredin y gallech eu cael cyn neu yn ystod eich mislif yw teimlo crampiau yng ngwaelod eich stumog neu eich cefn, teimlo’n bigog, yn emosiynol neu’n annifyr cyn mislif (a elwir yn PMS), bronnau tyner, smotiau, stumog yn brifo, blinder, teimlo’n chwyddedig, cur pen. Fyddwch chi ddim o reidrwydd yn cael pob un neu unrhyw un o’r arwyddion hyn – mae pawb yn wahanol. </a:t>
            </a:r>
          </a:p>
          <a:p>
            <a:r>
              <a:rPr lang="cy-GB">
                <a:latin typeface="Arial"/>
                <a:ea typeface="MS PGothic"/>
                <a:cs typeface="Arial"/>
              </a:rPr>
              <a:t>Yn ystod eich mislif, bydd rhai pobl yn cael crampiau sy’n teimlo fel poen yn y stumog neu ran isaf eich cefn. Gall bath cynnes, potel ddŵr poeth a chadw’n heini helpu. Dim ond dan oruchwyliaeth oedolyn y dylid rhoi unrhyw feddyginiaeth lleddfu poen. Gall crampiau mislif fod yn anghyfforddus, ond ni ddylent eich atal rhag gwneud pethau arferol fel mynd i’r ysgol neu i’r gwaith. Os ydynt yn boenus iawn, ewch i weld eich meddyg am gyngor. </a:t>
            </a:r>
          </a:p>
          <a:p>
            <a:r>
              <a:rPr lang="cy-GB">
                <a:latin typeface="Arial"/>
                <a:ea typeface="MS PGothic"/>
                <a:cs typeface="Arial"/>
              </a:rPr>
              <a:t>Cofiwch fod eich teimladau’n ddilys p’un ai ydych chi ar eich mislif ai peidio – ni ddylai neb anwybyddu na gwawdio sut rydych chi’n teimlo drwy ddweud pethau fel ‘ydych chi ar eich mislif?’ Nid yw hyn yn dderbyniol ac yn aml mae’n rhywiaethol. </a:t>
            </a:r>
          </a:p>
          <a:p>
            <a:r>
              <a:rPr lang="cy-GB">
                <a:latin typeface="Arial"/>
                <a:ea typeface="MS PGothic"/>
                <a:cs typeface="Arial"/>
              </a:rPr>
              <a:t>Gwnewch rywbeth i wneud i chi deimlo’n gadarnhaol, yn enwedig ar adegau penodol yn ystod eich cylch mislif. Mynd am dro efallai, neu ymlacio yn y gwely. Gwnewch yr hyn sy’n teimlo’n iawn i chi. </a:t>
            </a:r>
          </a:p>
          <a:p>
            <a:r>
              <a:rPr lang="cy-GB">
                <a:latin typeface="Arial"/>
                <a:ea typeface="MS PGothic"/>
                <a:cs typeface="Arial"/>
              </a:rPr>
              <a:t>Os oes gennych chi gwestiynau am eich corff, y mislif neu’r cylch mislif, siaradwch ag oedolyn rydych chi’n ymddiried ynddo. Os ydych chi’n cael mislif poenus iawn, peidiwch ag oedi cyn cael cymorth meddygol.</a:t>
            </a:r>
          </a:p>
          <a:p>
            <a:endParaRPr lang="en-GB" altLang="en-US" dirty="0">
              <a:latin typeface="Arial" panose="020B0604020202020204" pitchFamily="34" charset="0"/>
            </a:endParaRPr>
          </a:p>
        </p:txBody>
      </p:sp>
      <p:sp>
        <p:nvSpPr>
          <p:cNvPr id="47108" name="Slide Number Placeholder 3">
            <a:extLst>
              <a:ext uri="{FF2B5EF4-FFF2-40B4-BE49-F238E27FC236}">
                <a16:creationId xmlns:a16="http://schemas.microsoft.com/office/drawing/2014/main" id="{7F0741D5-26E8-4834-9F33-3F75C0E7A9A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851F78-6BB3-4B3B-BF0F-8ABC6D81E087}"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60C1E-2C08-4B7A-A12B-31711AF70959}"/>
              </a:ext>
            </a:extLst>
          </p:cNvPr>
          <p:cNvSpPr>
            <a:spLocks noGrp="1" noRot="1" noChangeAspect="1"/>
          </p:cNvSpPr>
          <p:nvPr>
            <p:ph type="sldImg"/>
          </p:nvPr>
        </p:nvSpPr>
        <p:spPr/>
      </p:sp>
      <p:sp>
        <p:nvSpPr>
          <p:cNvPr id="49155" name="Notes Placeholder 2">
            <a:extLst>
              <a:ext uri="{FF2B5EF4-FFF2-40B4-BE49-F238E27FC236}">
                <a16:creationId xmlns:a16="http://schemas.microsoft.com/office/drawing/2014/main" id="{29CE39AD-64AA-48F3-BBC5-8E99B289C18E}"/>
              </a:ext>
            </a:extLst>
          </p:cNvPr>
          <p:cNvSpPr>
            <a:spLocks noGrp="1"/>
          </p:cNvSpPr>
          <p:nvPr>
            <p:ph type="body" idx="1"/>
          </p:nvPr>
        </p:nvSpPr>
        <p:spPr>
          <a:noFill/>
        </p:spPr>
        <p:txBody>
          <a:bodyPr/>
          <a:lstStyle/>
          <a:p>
            <a:r>
              <a:rPr lang="cy-GB">
                <a:latin typeface="Arial"/>
                <a:ea typeface="MS PGothic"/>
                <a:cs typeface="Arial"/>
              </a:rPr>
              <a:t>Mae’n naturiol eich bod weithiau’n staenio eich dillad neu’ch dillad gwely yn ystod mislif. Y ffordd orau o gael gwared ag unrhyw staeniau yw defnyddio dŵr OER a sebon i olchi’r staen â llaw (gorau po gyntaf y byddwch yn gwneud hynny), yna pan allwch chi, rhowch ef yn y peiriant golchi. Mae ychydig o halen, soda pobi neu sudd lemwn (ar ddillad lliw goleuach) i gyd yn helpu gyda staeniau anoddach eu trin. </a:t>
            </a:r>
          </a:p>
          <a:p>
            <a:r>
              <a:rPr lang="cy-GB">
                <a:latin typeface="Arial"/>
                <a:ea typeface="MS PGothic"/>
                <a:cs typeface="Arial"/>
              </a:rPr>
              <a:t>Gall tracio eich cylch eich helpu i ddysgu am eich corff a sut y gallech deimlo ar wahanol gamau. Efallai y byddwch yn gweld patrymau ac yn dysgu beth i’w ddisgwyl. Efallai y byddwch am ddefnyddio ap neu draciwr papur. Gall hyn eich helpu i wybod pryd y dylai eich mislif fod yn digwydd, yn ogystal â pha mor drwm ydyw, ac felly byddwch yn fwy parod. </a:t>
            </a:r>
          </a:p>
          <a:p>
            <a:endParaRPr lang="en-GB"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E8537ACA-DA19-4E89-9CCB-C596678D1E81}"/>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0F28F6-E294-49D6-B78C-0F8AC918697F}" type="slidenum">
              <a:rPr lang="en-US" altLang="en-US" sz="1200">
                <a:solidFill>
                  <a:srgbClr val="000000"/>
                </a:solidFill>
              </a:rPr>
              <a:pPr/>
              <a:t>18</a:t>
            </a:fld>
            <a:endParaRPr lang="en-US" alt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a:extLst>
              <a:ext uri="{FF2B5EF4-FFF2-40B4-BE49-F238E27FC236}">
                <a16:creationId xmlns:a16="http://schemas.microsoft.com/office/drawing/2014/main" id="{FD851A45-2C25-48F2-B2CE-2B46D3CEDDB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215900" indent="-2159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1pPr>
            <a:lvl2pPr marL="742950" indent="-28575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2pPr>
            <a:lvl3pPr marL="11430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3pPr>
            <a:lvl4pPr marL="16002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4pPr>
            <a:lvl5pPr marL="2057400" indent="-228600" defTabSz="449263">
              <a:spcBef>
                <a:spcPct val="30000"/>
              </a:spcBef>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ea typeface="MS PGothic" panose="020B0600070205080204" pitchFamily="34" charset="-128"/>
              </a:defRPr>
            </a:lvl9pPr>
          </a:lstStyle>
          <a:p>
            <a:pPr eaLnBrk="1">
              <a:spcBef>
                <a:spcPct val="0"/>
              </a:spcBef>
            </a:pPr>
            <a:fld id="{5A24568C-4CF0-47AF-9FA9-BC5D98846411}" type="slidenum">
              <a:rPr lang="en-GB" altLang="en-US" sz="1400">
                <a:solidFill>
                  <a:srgbClr val="000000"/>
                </a:solidFill>
                <a:latin typeface="Times New Roman" panose="02020603050405020304" pitchFamily="18" charset="0"/>
              </a:rPr>
              <a:pPr eaLnBrk="1">
                <a:spcBef>
                  <a:spcPct val="0"/>
                </a:spcBef>
              </a:pPr>
              <a:t>19</a:t>
            </a:fld>
            <a:endParaRPr lang="en-GB" altLang="en-US" sz="1400">
              <a:solidFill>
                <a:srgbClr val="000000"/>
              </a:solidFill>
              <a:latin typeface="Times New Roman" panose="02020603050405020304" pitchFamily="18" charset="0"/>
            </a:endParaRPr>
          </a:p>
        </p:txBody>
      </p:sp>
      <p:sp>
        <p:nvSpPr>
          <p:cNvPr id="51203" name="Rectangle 1">
            <a:extLst>
              <a:ext uri="{FF2B5EF4-FFF2-40B4-BE49-F238E27FC236}">
                <a16:creationId xmlns:a16="http://schemas.microsoft.com/office/drawing/2014/main" id="{BF8B5440-A00D-4172-B5C9-C0F1C51AAD6E}"/>
              </a:ext>
            </a:extLst>
          </p:cNvPr>
          <p:cNvSpPr>
            <a:spLocks noGrp="1" noRot="1" noChangeAspect="1" noChangeArrowheads="1" noTextEdit="1"/>
          </p:cNvSpPr>
          <p:nvPr>
            <p:ph type="sldImg"/>
          </p:nvPr>
        </p:nvSpPr>
        <p:spPr>
          <a:xfrm>
            <a:off x="511175" y="952500"/>
            <a:ext cx="6264275" cy="469900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1F94EB68-D132-4037-BA42-286BAE0D1C75}"/>
              </a:ext>
            </a:extLst>
          </p:cNvPr>
          <p:cNvSpPr>
            <a:spLocks noGrp="1" noChangeArrowheads="1"/>
          </p:cNvSpPr>
          <p:nvPr>
            <p:ph type="body" idx="1"/>
          </p:nvPr>
        </p:nvSpPr>
        <p:spPr>
          <a:xfrm>
            <a:off x="728548" y="5953694"/>
            <a:ext cx="5829950" cy="56399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cy-GB">
                <a:latin typeface="Arial"/>
                <a:ea typeface="MS PGothic"/>
                <a:cs typeface="Arial"/>
              </a:rPr>
              <a:t>•Yr oedran cyfartalog i ddechrau yw 12 oed ond mae mislif y rhan fwyaf o bobl yn dechrau rhwng 8 a 14 oed. Os nad ydych wedi dechrau eich mislif erbyn eich bod yn 18 oed, mae'n syniad da siarad â meddyg.</a:t>
            </a:r>
          </a:p>
          <a:p>
            <a:r>
              <a:rPr lang="cy-GB">
                <a:latin typeface="Arial"/>
                <a:ea typeface="MS PGothic"/>
                <a:cs typeface="Arial"/>
              </a:rPr>
              <a:t>• “Arwyddion bod eich mislif ar ei ffordd yw os ydych chi wedi tyfu blew o dan eich breichiau a blew piwbig. Fel arfer, byddwch yn dechrau eich mislif tua 2 flynedd ar ôl i’ch bronnau ddechrau tyfu ac oddeutu blwyddyn ar ôl cael rhedlif gwyn o’r wain. Bydd y ferch gyffredin yn cael ei mislif cyntaf pan fydd tua 12 oed, ond mae’n amrywio o un person i’r llall.” Gwefan y GIG</a:t>
            </a:r>
          </a:p>
          <a:p>
            <a:endParaRPr lang="en-GB" altLang="en-US" dirty="0">
              <a:latin typeface="Arial" panose="020B0604020202020204" pitchFamily="34" charset="0"/>
            </a:endParaRPr>
          </a:p>
          <a:p>
            <a:r>
              <a:rPr lang="cy-GB">
                <a:latin typeface="Arial"/>
                <a:ea typeface="MS PGothic"/>
                <a:cs typeface="Arial"/>
              </a:rPr>
              <a:t>•Gallai bod â nwyddau mislif mewn argyfwng gyda chi pan fyddwch chi allan fod yn syniad da. Ond cofiwch, gallwch bob amser ofyn i ffrindiau neu athro yn yr ysgol yr ydych chi’n ymddiried ynddo hefyd.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a:extLst>
              <a:ext uri="{FF2B5EF4-FFF2-40B4-BE49-F238E27FC236}">
                <a16:creationId xmlns:a16="http://schemas.microsoft.com/office/drawing/2014/main" id="{F7104C2A-9EDD-48E7-9828-2A06CC9D30F4}"/>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cy-GB" dirty="0">
                <a:latin typeface="Arial" panose="020B0604020202020204" pitchFamily="34" charset="0"/>
                <a:ea typeface="ＭＳ Ｐゴシック" pitchFamily="34" charset="-128"/>
              </a:rPr>
              <a:t>Cyflwyno </a:t>
            </a:r>
            <a:r>
              <a:rPr lang="cy-GB" dirty="0" err="1">
                <a:latin typeface="Arial" panose="020B0604020202020204" pitchFamily="34" charset="0"/>
                <a:ea typeface="ＭＳ Ｐゴシック" pitchFamily="34" charset="-128"/>
              </a:rPr>
              <a:t>Brook</a:t>
            </a:r>
            <a:r>
              <a:rPr lang="cy-GB" dirty="0">
                <a:latin typeface="Arial" panose="020B0604020202020204" pitchFamily="34" charset="0"/>
                <a:ea typeface="ＭＳ Ｐゴシック" pitchFamily="34" charset="-128"/>
              </a:rPr>
              <a:t> – rhai awgrymiadau isod</a:t>
            </a:r>
          </a:p>
          <a:p>
            <a:pPr>
              <a:defRPr/>
            </a:pPr>
            <a:endParaRPr lang="en-GB" altLang="en-US" dirty="0">
              <a:latin typeface="Arial" panose="020B0604020202020204" pitchFamily="34" charset="0"/>
              <a:ea typeface="ＭＳ Ｐゴシック" pitchFamily="34" charset="-128"/>
            </a:endParaRPr>
          </a:p>
          <a:p>
            <a:pPr>
              <a:defRPr/>
            </a:pPr>
            <a:r>
              <a:rPr lang="cy-GB" dirty="0">
                <a:latin typeface="Arial" panose="020B0604020202020204" pitchFamily="34" charset="0"/>
                <a:ea typeface="ＭＳ Ｐゴシック" pitchFamily="34" charset="-128"/>
              </a:rPr>
              <a:t>“Yn 1964, creodd Helen </a:t>
            </a:r>
            <a:r>
              <a:rPr lang="cy-GB" dirty="0" err="1">
                <a:latin typeface="Arial" panose="020B0604020202020204" pitchFamily="34" charset="0"/>
                <a:ea typeface="ＭＳ Ｐゴシック" pitchFamily="34" charset="-128"/>
              </a:rPr>
              <a:t>Brook</a:t>
            </a:r>
            <a:r>
              <a:rPr lang="cy-GB" dirty="0">
                <a:latin typeface="Arial" panose="020B0604020202020204" pitchFamily="34" charset="0"/>
                <a:ea typeface="ＭＳ Ｐゴシック" pitchFamily="34" charset="-128"/>
              </a:rPr>
              <a:t> wasanaeth iechyd arloesol ar gyfer menywod ifanc na allent gael gafael ar ddulliau atal cenhedlu yn unman arall ac roedd gwir angen cefnogaeth arnynt. Gwrthododd adael i stigma sefyll yn ffordd yr hyn yr oedd y menywod ifanc hyn ei angen, er gwaethaf gwrthwynebiad chwyrn.</a:t>
            </a:r>
          </a:p>
          <a:p>
            <a:pPr>
              <a:defRPr/>
            </a:pPr>
            <a:r>
              <a:rPr lang="cy-GB" dirty="0">
                <a:latin typeface="Arial" panose="020B0604020202020204" pitchFamily="34" charset="0"/>
                <a:ea typeface="ＭＳ Ｐゴシック" pitchFamily="34" charset="-128"/>
              </a:rPr>
              <a:t>Dros 55 mlynedd yn ddiweddarach, mae </a:t>
            </a:r>
            <a:r>
              <a:rPr lang="cy-GB" dirty="0" err="1">
                <a:latin typeface="Arial" panose="020B0604020202020204" pitchFamily="34" charset="0"/>
                <a:ea typeface="ＭＳ Ｐゴシック" pitchFamily="34" charset="-128"/>
              </a:rPr>
              <a:t>Brook</a:t>
            </a:r>
            <a:r>
              <a:rPr lang="cy-GB" dirty="0">
                <a:latin typeface="Arial" panose="020B0604020202020204" pitchFamily="34" charset="0"/>
                <a:ea typeface="ＭＳ Ｐゴシック" pitchFamily="34" charset="-128"/>
              </a:rPr>
              <a:t> ar flaen y gad o ran darparu gwasanaethau iechyd rhywiol i bobl ifanc. Rydyn ni’n cefnogi, yn addysgu ac yn galluogi pobl ifanc i wneud eu dewisiadau eu hunain am eu hiechyd a’u lles rhywiol.”</a:t>
            </a:r>
          </a:p>
          <a:p>
            <a:pPr>
              <a:defRPr/>
            </a:pPr>
            <a:endParaRPr lang="en-GB" altLang="en-US" dirty="0">
              <a:latin typeface="Arial" panose="020B0604020202020204" pitchFamily="34" charset="0"/>
              <a:ea typeface="ＭＳ Ｐゴシック" pitchFamily="34" charset="-128"/>
            </a:endParaRPr>
          </a:p>
          <a:p>
            <a:pPr>
              <a:defRPr/>
            </a:pPr>
            <a:r>
              <a:rPr lang="cy-GB" dirty="0">
                <a:latin typeface="Arial" panose="020B0604020202020204" pitchFamily="34" charset="0"/>
                <a:ea typeface="ＭＳ Ｐゴシック" pitchFamily="34" charset="-128"/>
              </a:rPr>
              <a:t>Ystadegau o adroddiad Llwyddiant Brooks 2020 – nifer am y flwyddyn ariannol 2019-2020 </a:t>
            </a:r>
          </a:p>
          <a:p>
            <a:pPr>
              <a:defRPr/>
            </a:pPr>
            <a:r>
              <a:rPr lang="cy-GB" dirty="0">
                <a:latin typeface="Arial" panose="020B0604020202020204" pitchFamily="34" charset="0"/>
                <a:ea typeface="ＭＳ Ｐゴシック" pitchFamily="34" charset="-128"/>
              </a:rPr>
              <a:t>Mae hyn yn dangos ein bod yn gweithio gyda miloedd o bobl ifanc bob blwyddyn ledled y wlad, gan eu cefnogi gyda materion a chwestiynau a allai fod ganddynt ynghylch rhyw, eu cyrff a’u perthnasoedd </a:t>
            </a:r>
          </a:p>
          <a:p>
            <a:pPr>
              <a:defRPr/>
            </a:pPr>
            <a:endParaRPr lang="en-GB" altLang="en-US" dirty="0">
              <a:latin typeface="Arial" panose="020B0604020202020204" pitchFamily="34" charset="0"/>
              <a:ea typeface="ＭＳ Ｐゴシック" pitchFamily="34" charset="-128"/>
            </a:endParaRPr>
          </a:p>
          <a:p>
            <a:pPr>
              <a:defRPr/>
            </a:pPr>
            <a:r>
              <a:rPr lang="cy-GB" dirty="0">
                <a:latin typeface="Arial" panose="020B0604020202020204" pitchFamily="34" charset="0"/>
                <a:ea typeface="ＭＳ Ｐゴシック" pitchFamily="34" charset="-128"/>
              </a:rPr>
              <a:t>https://www.brook.org.uk/wp-content/uploads/2020/06/BR_SR_FINAL_DIGITAL.pdf</a:t>
            </a:r>
          </a:p>
          <a:p>
            <a:pPr>
              <a:defRPr/>
            </a:pPr>
            <a:endParaRPr lang="en-GB" altLang="en-US" dirty="0">
              <a:latin typeface="Arial" panose="020B0604020202020204" pitchFamily="34" charset="0"/>
              <a:ea typeface="ＭＳ Ｐゴシック" pitchFamily="34" charset="-128"/>
            </a:endParaRPr>
          </a:p>
          <a:p>
            <a:pPr>
              <a:defRPr/>
            </a:pPr>
            <a:r>
              <a:rPr lang="cy-GB" dirty="0">
                <a:latin typeface="Arial" panose="020B0604020202020204" pitchFamily="34" charset="0"/>
                <a:ea typeface="ＭＳ Ｐゴシック" pitchFamily="34" charset="-128"/>
              </a:rPr>
              <a:t>Dyma ein gwerthoedd:</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Bod yn </a:t>
            </a:r>
            <a:r>
              <a:rPr lang="cy-GB" b="1" dirty="0">
                <a:latin typeface="Arial" panose="020B0604020202020204" pitchFamily="34" charset="0"/>
                <a:ea typeface="ＭＳ Ｐゴシック" pitchFamily="34" charset="-128"/>
              </a:rPr>
              <a:t>gydweithredol</a:t>
            </a:r>
            <a:r>
              <a:rPr lang="cy-GB" dirty="0">
                <a:latin typeface="Arial" panose="020B0604020202020204" pitchFamily="34" charset="0"/>
                <a:ea typeface="ＭＳ Ｐゴシック" pitchFamily="34" charset="-128"/>
              </a:rPr>
              <a:t> – Rydym yn gwerthfawrogi hawl pobl ifanc i fod yn ganolog i benderfyniadau sy’n effeithio arnynt a gweithio mewn partneriaeth i ddarparu cyfleoedd i rannu eu safbwyntiau, dylanwadu ar benderfyniadau a chreu newid go iawn.</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Bod yn </a:t>
            </a:r>
            <a:r>
              <a:rPr lang="cy-GB" b="1" dirty="0">
                <a:latin typeface="Arial" panose="020B0604020202020204" pitchFamily="34" charset="0"/>
                <a:ea typeface="ＭＳ Ｐゴシック" pitchFamily="34" charset="-128"/>
              </a:rPr>
              <a:t>ddewr</a:t>
            </a:r>
            <a:r>
              <a:rPr lang="cy-GB" dirty="0">
                <a:latin typeface="Arial" panose="020B0604020202020204" pitchFamily="34" charset="0"/>
                <a:ea typeface="ＭＳ Ｐゴシック" pitchFamily="34" charset="-128"/>
              </a:rPr>
              <a:t> – Rydyn ni’n gwthio’r ffiniau wrth frwydro dros newid, gan gefnogi pobl ifanc i greu cymdeithas lle mae pobl yn rhydd i archwilio eu hunaniaeth heb stigma.</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Bod yn </a:t>
            </a:r>
            <a:r>
              <a:rPr lang="cy-GB" b="1" dirty="0">
                <a:latin typeface="Arial" panose="020B0604020202020204" pitchFamily="34" charset="0"/>
                <a:ea typeface="ＭＳ Ｐゴシック" pitchFamily="34" charset="-128"/>
              </a:rPr>
              <a:t>Flaengar</a:t>
            </a:r>
            <a:r>
              <a:rPr lang="cy-GB" dirty="0">
                <a:latin typeface="Arial" panose="020B0604020202020204" pitchFamily="34" charset="0"/>
                <a:ea typeface="ＭＳ Ｐゴシック" pitchFamily="34" charset="-128"/>
              </a:rPr>
              <a:t> – Ers 1964 rydyn ni wedi hyrwyddo ysbryd arloesol ein sylfaenydd, gan arwain y ffordd o ran diwallu anghenion pobl ifanc sy’n newid o hyd.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Bod yn </a:t>
            </a:r>
            <a:r>
              <a:rPr lang="cy-GB" b="1" dirty="0">
                <a:latin typeface="Arial" panose="020B0604020202020204" pitchFamily="34" charset="0"/>
                <a:ea typeface="ＭＳ Ｐゴシック" pitchFamily="34" charset="-128"/>
              </a:rPr>
              <a:t>Ddibynadwy</a:t>
            </a:r>
            <a:r>
              <a:rPr lang="cy-GB" dirty="0">
                <a:latin typeface="Arial" panose="020B0604020202020204" pitchFamily="34" charset="0"/>
                <a:ea typeface="ＭＳ Ｐゴシック" pitchFamily="34" charset="-128"/>
              </a:rPr>
              <a:t> – Mae pobl ifanc yn dibynnu ar ddull cyfrinachol ac anfeirniadol </a:t>
            </a:r>
            <a:r>
              <a:rPr lang="cy-GB" dirty="0" err="1">
                <a:latin typeface="Arial" panose="020B0604020202020204" pitchFamily="34" charset="0"/>
                <a:ea typeface="ＭＳ Ｐゴシック" pitchFamily="34" charset="-128"/>
              </a:rPr>
              <a:t>Brook’s</a:t>
            </a:r>
            <a:r>
              <a:rPr lang="cy-GB" dirty="0">
                <a:latin typeface="Arial" panose="020B0604020202020204" pitchFamily="34" charset="0"/>
                <a:ea typeface="ＭＳ Ｐゴシック" pitchFamily="34" charset="-128"/>
              </a:rPr>
              <a:t> i siarad yn agored am y materion sy’n effeithio arnyn nhw.</a:t>
            </a:r>
          </a:p>
        </p:txBody>
      </p:sp>
      <p:sp>
        <p:nvSpPr>
          <p:cNvPr id="14340" name="Slide Number Placeholder 3">
            <a:extLst>
              <a:ext uri="{FF2B5EF4-FFF2-40B4-BE49-F238E27FC236}">
                <a16:creationId xmlns:a16="http://schemas.microsoft.com/office/drawing/2014/main" id="{EC0F2E37-5B26-4831-9CCD-1656FCBF43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CBD3598-0099-4B04-9E74-0B623AE510B7}" type="slidenum">
              <a:rPr lang="en-US" altLang="en-US">
                <a:solidFill>
                  <a:srgbClr val="000000"/>
                </a:solidFill>
                <a:cs typeface="Arial" panose="020B0604020202020204" pitchFamily="34" charset="0"/>
              </a:rPr>
              <a:pPr eaLnBrk="1" hangingPunct="1">
                <a:spcBef>
                  <a:spcPct val="0"/>
                </a:spcBef>
              </a:pPr>
              <a:t>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5713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53251" name="Notes Placeholder 2">
            <a:extLst>
              <a:ext uri="{FF2B5EF4-FFF2-40B4-BE49-F238E27FC236}">
                <a16:creationId xmlns:a16="http://schemas.microsoft.com/office/drawing/2014/main" id="{978216A5-3F61-40BE-BF74-A0FF1E8969BF}"/>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03327DB5-2509-48F4-9CC6-66570B307595}"/>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C0D8B4-C1F6-494E-8B6E-118134374EDA}"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206CE-4665-42B1-9886-C3EB4D0D2152}"/>
              </a:ext>
            </a:extLst>
          </p:cNvPr>
          <p:cNvSpPr>
            <a:spLocks noGrp="1" noRot="1" noChangeAspect="1"/>
          </p:cNvSpPr>
          <p:nvPr>
            <p:ph type="sldImg"/>
          </p:nvPr>
        </p:nvSpPr>
        <p:spPr/>
      </p:sp>
      <p:sp>
        <p:nvSpPr>
          <p:cNvPr id="55299" name="Notes Placeholder 2">
            <a:extLst>
              <a:ext uri="{FF2B5EF4-FFF2-40B4-BE49-F238E27FC236}">
                <a16:creationId xmlns:a16="http://schemas.microsoft.com/office/drawing/2014/main" id="{227C6D6A-5083-4C8E-AB43-8DDE284FE314}"/>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246C631B-6C3A-4C08-B2CC-38C899FF33C2}"/>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435C117-6D61-41CF-8EC6-E02FC8407248}" type="slidenum">
              <a:rPr lang="en-US" altLang="en-US" sz="120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E1833-0C98-4D0B-91CD-466B0BB94C6D}"/>
              </a:ext>
            </a:extLst>
          </p:cNvPr>
          <p:cNvSpPr>
            <a:spLocks noGrp="1" noRot="1" noChangeAspect="1"/>
          </p:cNvSpPr>
          <p:nvPr>
            <p:ph type="sldImg"/>
          </p:nvPr>
        </p:nvSpPr>
        <p:spPr/>
      </p:sp>
      <p:sp>
        <p:nvSpPr>
          <p:cNvPr id="58371" name="Notes Placeholder 2">
            <a:extLst>
              <a:ext uri="{FF2B5EF4-FFF2-40B4-BE49-F238E27FC236}">
                <a16:creationId xmlns:a16="http://schemas.microsoft.com/office/drawing/2014/main" id="{A403D51E-F6D1-4CB7-94C6-A0CDDFB3E628}"/>
              </a:ext>
            </a:extLst>
          </p:cNvPr>
          <p:cNvSpPr>
            <a:spLocks noGrp="1"/>
          </p:cNvSpPr>
          <p:nvPr>
            <p:ph type="body" idx="1"/>
          </p:nvPr>
        </p:nvSpPr>
        <p:spPr>
          <a:noFill/>
        </p:spPr>
        <p:txBody>
          <a:bodyPr/>
          <a:lstStyle/>
          <a:p>
            <a:endParaRPr lang="en-GB"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B151F978-0819-47CC-9467-3C95F9FFAAB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F4D767-A3A1-4196-A0F4-FF8B5E83B311}" type="slidenum">
              <a:rPr lang="en-US" altLang="en-US" sz="1200"/>
              <a:pPr/>
              <a:t>23</a:t>
            </a:fld>
            <a:endParaRPr lang="en-US" altLang="en-US" sz="1200"/>
          </a:p>
        </p:txBody>
      </p:sp>
    </p:spTree>
    <p:extLst>
      <p:ext uri="{BB962C8B-B14F-4D97-AF65-F5344CB8AC3E}">
        <p14:creationId xmlns:p14="http://schemas.microsoft.com/office/powerpoint/2010/main" val="133704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EF14DC5E-9451-4E92-841E-AA7B5EDAFD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y-GB">
                <a:latin typeface="Arial" panose="020B0604020202020204" pitchFamily="34" charset="0"/>
              </a:rPr>
              <a:t>Efallai nad yw hyn yn berthnasol i chi ar hyn o bryd, ond gallai fod yn rhywbeth i chi feddwl amdano yn y dyfodol, neu i chi gynghori ffrind neu berthynas hŷn. </a:t>
            </a:r>
          </a:p>
          <a:p>
            <a:endParaRPr lang="en-GB" altLang="en-US" dirty="0">
              <a:latin typeface="Arial" panose="020B0604020202020204" pitchFamily="34" charset="0"/>
            </a:endParaRPr>
          </a:p>
          <a:p>
            <a:r>
              <a:rPr lang="cy-GB">
                <a:latin typeface="Arial" panose="020B0604020202020204" pitchFamily="34" charset="0"/>
              </a:rPr>
              <a:t>Mae gan Brook wasanaethau ledled y DU sy’n darparu gwasanaethau iechyd rhywiol cyfrinachol a rhad ac am ddim i bobl ifanc dan 25 oed. Mae ein hadnodd Dod o hyd i Wasanaeth yn eich galluogi i chwilio am yr holl wasanaethau yn Lloegr - nid Brook yn unig. Os nad ydych chi wedi ymweld â Brook o’r blaen, bydd ein tudalen Brook yn dweud wrthych beth i’w ddisgwyl ac os oes angen help arnoch ar frys, mae gennym yr holl rifau allweddol sydd eu hangen arnoch. Cyflwyno gwasanaethau lleol.</a:t>
            </a:r>
          </a:p>
          <a:p>
            <a:endParaRPr lang="en-GB" altLang="en-US" dirty="0">
              <a:latin typeface="Arial" panose="020B0604020202020204" pitchFamily="34" charset="0"/>
            </a:endParaRPr>
          </a:p>
          <a:p>
            <a:r>
              <a:rPr lang="cy-GB">
                <a:latin typeface="Arial" panose="020B0604020202020204" pitchFamily="34" charset="0"/>
              </a:rPr>
              <a:t>Cyngor </a:t>
            </a:r>
          </a:p>
          <a:p>
            <a:r>
              <a:rPr lang="cy-GB">
                <a:latin typeface="Arial" panose="020B0604020202020204" pitchFamily="34" charset="0"/>
              </a:rPr>
              <a:t>Condomau am ddim</a:t>
            </a:r>
          </a:p>
          <a:p>
            <a:r>
              <a:rPr lang="cy-GB">
                <a:latin typeface="Arial" panose="020B0604020202020204" pitchFamily="34" charset="0"/>
              </a:rPr>
              <a:t>Atal cenhedlu am ddim gan gynnwys atal cenhedlu brys</a:t>
            </a:r>
          </a:p>
          <a:p>
            <a:r>
              <a:rPr lang="cy-GB">
                <a:latin typeface="Arial" panose="020B0604020202020204" pitchFamily="34" charset="0"/>
              </a:rPr>
              <a:t>Profi am Feichiogrwydd a Heintiau</a:t>
            </a:r>
          </a:p>
          <a:p>
            <a:r>
              <a:rPr lang="cy-GB">
                <a:latin typeface="Arial" panose="020B0604020202020204" pitchFamily="34" charset="0"/>
              </a:rPr>
              <a:t>Rhywun i siarad gyda nhw</a:t>
            </a:r>
          </a:p>
          <a:p>
            <a:r>
              <a:rPr lang="cy-GB">
                <a:latin typeface="Arial" panose="020B0604020202020204" pitchFamily="34" charset="0"/>
              </a:rPr>
              <a:t>Cymorth o ran pwy ydych chi’n ei ffansïo pwy bynnag fydd hynny </a:t>
            </a:r>
          </a:p>
        </p:txBody>
      </p:sp>
      <p:sp>
        <p:nvSpPr>
          <p:cNvPr id="16388" name="Slide Number Placeholder 3">
            <a:extLst>
              <a:ext uri="{FF2B5EF4-FFF2-40B4-BE49-F238E27FC236}">
                <a16:creationId xmlns:a16="http://schemas.microsoft.com/office/drawing/2014/main" id="{3ED6E630-6ED7-4D85-BFCE-F437F1A158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6117BEC1-46D2-4662-A5E4-FBC06A98F703}" type="slidenum">
              <a:rPr lang="en-US" altLang="en-US">
                <a:solidFill>
                  <a:srgbClr val="000000"/>
                </a:solidFill>
                <a:cs typeface="Arial" panose="020B0604020202020204" pitchFamily="34" charset="0"/>
              </a:rPr>
              <a:pPr eaLnBrk="1" hangingPunct="1">
                <a:spcBef>
                  <a:spcPct val="0"/>
                </a:spcBef>
              </a:pPr>
              <a:t>3</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444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09CBA-F070-47CE-90A2-287903EFA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82A7-D0DC-4F01-A512-DC5EBE41F48C}"/>
              </a:ext>
            </a:extLst>
          </p:cNvPr>
          <p:cNvSpPr>
            <a:spLocks noGrp="1"/>
          </p:cNvSpPr>
          <p:nvPr>
            <p:ph type="body" idx="1"/>
          </p:nvPr>
        </p:nvSpPr>
        <p:spPr/>
        <p:txBody>
          <a:bodyPr/>
          <a:lstStyle/>
          <a:p>
            <a:pPr>
              <a:defRPr/>
            </a:pPr>
            <a:r>
              <a:rPr lang="cy-GB" b="1" dirty="0">
                <a:latin typeface="Arial" panose="020B0604020202020204" pitchFamily="34" charset="0"/>
                <a:ea typeface="ＭＳ Ｐゴシック" pitchFamily="34" charset="-128"/>
              </a:rPr>
              <a:t>TASG</a:t>
            </a:r>
            <a:r>
              <a:rPr lang="cy-GB" dirty="0">
                <a:latin typeface="Arial" panose="020B0604020202020204" pitchFamily="34" charset="0"/>
                <a:ea typeface="ＭＳ Ｐゴシック" pitchFamily="34" charset="-128"/>
              </a:rPr>
              <a:t> - Creu Gofod </a:t>
            </a:r>
            <a:r>
              <a:rPr lang="cy-GB" dirty="0" err="1">
                <a:latin typeface="Arial" panose="020B0604020202020204" pitchFamily="34" charset="0"/>
                <a:ea typeface="ＭＳ Ｐゴシック" pitchFamily="34" charset="-128"/>
              </a:rPr>
              <a:t>Brook</a:t>
            </a:r>
            <a:r>
              <a:rPr lang="cy-GB" dirty="0">
                <a:latin typeface="Arial" panose="020B0604020202020204" pitchFamily="34" charset="0"/>
                <a:ea typeface="ＭＳ Ｐゴシック" pitchFamily="34" charset="-128"/>
              </a:rPr>
              <a:t> – Cytundeb Grŵp/Rheolau Grŵp </a:t>
            </a:r>
          </a:p>
          <a:p>
            <a:pPr>
              <a:defRPr/>
            </a:pPr>
            <a:endParaRPr lang="en-GB" altLang="en-US" dirty="0">
              <a:latin typeface="Arial" panose="020B0604020202020204" pitchFamily="34" charset="0"/>
              <a:ea typeface="ＭＳ Ｐゴシック" pitchFamily="34" charset="-128"/>
            </a:endParaRPr>
          </a:p>
          <a:p>
            <a:pPr>
              <a:defRPr/>
            </a:pPr>
            <a:r>
              <a:rPr lang="cy-GB" dirty="0">
                <a:latin typeface="Arial" panose="020B0604020202020204" pitchFamily="34" charset="0"/>
                <a:ea typeface="ＭＳ Ｐゴシック" pitchFamily="34" charset="-128"/>
              </a:rPr>
              <a:t>Os bydd amser yn caniatáu, gofynnwch i’r grŵp am awgrymiadau ar gyfer cytundeb grŵp </a:t>
            </a:r>
          </a:p>
          <a:p>
            <a:pPr>
              <a:defRPr/>
            </a:pPr>
            <a:endParaRPr lang="en-GB" altLang="en-US" dirty="0">
              <a:latin typeface="Arial" panose="020B0604020202020204" pitchFamily="34" charset="0"/>
              <a:ea typeface="ＭＳ Ｐゴシック" pitchFamily="34" charset="-128"/>
            </a:endParaRP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Byddwch yn agored ond ni fyddwn yn siarad am ein bywydau personol ein hunain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Anfeirniadol – Ni fyddwn yn cymryd yn ganiataol ein bod yn gwybod beth mae pobl yn ei feddwl ac yn ei deimlo na beth sy’n digwydd yn eu bywydau, rydyn ni’n derbyn bod pawb yn unigolyn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Byddwn yn dangos parch at bawb a ddim yn codi cywilydd arnyn nhw nac yn gwneud hwyl am eu pen yn y dosbarth na’r tu allan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 pob un ohonom yn cymryd rhan ac yn ymwneud â’r gwersi ond mae gennym hawl i beidio â chymryd rhan mewn gweithgaredd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Byddwn yn gwrando ar ein gilydd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Gallwn ofyn unrhyw gwestiynau i’r athro (dim byd personol!)</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Byddwn yn ceisio defnyddio’r iaith gywir ac nid geiriau slang, os nad ydym yn gwybod beth yw’r gair cywir, gallwn ofyn (Crybwyll hyn os bydd yn berthnasol)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Gallwn ofyn am help a chefnogaeth y tu allan i’r dosbarth os bydd angen</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Cyfrinachol – mae’r hyn rydyn ni’n siarad amdano yn aros yn yr ystafell, oni bai ein bod yn poeni amdanoch chi neu am rywbeth/rhywun rydych chi’n siarad amdano – diogelu </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Gwnewch o'n hwyl</a:t>
            </a:r>
          </a:p>
          <a:p>
            <a:pPr marL="171450" indent="-171450">
              <a:buFont typeface="Arial" panose="020B0604020202020204" pitchFamily="34" charset="0"/>
              <a:buChar char="•"/>
              <a:defRPr/>
            </a:pPr>
            <a:r>
              <a:rPr lang="cy-GB" dirty="0">
                <a:latin typeface="Arial" panose="020B0604020202020204" pitchFamily="34" charset="0"/>
                <a:ea typeface="ＭＳ Ｐゴシック" pitchFamily="34" charset="-128"/>
              </a:rPr>
              <a:t>Byddwn hefyd yn defnyddio iaith sy’n niwtral o ran rhywedd yn y sesiwn hon, gan siarad am gyrff yn hytrach na rhywedd i fod yn gynhwysol tuag at bobl draws/</a:t>
            </a:r>
            <a:r>
              <a:rPr lang="cy-GB" dirty="0" err="1">
                <a:latin typeface="Arial" panose="020B0604020202020204" pitchFamily="34" charset="0"/>
                <a:ea typeface="ＭＳ Ｐゴシック" pitchFamily="34" charset="-128"/>
              </a:rPr>
              <a:t>anneuaidd</a:t>
            </a:r>
            <a:r>
              <a:rPr lang="cy-GB" dirty="0">
                <a:latin typeface="Arial" panose="020B0604020202020204" pitchFamily="34" charset="0"/>
                <a:ea typeface="ＭＳ Ｐゴシック" pitchFamily="34" charset="-128"/>
              </a:rPr>
              <a:t>/</a:t>
            </a:r>
            <a:r>
              <a:rPr lang="cy-GB" dirty="0" err="1">
                <a:latin typeface="Arial" panose="020B0604020202020204" pitchFamily="34" charset="0"/>
                <a:ea typeface="ＭＳ Ｐゴシック" pitchFamily="34" charset="-128"/>
              </a:rPr>
              <a:t>rhyweddhylifol</a:t>
            </a:r>
            <a:r>
              <a:rPr lang="cy-GB" dirty="0">
                <a:latin typeface="Arial" panose="020B0604020202020204" pitchFamily="34" charset="0"/>
                <a:ea typeface="ＭＳ Ｐゴシック" pitchFamily="34" charset="-128"/>
              </a:rPr>
              <a:t> (gan gynnwys os yw’n briodol)</a:t>
            </a:r>
          </a:p>
          <a:p>
            <a:pPr>
              <a:defRPr/>
            </a:pPr>
            <a:endParaRPr lang="en-GB" altLang="en-US" dirty="0">
              <a:latin typeface="Arial" panose="020B0604020202020204" pitchFamily="34" charset="0"/>
              <a:ea typeface="ＭＳ Ｐゴシック" pitchFamily="34" charset="-128"/>
            </a:endParaRPr>
          </a:p>
          <a:p>
            <a:pPr>
              <a:defRPr/>
            </a:pPr>
            <a:endParaRPr lang="en-GB" dirty="0">
              <a:ea typeface="ＭＳ Ｐゴシック" pitchFamily="34" charset="-128"/>
            </a:endParaRPr>
          </a:p>
          <a:p>
            <a:pPr>
              <a:defRPr/>
            </a:pPr>
            <a:endParaRPr lang="en-GB" dirty="0">
              <a:ea typeface="ＭＳ Ｐゴシック" pitchFamily="34" charset="-128"/>
            </a:endParaRPr>
          </a:p>
        </p:txBody>
      </p:sp>
      <p:sp>
        <p:nvSpPr>
          <p:cNvPr id="18436" name="Slide Number Placeholder 3">
            <a:extLst>
              <a:ext uri="{FF2B5EF4-FFF2-40B4-BE49-F238E27FC236}">
                <a16:creationId xmlns:a16="http://schemas.microsoft.com/office/drawing/2014/main" id="{70A88B7D-A6E9-425F-AE20-B7CABB6C3E8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F7CF20-91FA-4B49-AF29-40A08CAABC9C}" type="slidenum">
              <a:rPr lang="en-US" altLang="en-US" sz="1200"/>
              <a:pPr/>
              <a:t>4</a:t>
            </a:fld>
            <a:endParaRPr lang="en-US" altLang="en-US" sz="1200"/>
          </a:p>
        </p:txBody>
      </p:sp>
    </p:spTree>
    <p:extLst>
      <p:ext uri="{BB962C8B-B14F-4D97-AF65-F5344CB8AC3E}">
        <p14:creationId xmlns:p14="http://schemas.microsoft.com/office/powerpoint/2010/main" val="169142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5413B-C57E-40F4-8F30-D1ABD91FA273}"/>
              </a:ext>
            </a:extLst>
          </p:cNvPr>
          <p:cNvSpPr>
            <a:spLocks noGrp="1" noRot="1" noChangeAspect="1"/>
          </p:cNvSpPr>
          <p:nvPr>
            <p:ph type="sldImg"/>
          </p:nvPr>
        </p:nvSpPr>
        <p:spPr/>
      </p:sp>
      <p:sp>
        <p:nvSpPr>
          <p:cNvPr id="22531" name="Notes Placeholder 2">
            <a:extLst>
              <a:ext uri="{FF2B5EF4-FFF2-40B4-BE49-F238E27FC236}">
                <a16:creationId xmlns:a16="http://schemas.microsoft.com/office/drawing/2014/main" id="{F2AD0E19-1A46-4A2E-A3F1-4873B0E89D2A}"/>
              </a:ext>
            </a:extLst>
          </p:cNvPr>
          <p:cNvSpPr>
            <a:spLocks noGrp="1"/>
          </p:cNvSpPr>
          <p:nvPr>
            <p:ph type="body" idx="1"/>
          </p:nvPr>
        </p:nvSpPr>
        <p:spPr>
          <a:noFill/>
        </p:spPr>
        <p:txBody>
          <a:bodyPr/>
          <a:lstStyle/>
          <a:p>
            <a:r>
              <a:rPr lang="cy-GB">
                <a:latin typeface="Arial" panose="020B0604020202020204" pitchFamily="34" charset="0"/>
              </a:rPr>
              <a:t>Negeseuon allweddol </a:t>
            </a:r>
          </a:p>
          <a:p>
            <a:endParaRPr lang="en-GB" altLang="en-US" dirty="0">
              <a:latin typeface="Arial" panose="020B0604020202020204" pitchFamily="34" charset="0"/>
            </a:endParaRPr>
          </a:p>
          <a:p>
            <a:r>
              <a:rPr lang="cy-GB">
                <a:latin typeface="Arial" panose="020B0604020202020204" pitchFamily="34" charset="0"/>
              </a:rPr>
              <a:t>1. I rai ohonom, nid yw ein cyrff a’n rhyw yn cyfateb i’w gilydd. Efallai eich bod yn teimlo’n fenyw a bod gennych bidyn, efallai eich bod yn teimlo’n wryw a bod gennych fwlfa neu efallai eich bod yn teimlo fel cymysgedd o’r ddau. Mae hyn yn cael ei alw’n draws, yn drawsryweddol neu’n rywedd cwiar ac mae’n gallu gwneud y glasoed yn fwy cymhleth; fodd bynnag, gall y glasoed fod yn gadarnhaol o hyd. Siaradwch â rhywun rydych chi’n ymddiried ynddo os oes unrhyw beth yn eich poeni neu os oes gennych chi unrhyw gwestiynau.</a:t>
            </a:r>
          </a:p>
          <a:p>
            <a:endParaRPr lang="en-GB" altLang="en-US" dirty="0">
              <a:latin typeface="Arial" panose="020B0604020202020204" pitchFamily="34" charset="0"/>
            </a:endParaRPr>
          </a:p>
          <a:p>
            <a:r>
              <a:rPr lang="cy-GB">
                <a:latin typeface="Arial" panose="020B0604020202020204" pitchFamily="34" charset="0"/>
              </a:rPr>
              <a:t>2.Rhyngrywiol – mae hyn yn disgrifio person nad yw ei fioleg yn ffitio’n hawdd i ryw ‘gwryw’ neu ‘benywaidd’ ac mae’n llawer mwy cyffredin nag y byddem yn ei feddwl. Gall olygu eu bod yn profi rhai agweddau ar y glasoed yn wahanol. </a:t>
            </a:r>
          </a:p>
          <a:p>
            <a:endParaRPr lang="en-GB" altLang="en-US" dirty="0">
              <a:latin typeface="Arial" panose="020B0604020202020204" pitchFamily="34" charset="0"/>
            </a:endParaRPr>
          </a:p>
          <a:p>
            <a:r>
              <a:rPr lang="cy-GB">
                <a:latin typeface="Arial" panose="020B0604020202020204" pitchFamily="34" charset="0"/>
              </a:rPr>
              <a:t>Felly, yn y wers hon, rydyn ni’n mynd i sôn am gyrff pobl, nid y rhywiau.</a:t>
            </a:r>
          </a:p>
        </p:txBody>
      </p:sp>
      <p:sp>
        <p:nvSpPr>
          <p:cNvPr id="22532" name="Slide Number Placeholder 3">
            <a:extLst>
              <a:ext uri="{FF2B5EF4-FFF2-40B4-BE49-F238E27FC236}">
                <a16:creationId xmlns:a16="http://schemas.microsoft.com/office/drawing/2014/main" id="{7159BE42-1E68-445B-B4FD-EFBBBD308F6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608588-F78B-415E-95FB-22FC09AF197F}" type="slidenum">
              <a:rPr lang="en-US" altLang="en-US" sz="120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4579" name="Notes Placeholder 2">
            <a:extLst>
              <a:ext uri="{FF2B5EF4-FFF2-40B4-BE49-F238E27FC236}">
                <a16:creationId xmlns:a16="http://schemas.microsoft.com/office/drawing/2014/main" id="{54F5C962-DC3D-4379-AACE-DFE47F82BD2D}"/>
              </a:ext>
            </a:extLst>
          </p:cNvPr>
          <p:cNvSpPr>
            <a:spLocks noGrp="1" noChangeArrowheads="1"/>
          </p:cNvSpPr>
          <p:nvPr>
            <p:ph type="body" idx="1"/>
          </p:nvPr>
        </p:nvSpPr>
        <p:spPr>
          <a:noFill/>
        </p:spPr>
        <p:txBody>
          <a:bodyPr/>
          <a:lstStyle/>
          <a:p>
            <a:r>
              <a:rPr lang="cy-GB" b="1" dirty="0">
                <a:latin typeface="Arial" panose="020B0604020202020204" pitchFamily="34" charset="0"/>
              </a:rPr>
              <a:t>Beth yw’r glasoed? </a:t>
            </a:r>
          </a:p>
          <a:p>
            <a:endParaRPr lang="en-GB" altLang="en-US" b="1" dirty="0">
              <a:latin typeface="Arial" panose="020B0604020202020204" pitchFamily="34" charset="0"/>
            </a:endParaRPr>
          </a:p>
          <a:p>
            <a:r>
              <a:rPr lang="cy-GB" b="1" dirty="0">
                <a:latin typeface="Arial" panose="020B0604020202020204" pitchFamily="34" charset="0"/>
              </a:rPr>
              <a:t>Dull </a:t>
            </a:r>
          </a:p>
          <a:p>
            <a:endParaRPr lang="en-GB" altLang="en-US" dirty="0">
              <a:latin typeface="Arial" panose="020B0604020202020204" pitchFamily="34" charset="0"/>
            </a:endParaRPr>
          </a:p>
          <a:p>
            <a:r>
              <a:rPr lang="cy-GB" dirty="0">
                <a:latin typeface="Arial" panose="020B0604020202020204" pitchFamily="34" charset="0"/>
              </a:rPr>
              <a:t>•   Yr hwylusydd yn gofyn i’r grŵp beth mae’r glasoed yn ei olygu? Ydych chi wedi clywed amdano o’r blaen? Gofynnwch am awgrymiadau </a:t>
            </a:r>
          </a:p>
          <a:p>
            <a:r>
              <a:rPr lang="cy-GB" dirty="0">
                <a:latin typeface="Arial" panose="020B0604020202020204" pitchFamily="34" charset="0"/>
              </a:rPr>
              <a:t>•   Yr hwylusydd yn diffinio’r glasoed gan ddefnyddio negeseuon allweddol ac yn atgyfnerthu’r ffaith y bydd y glasoed yn wahanol i bawb</a:t>
            </a:r>
          </a:p>
          <a:p>
            <a:endParaRPr lang="en-GB" altLang="en-US" b="1" dirty="0">
              <a:latin typeface="Arial" panose="020B0604020202020204" pitchFamily="34" charset="0"/>
            </a:endParaRPr>
          </a:p>
          <a:p>
            <a:r>
              <a:rPr lang="cy-GB" b="1" dirty="0">
                <a:latin typeface="Arial" panose="020B0604020202020204" pitchFamily="34" charset="0"/>
              </a:rPr>
              <a:t>Cwestiynau Allweddol </a:t>
            </a:r>
          </a:p>
          <a:p>
            <a:endParaRPr lang="en-GB" altLang="en-US" b="1" dirty="0">
              <a:latin typeface="Arial" panose="020B0604020202020204" pitchFamily="34" charset="0"/>
            </a:endParaRPr>
          </a:p>
          <a:p>
            <a:r>
              <a:rPr lang="cy-GB" b="1" dirty="0">
                <a:latin typeface="Arial" panose="020B0604020202020204" pitchFamily="34" charset="0"/>
              </a:rPr>
              <a:t>•</a:t>
            </a:r>
            <a:r>
              <a:rPr lang="cy-GB" dirty="0">
                <a:latin typeface="Arial" panose="020B0604020202020204" pitchFamily="34" charset="0"/>
              </a:rPr>
              <a:t>   Beth yw ystyr y glasoed? </a:t>
            </a:r>
          </a:p>
          <a:p>
            <a:r>
              <a:rPr lang="cy-GB" dirty="0">
                <a:latin typeface="Arial" panose="020B0604020202020204" pitchFamily="34" charset="0"/>
              </a:rPr>
              <a:t>•   Ydy’r glasoed yr un fath i bawb? </a:t>
            </a:r>
          </a:p>
          <a:p>
            <a:r>
              <a:rPr lang="cy-GB" dirty="0">
                <a:latin typeface="Arial" panose="020B0604020202020204" pitchFamily="34" charset="0"/>
              </a:rPr>
              <a:t>•   Ar ba oedran fydd y glasoed yn digwydd? </a:t>
            </a:r>
          </a:p>
          <a:p>
            <a:endParaRPr lang="en-GB" altLang="en-US" b="1" dirty="0">
              <a:latin typeface="Arial" panose="020B0604020202020204" pitchFamily="34" charset="0"/>
            </a:endParaRPr>
          </a:p>
          <a:p>
            <a:r>
              <a:rPr lang="cy-GB" b="1" dirty="0">
                <a:latin typeface="Arial" panose="020B0604020202020204" pitchFamily="34" charset="0"/>
              </a:rPr>
              <a:t>Negeseuon Allweddol </a:t>
            </a:r>
          </a:p>
          <a:p>
            <a:endParaRPr lang="en-GB" altLang="en-US" b="1" dirty="0">
              <a:latin typeface="Arial" panose="020B0604020202020204" pitchFamily="34" charset="0"/>
            </a:endParaRPr>
          </a:p>
          <a:p>
            <a:r>
              <a:rPr lang="cy-GB" dirty="0">
                <a:latin typeface="Arial" panose="020B0604020202020204" pitchFamily="34" charset="0"/>
              </a:rPr>
              <a:t>•Y glasoed yw pan fydd pobl yn dechrau newid o fod yn blentyn i fod yn oedolyn. Mae hormonau (cemegau sy’n cael eu cynhyrchu gan eich ymennydd) yn achosi i’ch corff newid a thyfu i allu cenhedlu babi yn fiolegol. Maen nhw hefyd yn effeithio ar y ffordd rydych chi’n meddwl ac yn teimlo.</a:t>
            </a:r>
          </a:p>
          <a:p>
            <a:r>
              <a:rPr lang="cy-GB" dirty="0">
                <a:latin typeface="Arial" panose="020B0604020202020204" pitchFamily="34" charset="0"/>
              </a:rPr>
              <a:t>•Gall hyn ddechrau unrhyw bryd rhwng 7-16 oed. Nid yw pawb yn datblygu ar yr un oedran nac ar yr un cyflymder, a gall gymryd rhwng 2-4 mlynedd i’w gwblhau. Mae’r glasoed yn wahanol i bawb, ceisiwch beidio â chymharu eich hun â phobl eraill.</a:t>
            </a:r>
          </a:p>
          <a:p>
            <a:endParaRPr lang="en-GB" altLang="en-US" b="1" dirty="0">
              <a:latin typeface="Arial" panose="020B0604020202020204" pitchFamily="34" charset="0"/>
            </a:endParaRPr>
          </a:p>
        </p:txBody>
      </p:sp>
      <p:sp>
        <p:nvSpPr>
          <p:cNvPr id="24580" name="Slide Number Placeholder 3">
            <a:extLst>
              <a:ext uri="{FF2B5EF4-FFF2-40B4-BE49-F238E27FC236}">
                <a16:creationId xmlns:a16="http://schemas.microsoft.com/office/drawing/2014/main" id="{FA69F3AC-CACB-4791-BEFE-A9FCEE82F93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042D97-E965-4A4C-907E-2826D9ECD9D4}" type="slidenum">
              <a:rPr lang="en-US" altLang="en-US" sz="1200">
                <a:solidFill>
                  <a:srgbClr val="000000"/>
                </a:solidFill>
              </a:rPr>
              <a:pPr/>
              <a:t>6</a:t>
            </a:fld>
            <a:endParaRPr lang="en-US" alt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71C65-80DB-475E-BDDF-F11EF29AD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42D54-9364-4CA8-9C67-B6F70BEB5A7E}"/>
              </a:ext>
            </a:extLst>
          </p:cNvPr>
          <p:cNvSpPr>
            <a:spLocks noGrp="1"/>
          </p:cNvSpPr>
          <p:nvPr>
            <p:ph type="body" idx="1"/>
          </p:nvPr>
        </p:nvSpPr>
        <p:spPr/>
        <p:txBody>
          <a:bodyPr/>
          <a:lstStyle/>
          <a:p>
            <a:pPr>
              <a:defRPr/>
            </a:pPr>
            <a:r>
              <a:rPr lang="cy-GB" dirty="0"/>
              <a:t>•Tyfu’n </a:t>
            </a:r>
            <a:r>
              <a:rPr lang="cy-GB" dirty="0" err="1"/>
              <a:t>Dalach</a:t>
            </a:r>
            <a:r>
              <a:rPr lang="cy-GB" dirty="0"/>
              <a:t> (efallai y byddwch yn teimlo’n fwy poenus neu flinedig o ganlyniad).</a:t>
            </a:r>
          </a:p>
          <a:p>
            <a:pPr>
              <a:defRPr/>
            </a:pPr>
            <a:r>
              <a:rPr lang="cy-GB" dirty="0"/>
              <a:t>•Efallai y cewch smotiau. – ar eich wyneb, eich cefn ac ym mhob man bron – ond ni fydd pawb yn eu cael  </a:t>
            </a:r>
          </a:p>
          <a:p>
            <a:pPr marL="171450" indent="-171450">
              <a:buFont typeface="Arial" panose="020B0604020202020204" pitchFamily="34" charset="0"/>
              <a:buChar char="•"/>
              <a:defRPr/>
            </a:pPr>
            <a:r>
              <a:rPr lang="cy-GB" dirty="0"/>
              <a:t>Tyfu mwy o flew – blew yn tyfu yn enwedig ar y coesau, dan y breichiau ar yr organau rhywiol (blew </a:t>
            </a:r>
            <a:r>
              <a:rPr lang="cy-GB" dirty="0" err="1"/>
              <a:t>piwbig</a:t>
            </a:r>
            <a:r>
              <a:rPr lang="cy-GB" dirty="0"/>
              <a:t>). Bydd rhai pobl yn tyfu blew ar rannau eraill o’u corff hefyd e.e. wyneb, brest, cefn </a:t>
            </a:r>
          </a:p>
          <a:p>
            <a:pPr marL="171450" indent="-171450">
              <a:buFont typeface="Arial" panose="020B0604020202020204" pitchFamily="34" charset="0"/>
              <a:buChar char="•"/>
              <a:defRPr/>
            </a:pPr>
            <a:r>
              <a:rPr lang="cy-GB" dirty="0"/>
              <a:t>Mae’r glasoed yn gwneud i ni ddrewi mwy, ceisiwch newid eich dillad ac ymolchi bob dydd gan ddefnyddio sebon neu </a:t>
            </a:r>
            <a:r>
              <a:rPr lang="cy-GB" dirty="0" err="1"/>
              <a:t>jel</a:t>
            </a:r>
            <a:r>
              <a:rPr lang="cy-GB" dirty="0"/>
              <a:t> cawod. Gall </a:t>
            </a:r>
            <a:r>
              <a:rPr lang="cy-GB" dirty="0" err="1"/>
              <a:t>chwistrellydd</a:t>
            </a:r>
            <a:r>
              <a:rPr lang="cy-GB" dirty="0"/>
              <a:t> dan y breichiau, fel diaroglydd (sy’n cuddio’r arogl) neu </a:t>
            </a:r>
            <a:r>
              <a:rPr lang="cy-GB" dirty="0" err="1"/>
              <a:t>wrthchwyswr</a:t>
            </a:r>
            <a:r>
              <a:rPr lang="cy-GB" dirty="0"/>
              <a:t> (sy’n atal neu’n sychu chwys) helpu hefyd.</a:t>
            </a:r>
          </a:p>
          <a:p>
            <a:pPr marL="171450" indent="-171450">
              <a:buFont typeface="Arial" panose="020B0604020202020204" pitchFamily="34" charset="0"/>
              <a:buChar char="•"/>
              <a:defRPr/>
            </a:pPr>
            <a:r>
              <a:rPr lang="cy-GB" dirty="0"/>
              <a:t>Bydd angen i chi hefyd gadw eich organau rhywiol yn lân. Osgowch gynhyrchion cryf. Sebon </a:t>
            </a:r>
            <a:r>
              <a:rPr lang="cy-GB" dirty="0" err="1"/>
              <a:t>dibersawr</a:t>
            </a:r>
            <a:r>
              <a:rPr lang="cy-GB" dirty="0"/>
              <a:t> a dŵr cynnes yw’r cwbl sydd ei angen arnoch. Os oes gennych chi flaengroen (croen dros ben y pidyn) golchwch yn ysgafn oddi tano i’w atal rhag mynd i ddrewi, i gosi neu’n ddolurus.</a:t>
            </a:r>
          </a:p>
          <a:p>
            <a:pPr marL="171450" indent="-171450">
              <a:buFont typeface="Arial" panose="020B0604020202020204" pitchFamily="34" charset="0"/>
              <a:buChar char="•"/>
              <a:defRPr/>
            </a:pPr>
            <a:r>
              <a:rPr lang="cy-GB" dirty="0"/>
              <a:t>Gall y glasoed hefyd effeithio ar y ffordd rydym yn teimlo ac ar ein hemosiynau wrth i ni ymdopi â’r newidiadau i’n cyrff. Ceisiwch fod yn garedig â chi eich hun a phobl o’ch cwmpas, heb gymharu ag eraill. Gwnewch bethau sy’n gwneud i chi deimlo’n gadarnhaol a chefnogi eich iechyd meddwl.  Gall cysgu digon, gwneud rhywfaint o ymarfer corff a bwyta’n iach hefyd ein helpu i deimlo’n fwy cadarnhaol. </a:t>
            </a:r>
          </a:p>
          <a:p>
            <a:pPr marL="171450" indent="-171450">
              <a:buFont typeface="Arial" panose="020B0604020202020204" pitchFamily="34" charset="0"/>
              <a:buChar char="•"/>
              <a:defRPr/>
            </a:pPr>
            <a:r>
              <a:rPr lang="cy-GB" dirty="0"/>
              <a:t>Rhan o’r glasoed yw bod â theimladau rhywiol, meddwl mwy am ryw ac o bosibl pwy y gallem fod yn ei ffansïo. Gallai hyn olygu eich bod yn dechrau meddwl am eich cyfeiriadedd rhywiol (pa rywiau rydych chi’n cael eich denu atynt) ond peidiwch â phoeni os nad ydych chi’n siŵr eto. Yn y gymysgedd wyllt hon o dyfu, newid a hormonau, gall gymryd amser i ddatrys pethau.</a:t>
            </a:r>
          </a:p>
          <a:p>
            <a:pPr marL="171450" indent="-171450">
              <a:buFont typeface="Arial" panose="020B0604020202020204" pitchFamily="34" charset="0"/>
              <a:buChar char="•"/>
              <a:defRPr/>
            </a:pPr>
            <a:r>
              <a:rPr lang="cy-GB" dirty="0"/>
              <a:t>Efallai y byddwch am archwilio eich corff a chyffwrdd mannau (pidyn/ fwlfa) i gael pleser rhywiol. Gelwir hyn yn mastyrbio ac mae’n rhan normal o dyfu i fyny. Gwnewch yn siŵr bod gennych ddwylo glân a’ch bod yn ei wneud mewn lle preifat. </a:t>
            </a:r>
          </a:p>
          <a:p>
            <a:pPr>
              <a:defRPr/>
            </a:pPr>
            <a:r>
              <a:rPr lang="cy-GB" dirty="0"/>
              <a:t>•Breuddwyd wlyb yw pan fyddwch yn colli semen (sy’n wlyb ac yn gymysg â sberm) o’ch pidyn yn ystod cwsg. Mae rhai pobl yn cofio cael breuddwyd neis ond mae eraill yn deffro i ddod o hyd i le gwlyb. Mae’n bwysig glanhau wedyn a newid eich cynfasau ayb. Mae breuddwydion gwlyb yn gwbl normal, ond nid yw pawb yn eu cael. Gall merched a phobl â fwlfâu gael breuddwydion gwlyb hefyd, sy’n golygu eu bod yn gallu cael teimladau rhywiol ac </a:t>
            </a:r>
            <a:r>
              <a:rPr lang="cy-GB" dirty="0" err="1"/>
              <a:t>orgasm</a:t>
            </a:r>
            <a:r>
              <a:rPr lang="cy-GB" dirty="0"/>
              <a:t> yn eu cwsg, er na fydd y rhain yn cynnwys codiadau na rhyddhau semen. </a:t>
            </a:r>
          </a:p>
        </p:txBody>
      </p:sp>
      <p:sp>
        <p:nvSpPr>
          <p:cNvPr id="26628" name="Slide Number Placeholder 3">
            <a:extLst>
              <a:ext uri="{FF2B5EF4-FFF2-40B4-BE49-F238E27FC236}">
                <a16:creationId xmlns:a16="http://schemas.microsoft.com/office/drawing/2014/main" id="{7FA4CE99-7DEC-4F31-AE88-9CC0F9F038E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1CA5A65-90E4-4377-8687-73AA0A1895E2}"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3C318-A886-43D8-993F-A789787F7403}"/>
              </a:ext>
            </a:extLst>
          </p:cNvPr>
          <p:cNvSpPr>
            <a:spLocks noGrp="1" noRot="1" noChangeAspect="1"/>
          </p:cNvSpPr>
          <p:nvPr>
            <p:ph type="sldImg"/>
          </p:nvPr>
        </p:nvSpPr>
        <p:spPr/>
      </p:sp>
      <p:sp>
        <p:nvSpPr>
          <p:cNvPr id="28675" name="Notes Placeholder 2">
            <a:extLst>
              <a:ext uri="{FF2B5EF4-FFF2-40B4-BE49-F238E27FC236}">
                <a16:creationId xmlns:a16="http://schemas.microsoft.com/office/drawing/2014/main" id="{B8259DD3-39CF-4F53-87F1-648FD8760CAD}"/>
              </a:ext>
            </a:extLst>
          </p:cNvPr>
          <p:cNvSpPr>
            <a:spLocks noGrp="1"/>
          </p:cNvSpPr>
          <p:nvPr>
            <p:ph type="body" idx="1"/>
          </p:nvPr>
        </p:nvSpPr>
        <p:spPr>
          <a:noFill/>
        </p:spPr>
        <p:txBody>
          <a:bodyPr/>
          <a:lstStyle/>
          <a:p>
            <a:r>
              <a:rPr lang="cy-GB">
                <a:latin typeface="Arial" panose="020B0604020202020204" pitchFamily="34" charset="0"/>
              </a:rPr>
              <a:t>Mae eich llais yn dyfnhau (newidiadau i’r llais). </a:t>
            </a:r>
          </a:p>
          <a:p>
            <a:r>
              <a:rPr lang="cy-GB">
                <a:latin typeface="Arial" panose="020B0604020202020204" pitchFamily="34" charset="0"/>
              </a:rPr>
              <a:t>Mae eich cyhyrau’n datblygu a’ch brest yn mynd yn lletach.</a:t>
            </a:r>
          </a:p>
          <a:p>
            <a:r>
              <a:rPr lang="cy-GB">
                <a:latin typeface="Arial" panose="020B0604020202020204" pitchFamily="34" charset="0"/>
              </a:rPr>
              <a:t>Mae eich organau rhywiol (pidyn a cheilliau) yn tyfu’n fwy.</a:t>
            </a:r>
          </a:p>
          <a:p>
            <a:r>
              <a:rPr lang="cy-GB">
                <a:latin typeface="Arial" panose="020B0604020202020204" pitchFamily="34" charset="0"/>
              </a:rPr>
              <a:t>Gall eich tethi fynd yn sensitif am gyfnod byr ac mae'n bosibl y byddant yn chwyddo.</a:t>
            </a:r>
          </a:p>
          <a:p>
            <a:r>
              <a:rPr lang="cy-GB">
                <a:latin typeface="Arial" panose="020B0604020202020204" pitchFamily="34" charset="0"/>
              </a:rPr>
              <a:t>Cael codiadau’n amlach (pan mae’r pidyn yn mynd yn galed ac yn ymestyn allan o’ch corff) – gallant ddigwydd pan fyddwch wedi cynhyrfu’n rhywiol a hyd yn oed pan nad ydych</a:t>
            </a:r>
          </a:p>
        </p:txBody>
      </p:sp>
      <p:sp>
        <p:nvSpPr>
          <p:cNvPr id="28676" name="Slide Number Placeholder 3">
            <a:extLst>
              <a:ext uri="{FF2B5EF4-FFF2-40B4-BE49-F238E27FC236}">
                <a16:creationId xmlns:a16="http://schemas.microsoft.com/office/drawing/2014/main" id="{E4B2CCF5-7AFC-4F6C-B2DA-AAE54914DC5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E9B574-DDDE-4449-9801-E19055B02210}"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71EAB0-C9FA-4AF0-80BB-2CAC6C7EF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A2710-C519-474F-9DAD-07F7007E5231}"/>
              </a:ext>
            </a:extLst>
          </p:cNvPr>
          <p:cNvSpPr>
            <a:spLocks noGrp="1"/>
          </p:cNvSpPr>
          <p:nvPr>
            <p:ph type="body" idx="1"/>
          </p:nvPr>
        </p:nvSpPr>
        <p:spPr/>
        <p:txBody>
          <a:bodyPr/>
          <a:lstStyle/>
          <a:p>
            <a:pP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cy-GB"/>
              <a:t>Bydd eich tethi a’ch bronnau’n mynd yn fwy (efallai y byddwch yn gwisgo bra).</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cy-GB"/>
              <a:t>Efallai y bydd siâp eich corff yn tyfu’n fwy siapus ac efallai y bydd eich cluniau’n mynd yn lletach.</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cy-GB"/>
              <a:t>Efallai y byddwch yn dechrau cael rhedlif o’r wain – hylif clir/llaethog yn eich dillad isaf sy’n cadw’r wain yn iach.</a:t>
            </a:r>
          </a:p>
          <a:p>
            <a:pPr marL="171450" indent="-171450">
              <a:buFont typeface="Arial" panose="020B0604020202020204" pitchFamily="34" charset="0"/>
              <a:buChar char="•"/>
              <a:defRPr/>
            </a:pPr>
            <a:endParaRPr lang="en-GB" dirty="0">
              <a:ea typeface="ＭＳ Ｐゴシック" panose="020B0600070205080204" pitchFamily="34" charset="-128"/>
            </a:endParaRPr>
          </a:p>
          <a:p>
            <a:pPr marL="171450" indent="-171450">
              <a:buFont typeface="Arial" panose="020B0604020202020204" pitchFamily="34" charset="0"/>
              <a:buChar char="•"/>
              <a:defRPr/>
            </a:pPr>
            <a:r>
              <a:rPr lang="cy-GB"/>
              <a:t>Bydd eich mislif yn dechrau. – rydym yn mynd i ddysgu mwy am hyn yn y gweithgaredd nesaf  </a:t>
            </a:r>
          </a:p>
          <a:p>
            <a:pPr>
              <a:defRPr/>
            </a:pPr>
            <a:endParaRPr lang="en-GB" dirty="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7C700E40-41C6-4952-8B39-6B8C4257B07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8B9942-60B7-4C9A-B73F-8F6C0268C884}"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939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2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49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394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75498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28180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9853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412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89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6192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815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874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27292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2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561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4252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280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2934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09896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074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796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67398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359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01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58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4614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133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0821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7938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2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87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18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415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05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704038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42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165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32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487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810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6F9C5A-5F34-BA4C-8C2C-A92654F042E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99F6C032-F0D8-4DD5-B302-BDDAC08ADF93}"/>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 id="2147485975" r:id="rId12"/>
    <p:sldLayoutId id="2147485999" r:id="rId13"/>
    <p:sldLayoutId id="2147486000"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2E839797-07BE-4326-8FFF-D2FCB2BEC00B}"/>
              </a:ext>
            </a:extLst>
          </p:cNvPr>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ED3DD54F-E48B-4358-95E3-59F1705CE109}"/>
              </a:ext>
            </a:extLst>
          </p:cNvPr>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5976" r:id="rId1"/>
    <p:sldLayoutId id="2147485977" r:id="rId2"/>
    <p:sldLayoutId id="2147485978" r:id="rId3"/>
    <p:sldLayoutId id="2147485979" r:id="rId4"/>
    <p:sldLayoutId id="2147485980" r:id="rId5"/>
    <p:sldLayoutId id="2147485981" r:id="rId6"/>
    <p:sldLayoutId id="2147485982" r:id="rId7"/>
    <p:sldLayoutId id="2147485983" r:id="rId8"/>
    <p:sldLayoutId id="2147485984" r:id="rId9"/>
    <p:sldLayoutId id="2147485985" r:id="rId10"/>
    <p:sldLayoutId id="2147485986" r:id="rId11"/>
    <p:sldLayoutId id="2147486001"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888A7E-B15E-4475-BBE5-F00ED089352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3075" name="Rectangle 3">
            <a:extLst>
              <a:ext uri="{FF2B5EF4-FFF2-40B4-BE49-F238E27FC236}">
                <a16:creationId xmlns:a16="http://schemas.microsoft.com/office/drawing/2014/main" id="{E735B41C-4102-4B10-8FB8-CABDCC0A7ED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 id="2147485998" r:id="rId12"/>
    <p:sldLayoutId id="2147486002" r:id="rId13"/>
    <p:sldLayoutId id="2147486003" r:id="rId14"/>
  </p:sldLayoutIdLst>
  <p:txStyles>
    <p:titleStyle>
      <a:lvl1pPr algn="ctr" rtl="0" eaLnBrk="0" fontAlgn="base" hangingPunct="0">
        <a:spcBef>
          <a:spcPct val="0"/>
        </a:spcBef>
        <a:spcAft>
          <a:spcPct val="0"/>
        </a:spcAft>
        <a:defRPr sz="4800" b="1" kern="1200" spc="-150">
          <a:solidFill>
            <a:srgbClr val="663291"/>
          </a:solidFill>
          <a:latin typeface="+mj-lt"/>
          <a:ea typeface="MS PGothic" panose="020B0600070205080204" pitchFamily="34" charset="-128"/>
          <a:cs typeface="+mj-cs"/>
        </a:defRPr>
      </a:lvl1pPr>
      <a:lvl2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2pPr>
      <a:lvl3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3pPr>
      <a:lvl4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4pPr>
      <a:lvl5pPr algn="ctr" rtl="0" eaLnBrk="0" fontAlgn="base" hangingPunct="0">
        <a:spcBef>
          <a:spcPct val="0"/>
        </a:spcBef>
        <a:spcAft>
          <a:spcPct val="0"/>
        </a:spcAft>
        <a:defRPr sz="4800" b="1">
          <a:solidFill>
            <a:srgbClr val="663291"/>
          </a:solidFill>
          <a:latin typeface="Century Gothic" charset="0"/>
          <a:ea typeface="MS PGothic" panose="020B0600070205080204" pitchFamily="34"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7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845C-09C0-CC4B-97CA-9BEB0C6A2E40}"/>
              </a:ext>
            </a:extLst>
          </p:cNvPr>
          <p:cNvSpPr>
            <a:spLocks noGrp="1"/>
          </p:cNvSpPr>
          <p:nvPr>
            <p:ph type="title"/>
          </p:nvPr>
        </p:nvSpPr>
        <p:spPr>
          <a:xfrm>
            <a:off x="214313" y="2274838"/>
            <a:ext cx="8713787" cy="2308324"/>
          </a:xfrm>
        </p:spPr>
        <p:txBody>
          <a:bodyPr/>
          <a:lstStyle/>
          <a:p>
            <a:pPr algn="ctr" eaLnBrk="1" hangingPunct="1">
              <a:defRPr/>
            </a:pPr>
            <a:r>
              <a:rPr lang="cy-GB" sz="7200" b="0">
                <a:latin typeface="Manus" pitchFamily="50" charset="0"/>
                <a:ea typeface="+mj-ea"/>
                <a:cs typeface="+mj-cs"/>
              </a:rPr>
              <a:t>Beth yw’r peth cyntaf rydych chi’n meddwl amdano pan fyddwch chi’n clywed ‘mislif’?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44C7-DCF8-4FE8-B389-10F8532131A7}"/>
              </a:ext>
            </a:extLst>
          </p:cNvPr>
          <p:cNvSpPr>
            <a:spLocks noGrp="1"/>
          </p:cNvSpPr>
          <p:nvPr>
            <p:ph type="title"/>
          </p:nvPr>
        </p:nvSpPr>
        <p:spPr>
          <a:xfrm>
            <a:off x="250825" y="293688"/>
            <a:ext cx="7772400" cy="1143000"/>
          </a:xfrm>
        </p:spPr>
        <p:txBody>
          <a:bodyPr/>
          <a:lstStyle/>
          <a:p>
            <a:pPr algn="l">
              <a:defRPr/>
            </a:pPr>
            <a:r>
              <a:rPr lang="cy-GB" sz="7200" b="0">
                <a:solidFill>
                  <a:srgbClr val="ACD500"/>
                </a:solidFill>
                <a:latin typeface="Manus" pitchFamily="50" charset="0"/>
                <a:ea typeface="ＭＳ Ｐゴシック" pitchFamily="34" charset="-128"/>
              </a:rPr>
              <a:t>Mislif  </a:t>
            </a:r>
          </a:p>
        </p:txBody>
      </p:sp>
      <p:sp>
        <p:nvSpPr>
          <p:cNvPr id="33795" name="Content Placeholder 2">
            <a:extLst>
              <a:ext uri="{FF2B5EF4-FFF2-40B4-BE49-F238E27FC236}">
                <a16:creationId xmlns:a16="http://schemas.microsoft.com/office/drawing/2014/main" id="{B7A1EABA-AC88-4141-BC7D-40DCFE746D4E}"/>
              </a:ext>
            </a:extLst>
          </p:cNvPr>
          <p:cNvSpPr>
            <a:spLocks noGrp="1"/>
          </p:cNvSpPr>
          <p:nvPr>
            <p:ph idx="1"/>
          </p:nvPr>
        </p:nvSpPr>
        <p:spPr>
          <a:xfrm>
            <a:off x="467544" y="1542256"/>
            <a:ext cx="4824784" cy="4400550"/>
          </a:xfrm>
        </p:spPr>
        <p:txBody>
          <a:bodyPr/>
          <a:lstStyle/>
          <a:p>
            <a:pPr marL="0" indent="0">
              <a:buNone/>
            </a:pPr>
            <a:r>
              <a:rPr lang="cy-GB" sz="2800">
                <a:latin typeface="Setimo" panose="020B0603020204030204" pitchFamily="34" charset="0"/>
                <a:ea typeface="MS PGothic"/>
                <a:cs typeface="Setimo" panose="020B0603020204030204" pitchFamily="34" charset="0"/>
              </a:rPr>
              <a:t>Bob mis (oddeutu hynny), mae’r ofarïau’n rhyddhau wy – mae hyn yn cael ei alw’n ofwliad. Os nad yw’r wy hwn yn cael ei ffrwythloni gan sberm, mae’r wy yn chwalu yn yr wterws ac yn dod allan drwy’r wain, a dyma beth yw gwaed mislif. Bydd mislif fel arfer yn para am rhwng dau a deg diwrnod.</a:t>
            </a:r>
          </a:p>
          <a:p>
            <a:pPr marL="0" indent="0">
              <a:buFontTx/>
              <a:buNone/>
            </a:pPr>
            <a:endParaRPr lang="en-GB" altLang="en-US" sz="2800" dirty="0"/>
          </a:p>
        </p:txBody>
      </p:sp>
      <p:pic>
        <p:nvPicPr>
          <p:cNvPr id="33796" name="Picture 3">
            <a:extLst>
              <a:ext uri="{FF2B5EF4-FFF2-40B4-BE49-F238E27FC236}">
                <a16:creationId xmlns:a16="http://schemas.microsoft.com/office/drawing/2014/main" id="{4EDB3C20-3316-4EFB-BA09-421EB9FAC2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068638"/>
            <a:ext cx="35671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25" y="1371600"/>
            <a:ext cx="4730750" cy="4114800"/>
          </a:xfrm>
          <a:prstGeom prst="rect">
            <a:avLst/>
          </a:prstGeom>
        </p:spPr>
      </p:pic>
      <p:sp>
        <p:nvSpPr>
          <p:cNvPr id="4"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a:solidFill>
                  <a:srgbClr val="8CC63F"/>
                </a:solidFill>
                <a:latin typeface="Setimo" panose="020B0603020204030204" pitchFamily="34" charset="0"/>
                <a:ea typeface="Calibri" panose="020F0502020204030204" pitchFamily="34" charset="0"/>
                <a:cs typeface="Setimo" panose="020B0603020204030204" pitchFamily="34" charset="0"/>
              </a:rPr>
              <a:t>Mislif</a:t>
            </a:r>
          </a:p>
        </p:txBody>
      </p:sp>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336196" y="1446236"/>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dirty="0">
                <a:solidFill>
                  <a:srgbClr val="3CB9BF"/>
                </a:solidFill>
                <a:latin typeface="Setimo" panose="020B0603020204030204" pitchFamily="34" charset="0"/>
                <a:ea typeface="Calibri" panose="020F0502020204030204" pitchFamily="34" charset="0"/>
                <a:cs typeface="Setimo" panose="020B0603020204030204" pitchFamily="34" charset="0"/>
              </a:rPr>
              <a:t>Wy Newydd </a:t>
            </a:r>
          </a:p>
          <a:p>
            <a:pPr>
              <a:lnSpc>
                <a:spcPct val="107000"/>
              </a:lnSpc>
              <a:spcBef>
                <a:spcPct val="0"/>
              </a:spcBef>
              <a:spcAft>
                <a:spcPts val="800"/>
              </a:spcAft>
              <a:buFontTx/>
              <a:buNone/>
            </a:pPr>
            <a:r>
              <a:rPr lang="cy-GB" sz="3600" b="1" dirty="0">
                <a:solidFill>
                  <a:srgbClr val="3CB9BF"/>
                </a:solidFill>
                <a:latin typeface="Setimo" panose="020B0603020204030204" pitchFamily="34" charset="0"/>
                <a:ea typeface="Calibri" panose="020F0502020204030204" pitchFamily="34" charset="0"/>
                <a:cs typeface="Setimo" panose="020B0603020204030204" pitchFamily="34" charset="0"/>
              </a:rPr>
              <a:t>Aeddfedu</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932040" y="3861048"/>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a:solidFill>
                  <a:srgbClr val="E44498"/>
                </a:solidFill>
                <a:latin typeface="Setimo" panose="020B0603020204030204" pitchFamily="34" charset="0"/>
                <a:ea typeface="Calibri" panose="020F0502020204030204" pitchFamily="34" charset="0"/>
                <a:cs typeface="Setimo" panose="020B0603020204030204" pitchFamily="34" charset="0"/>
              </a:rPr>
              <a:t>Ofwliad</a:t>
            </a:r>
          </a:p>
        </p:txBody>
      </p:sp>
      <p:sp>
        <p:nvSpPr>
          <p:cNvPr id="7" name="TextBox 6">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cy-GB" sz="3600" b="1" dirty="0">
                <a:solidFill>
                  <a:srgbClr val="3CB9BF"/>
                </a:solidFill>
                <a:latin typeface="Setimo" panose="020B0603020204030204" pitchFamily="34" charset="0"/>
                <a:ea typeface="Calibri" panose="020F0502020204030204" pitchFamily="34" charset="0"/>
                <a:cs typeface="Setimo" panose="020B0603020204030204" pitchFamily="34" charset="0"/>
              </a:rPr>
              <a:t>Ar ôl Ofwliad</a:t>
            </a:r>
          </a:p>
        </p:txBody>
      </p:sp>
      <p:sp>
        <p:nvSpPr>
          <p:cNvPr id="8" name="Rectangle 2">
            <a:extLst>
              <a:ext uri="{FF2B5EF4-FFF2-40B4-BE49-F238E27FC236}">
                <a16:creationId xmlns:a16="http://schemas.microsoft.com/office/drawing/2014/main" id="{C7846DC6-B50E-482A-9279-B151B0F057FA}"/>
              </a:ext>
            </a:extLst>
          </p:cNvPr>
          <p:cNvSpPr>
            <a:spLocks noChangeArrowheads="1"/>
          </p:cNvSpPr>
          <p:nvPr/>
        </p:nvSpPr>
        <p:spPr bwMode="auto">
          <a:xfrm>
            <a:off x="-578633" y="194197"/>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cy-GB" sz="6600">
                <a:solidFill>
                  <a:srgbClr val="ACD500"/>
                </a:solidFill>
                <a:latin typeface="Manus"/>
                <a:ea typeface="MS PGothic"/>
              </a:rPr>
              <a:t>Cylch Mislif</a:t>
            </a:r>
            <a:r>
              <a:rPr lang="cy-GB" sz="6600">
                <a:solidFill>
                  <a:srgbClr val="7030A0"/>
                </a:solidFill>
                <a:latin typeface="Manus"/>
                <a:ea typeface="MS PGothic"/>
              </a:rPr>
              <a:t> </a:t>
            </a:r>
          </a:p>
          <a:p>
            <a:pPr algn="ctr">
              <a:spcBef>
                <a:spcPct val="0"/>
              </a:spcBef>
              <a:buClrTx/>
              <a:buSzTx/>
              <a:buFontTx/>
              <a:buNone/>
            </a:pPr>
            <a:endParaRPr lang="en-GB" altLang="en-US" sz="3600" dirty="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7846DC6-B50E-482A-9279-B151B0F057FA}"/>
              </a:ext>
            </a:extLst>
          </p:cNvPr>
          <p:cNvSpPr>
            <a:spLocks noChangeArrowheads="1"/>
          </p:cNvSpPr>
          <p:nvPr/>
        </p:nvSpPr>
        <p:spPr bwMode="auto">
          <a:xfrm>
            <a:off x="690563" y="476250"/>
            <a:ext cx="7848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pPr>
            <a:r>
              <a:rPr lang="cy-GB" sz="6600">
                <a:solidFill>
                  <a:srgbClr val="ACD500"/>
                </a:solidFill>
                <a:latin typeface="Manus"/>
                <a:ea typeface="MS PGothic"/>
              </a:rPr>
              <a:t>Tracio eich cylch</a:t>
            </a:r>
            <a:r>
              <a:rPr lang="cy-GB" sz="6600">
                <a:solidFill>
                  <a:srgbClr val="7030A0"/>
                </a:solidFill>
                <a:latin typeface="Manus"/>
                <a:ea typeface="MS PGothic"/>
              </a:rPr>
              <a:t> </a:t>
            </a:r>
          </a:p>
          <a:p>
            <a:pPr algn="ctr">
              <a:spcBef>
                <a:spcPct val="0"/>
              </a:spcBef>
              <a:buClrTx/>
              <a:buSzTx/>
              <a:buFontTx/>
              <a:buNone/>
            </a:pPr>
            <a:endParaRPr lang="en-GB" altLang="en-US" sz="3600" dirty="0"/>
          </a:p>
        </p:txBody>
      </p:sp>
      <p:sp>
        <p:nvSpPr>
          <p:cNvPr id="37891" name="Rectangle 4">
            <a:extLst>
              <a:ext uri="{FF2B5EF4-FFF2-40B4-BE49-F238E27FC236}">
                <a16:creationId xmlns:a16="http://schemas.microsoft.com/office/drawing/2014/main" id="{C5ECAA99-24D7-438C-99A2-7E43B4A2FDCE}"/>
              </a:ext>
            </a:extLst>
          </p:cNvPr>
          <p:cNvSpPr>
            <a:spLocks noChangeArrowheads="1"/>
          </p:cNvSpPr>
          <p:nvPr/>
        </p:nvSpPr>
        <p:spPr bwMode="auto">
          <a:xfrm>
            <a:off x="690563" y="1427163"/>
            <a:ext cx="539432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marL="742950" indent="-285750" defTabSz="449263">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marL="1143000" indent="-228600" defTabSz="449263">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marL="16002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marL="2057400" indent="-228600" defTabSz="449263">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eaLnBrk="1" hangingPunct="1">
              <a:spcBef>
                <a:spcPct val="0"/>
              </a:spcBef>
              <a:buClrTx/>
              <a:buSzTx/>
              <a:buFontTx/>
              <a:buNone/>
            </a:pPr>
            <a:r>
              <a:rPr lang="cy-GB" sz="2800" dirty="0">
                <a:latin typeface="Setimo" panose="020B0603020204030204" pitchFamily="34" charset="0"/>
                <a:cs typeface="Setimo" panose="020B0603020204030204" pitchFamily="34" charset="0"/>
              </a:rPr>
              <a:t>Gall tracio eich cylch eich helpu i ddysgu am eich corff a sut y gallech deimlo ar wahanol gamau. Efallai y byddwch yn gweld patrymau ac yn dysgu beth i’w ddisgwyl. </a:t>
            </a:r>
          </a:p>
          <a:p>
            <a:pPr algn="ctr" eaLnBrk="1" hangingPunct="1">
              <a:spcBef>
                <a:spcPct val="0"/>
              </a:spcBef>
              <a:buClrTx/>
              <a:buSzTx/>
              <a:buFontTx/>
              <a:buNone/>
            </a:pPr>
            <a:endParaRPr lang="en-US" altLang="en-US" sz="2800" dirty="0">
              <a:latin typeface="Setimo" panose="020B0603020204030204" pitchFamily="34" charset="0"/>
              <a:cs typeface="Setimo" panose="020B0603020204030204" pitchFamily="34" charset="0"/>
            </a:endParaRPr>
          </a:p>
          <a:p>
            <a:pPr algn="ctr" eaLnBrk="1" hangingPunct="1">
              <a:spcBef>
                <a:spcPct val="0"/>
              </a:spcBef>
              <a:buClrTx/>
              <a:buSzTx/>
              <a:buFontTx/>
              <a:buNone/>
            </a:pPr>
            <a:r>
              <a:rPr lang="cy-GB" sz="2800" dirty="0">
                <a:latin typeface="Setimo" panose="020B0603020204030204" pitchFamily="34" charset="0"/>
                <a:cs typeface="Setimo" panose="020B0603020204030204" pitchFamily="34" charset="0"/>
              </a:rPr>
              <a:t>Efallai y byddwch am ddefnyddio ap o’r enw Clue neu ddefnyddio’r traciwr papur hwn</a:t>
            </a:r>
            <a:r>
              <a:rPr lang="cy-GB" dirty="0">
                <a:latin typeface="Setimo" panose="020B0603020204030204" pitchFamily="34" charset="0"/>
                <a:cs typeface="Setimo" panose="020B0603020204030204" pitchFamily="34" charset="0"/>
              </a:rPr>
              <a:t>.</a:t>
            </a:r>
          </a:p>
        </p:txBody>
      </p:sp>
      <p:pic>
        <p:nvPicPr>
          <p:cNvPr id="37892" name="Picture 1">
            <a:extLst>
              <a:ext uri="{FF2B5EF4-FFF2-40B4-BE49-F238E27FC236}">
                <a16:creationId xmlns:a16="http://schemas.microsoft.com/office/drawing/2014/main" id="{D820B16E-D7C1-470D-BCF5-0895FDFEBE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885950"/>
            <a:ext cx="357346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E78CC-AC89-4B00-949A-89C20C883002}"/>
              </a:ext>
            </a:extLst>
          </p:cNvPr>
          <p:cNvSpPr>
            <a:spLocks noGrp="1"/>
          </p:cNvSpPr>
          <p:nvPr>
            <p:ph type="title"/>
          </p:nvPr>
        </p:nvSpPr>
        <p:spPr>
          <a:xfrm>
            <a:off x="755576" y="2379871"/>
            <a:ext cx="7772400" cy="1200329"/>
          </a:xfrm>
        </p:spPr>
        <p:txBody>
          <a:bodyPr/>
          <a:lstStyle/>
          <a:p>
            <a:pPr algn="ctr">
              <a:defRPr/>
            </a:pPr>
            <a:r>
              <a:rPr lang="cy-GB" sz="7200" b="0">
                <a:latin typeface="Manus" pitchFamily="50" charset="0"/>
                <a:ea typeface="ＭＳ Ｐゴシック" pitchFamily="34" charset="-128"/>
              </a:rPr>
              <a:t>Bag nwyddau mislif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a:extLst>
              <a:ext uri="{FF2B5EF4-FFF2-40B4-BE49-F238E27FC236}">
                <a16:creationId xmlns:a16="http://schemas.microsoft.com/office/drawing/2014/main" id="{D53E29F7-3615-4E8F-AA92-4F96DCD5E220}"/>
              </a:ext>
            </a:extLst>
          </p:cNvPr>
          <p:cNvSpPr txBox="1">
            <a:spLocks noChangeArrowheads="1"/>
          </p:cNvSpPr>
          <p:nvPr/>
        </p:nvSpPr>
        <p:spPr bwMode="auto">
          <a:xfrm>
            <a:off x="1416718" y="2731669"/>
            <a:ext cx="623912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dirty="0">
                <a:latin typeface="Setimo" panose="020B0603020204030204" pitchFamily="34" charset="0"/>
                <a:cs typeface="Setimo" panose="020B0603020204030204" pitchFamily="34" charset="0"/>
              </a:rPr>
              <a:t>Arbrofwch i weld beth sy'n gweithio orau i chi. Does dim un math o nwyddau yn well, dim ond mai dyma’r opsiwn gorau ar gyfer y person hwnnw. </a:t>
            </a:r>
          </a:p>
          <a:p>
            <a:pPr algn="ctr">
              <a:spcBef>
                <a:spcPct val="0"/>
              </a:spcBef>
              <a:buFontTx/>
              <a:buNone/>
            </a:pPr>
            <a:endParaRPr lang="en-GB" altLang="en-US" sz="2400" dirty="0"/>
          </a:p>
        </p:txBody>
      </p:sp>
      <p:pic>
        <p:nvPicPr>
          <p:cNvPr id="41987" name="Picture 9">
            <a:extLst>
              <a:ext uri="{FF2B5EF4-FFF2-40B4-BE49-F238E27FC236}">
                <a16:creationId xmlns:a16="http://schemas.microsoft.com/office/drawing/2014/main" id="{D5C15919-5307-42C5-A5D0-22A5EC15B3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796925"/>
            <a:ext cx="494506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450788"/>
            <a:ext cx="8713788" cy="1202510"/>
          </a:xfrm>
        </p:spPr>
        <p:txBody>
          <a:bodyPr/>
          <a:lstStyle/>
          <a:p>
            <a:pPr algn="ctr" eaLnBrk="1" hangingPunct="1">
              <a:defRPr/>
            </a:pPr>
            <a:r>
              <a:rPr lang="cy-GB" sz="7200" b="0">
                <a:latin typeface="Manus" pitchFamily="50" charset="0"/>
                <a:ea typeface="+mj-ea"/>
              </a:rPr>
              <a:t>‘Pictionary’ Mislif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CC74-EC53-4918-9885-10DC983CEDE8}"/>
              </a:ext>
            </a:extLst>
          </p:cNvPr>
          <p:cNvSpPr>
            <a:spLocks noGrp="1"/>
          </p:cNvSpPr>
          <p:nvPr>
            <p:ph type="title"/>
          </p:nvPr>
        </p:nvSpPr>
        <p:spPr>
          <a:xfrm>
            <a:off x="631825" y="249238"/>
            <a:ext cx="7772400" cy="1143000"/>
          </a:xfrm>
        </p:spPr>
        <p:txBody>
          <a:bodyPr/>
          <a:lstStyle/>
          <a:p>
            <a:pPr>
              <a:defRPr/>
            </a:pPr>
            <a:r>
              <a:rPr lang="cy-GB" sz="7200" b="0">
                <a:solidFill>
                  <a:srgbClr val="ACD500"/>
                </a:solidFill>
                <a:latin typeface="Manus"/>
                <a:ea typeface="MS PGothic"/>
              </a:rPr>
              <a:t>Llesiant mislif</a:t>
            </a:r>
            <a:r>
              <a:rPr lang="cy-GB" sz="7200" b="0">
                <a:latin typeface="Manus"/>
                <a:ea typeface="MS PGothic"/>
              </a:rPr>
              <a:t> </a:t>
            </a:r>
          </a:p>
        </p:txBody>
      </p:sp>
      <p:sp>
        <p:nvSpPr>
          <p:cNvPr id="46083" name="Content Placeholder 2">
            <a:extLst>
              <a:ext uri="{FF2B5EF4-FFF2-40B4-BE49-F238E27FC236}">
                <a16:creationId xmlns:a16="http://schemas.microsoft.com/office/drawing/2014/main" id="{B9258B3B-6D44-45C7-B50D-7ED5D9CECE68}"/>
              </a:ext>
            </a:extLst>
          </p:cNvPr>
          <p:cNvSpPr>
            <a:spLocks noGrp="1"/>
          </p:cNvSpPr>
          <p:nvPr>
            <p:ph idx="1"/>
          </p:nvPr>
        </p:nvSpPr>
        <p:spPr>
          <a:xfrm>
            <a:off x="368300" y="1676400"/>
            <a:ext cx="8018463" cy="4400550"/>
          </a:xfrm>
        </p:spPr>
        <p:txBody>
          <a:bodyPr/>
          <a:lstStyle/>
          <a:p>
            <a:pPr marL="0" indent="0">
              <a:buFontTx/>
              <a:buNone/>
            </a:pPr>
            <a:r>
              <a:rPr lang="cy-GB" sz="2400">
                <a:latin typeface="Setimo" panose="020B0603020204030204" pitchFamily="34" charset="0"/>
                <a:cs typeface="Setimo" panose="020B0603020204030204" pitchFamily="34" charset="0"/>
              </a:rPr>
              <a:t>Cofiwch, bydd yr hyn sydd ei angen arnom yn ystod ein cylch mislif yn newid, a bod pawb yn cael profiad gwahanol o’u cylch mislif. Mae hyn yn gwbl normal</a:t>
            </a:r>
          </a:p>
          <a:p>
            <a:pPr marL="0" indent="0">
              <a:buFontTx/>
              <a:buNone/>
            </a:pPr>
            <a:endParaRPr lang="en-GB" altLang="en-US" sz="2400" dirty="0">
              <a:latin typeface="Setimo" panose="020B0603020204030204" pitchFamily="34" charset="0"/>
              <a:cs typeface="Setimo" panose="020B0603020204030204" pitchFamily="34" charset="0"/>
            </a:endParaRPr>
          </a:p>
          <a:p>
            <a:pPr marL="0" indent="0">
              <a:buFontTx/>
              <a:buNone/>
            </a:pPr>
            <a:r>
              <a:rPr lang="cy-GB" sz="2400">
                <a:latin typeface="Setimo" panose="020B0603020204030204" pitchFamily="34" charset="0"/>
                <a:cs typeface="Setimo" panose="020B0603020204030204" pitchFamily="34" charset="0"/>
              </a:rPr>
              <a:t> Gwnewch rywbeth i wneud i chi deimlo’n gadarnhaol, yn enwedig ar adegau penodol yn ystod eich cylch mislif. Mynd am dro efallai, neu ymlacio yn y gwely. Gwnewch yr hyn sy’n teimlo’n iawn i chi. </a:t>
            </a:r>
          </a:p>
          <a:p>
            <a:pPr marL="0" indent="0">
              <a:buFontTx/>
              <a:buNone/>
            </a:pPr>
            <a:endParaRPr lang="en-GB" altLang="en-US" dirty="0"/>
          </a:p>
          <a:p>
            <a:pPr marL="0" indent="0">
              <a:buFontTx/>
              <a:buNone/>
            </a:pPr>
            <a:endParaRPr lang="en-GB" altLang="en-US" dirty="0"/>
          </a:p>
        </p:txBody>
      </p:sp>
      <p:pic>
        <p:nvPicPr>
          <p:cNvPr id="46084" name="Picture 3">
            <a:extLst>
              <a:ext uri="{FF2B5EF4-FFF2-40B4-BE49-F238E27FC236}">
                <a16:creationId xmlns:a16="http://schemas.microsoft.com/office/drawing/2014/main" id="{3BABD827-5EE4-4D2E-B3B0-E63D993A04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5013324"/>
            <a:ext cx="35671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4C63-B5C2-4717-85D5-924872C0AAA9}"/>
              </a:ext>
            </a:extLst>
          </p:cNvPr>
          <p:cNvSpPr>
            <a:spLocks noGrp="1"/>
          </p:cNvSpPr>
          <p:nvPr>
            <p:ph type="title"/>
          </p:nvPr>
        </p:nvSpPr>
        <p:spPr>
          <a:xfrm>
            <a:off x="987709" y="404664"/>
            <a:ext cx="7772400" cy="792162"/>
          </a:xfrm>
        </p:spPr>
        <p:txBody>
          <a:bodyPr/>
          <a:lstStyle/>
          <a:p>
            <a:pPr eaLnBrk="1" hangingPunct="1">
              <a:defRPr/>
            </a:pPr>
            <a:r>
              <a:rPr lang="cy-GB" sz="4400" b="0" dirty="0">
                <a:solidFill>
                  <a:srgbClr val="ACD500"/>
                </a:solidFill>
                <a:latin typeface="Manus"/>
                <a:ea typeface="+mj-ea"/>
              </a:rPr>
              <a:t>Os ydych chi wedi gollwng</a:t>
            </a:r>
            <a:r>
              <a:rPr lang="cy-GB" sz="6000" b="0" dirty="0">
                <a:solidFill>
                  <a:srgbClr val="ACD500"/>
                </a:solidFill>
                <a:latin typeface="Manus"/>
                <a:ea typeface="+mj-ea"/>
              </a:rPr>
              <a:t>...</a:t>
            </a:r>
          </a:p>
        </p:txBody>
      </p:sp>
      <p:sp>
        <p:nvSpPr>
          <p:cNvPr id="48131" name="Content Placeholder 2">
            <a:extLst>
              <a:ext uri="{FF2B5EF4-FFF2-40B4-BE49-F238E27FC236}">
                <a16:creationId xmlns:a16="http://schemas.microsoft.com/office/drawing/2014/main" id="{C85EC620-EB51-4D1B-8B60-7C161D1D335A}"/>
              </a:ext>
            </a:extLst>
          </p:cNvPr>
          <p:cNvSpPr>
            <a:spLocks noGrp="1"/>
          </p:cNvSpPr>
          <p:nvPr>
            <p:ph idx="1"/>
          </p:nvPr>
        </p:nvSpPr>
        <p:spPr>
          <a:xfrm>
            <a:off x="971600" y="1340768"/>
            <a:ext cx="7184691" cy="2971800"/>
          </a:xfrm>
        </p:spPr>
        <p:txBody>
          <a:bodyPr/>
          <a:lstStyle/>
          <a:p>
            <a:pPr eaLnBrk="1" hangingPunct="1"/>
            <a:r>
              <a:rPr lang="cy-GB" sz="1800" dirty="0">
                <a:latin typeface="Setimo" panose="020B0603020204030204" pitchFamily="34" charset="0"/>
                <a:ea typeface="MS PGothic"/>
                <a:cs typeface="Setimo" panose="020B0603020204030204" pitchFamily="34" charset="0"/>
              </a:rPr>
              <a:t>Ceisiwch beidio â mynd i banig, mae’n naturiol bod dillad neu ddillad gwely yn cael eu staenio weithiau yn ystod mislif.</a:t>
            </a:r>
          </a:p>
          <a:p>
            <a:pPr eaLnBrk="1" hangingPunct="1"/>
            <a:r>
              <a:rPr lang="cy-GB" sz="1800" dirty="0">
                <a:latin typeface="Setimo" panose="020B0603020204030204" pitchFamily="34" charset="0"/>
                <a:ea typeface="MS PGothic"/>
                <a:cs typeface="Setimo" panose="020B0603020204030204" pitchFamily="34" charset="0"/>
              </a:rPr>
              <a:t>Gall fod yn ddefnyddiol cael oedolyn rydych chi’n ymddiried ynddo neu ffrind i’ch helpu.</a:t>
            </a:r>
          </a:p>
          <a:p>
            <a:pPr eaLnBrk="1" hangingPunct="1"/>
            <a:r>
              <a:rPr lang="cy-GB" sz="1800" dirty="0">
                <a:latin typeface="Setimo" panose="020B0603020204030204" pitchFamily="34" charset="0"/>
                <a:ea typeface="MS PGothic"/>
                <a:cs typeface="Setimo" panose="020B0603020204030204" pitchFamily="34" charset="0"/>
              </a:rPr>
              <a:t>Defnyddiwch ddŵr OER a sebon i olchi’r staen â llaw (gorau po gyntaf y byddwch yn gwneud hynny), yna pan allwch chi, rhowch ef yn y peiriant golchi.</a:t>
            </a:r>
          </a:p>
        </p:txBody>
      </p:sp>
      <p:sp>
        <p:nvSpPr>
          <p:cNvPr id="4" name="TextBox 3">
            <a:extLst>
              <a:ext uri="{FF2B5EF4-FFF2-40B4-BE49-F238E27FC236}">
                <a16:creationId xmlns:a16="http://schemas.microsoft.com/office/drawing/2014/main" id="{289DE46E-BBEC-4F96-96B0-774277C95AC9}"/>
              </a:ext>
            </a:extLst>
          </p:cNvPr>
          <p:cNvSpPr txBox="1"/>
          <p:nvPr/>
        </p:nvSpPr>
        <p:spPr>
          <a:xfrm>
            <a:off x="1467526" y="3573016"/>
            <a:ext cx="6560858" cy="2031325"/>
          </a:xfrm>
          <a:prstGeom prst="rect">
            <a:avLst/>
          </a:prstGeom>
          <a:solidFill>
            <a:srgbClr val="ACD500"/>
          </a:solidFill>
        </p:spPr>
        <p:txBody>
          <a:bodyPr wrap="square">
            <a:spAutoFit/>
          </a:bodyPr>
          <a:lstStyle/>
          <a:p>
            <a:pPr>
              <a:defRPr/>
            </a:pPr>
            <a:r>
              <a:rPr lang="cy-GB" sz="1800" b="1" u="sng"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Osgoi gollyngiadau:</a:t>
            </a:r>
          </a:p>
          <a:p>
            <a:pPr marL="285750" indent="-285750">
              <a:buFont typeface="Arial" panose="020B0604020202020204" pitchFamily="34" charset="0"/>
              <a:buChar char="•"/>
              <a:defRPr/>
            </a:pP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Os ydych chi’n cael mislif trwm, defnyddiwch </a:t>
            </a:r>
            <a:r>
              <a:rPr lang="cy-GB" sz="1800" dirty="0" err="1">
                <a:solidFill>
                  <a:schemeClr val="bg1"/>
                </a:solidFill>
                <a:latin typeface="Setimo" panose="020B0603020204030204" pitchFamily="34" charset="0"/>
                <a:ea typeface="ＭＳ Ｐゴシック" panose="020B0600070205080204" pitchFamily="34" charset="-128"/>
                <a:cs typeface="Setimo" panose="020B0603020204030204" pitchFamily="34" charset="0"/>
              </a:rPr>
              <a:t>damponau</a:t>
            </a: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 mawr, padiau amsugno uchel neu gwpanau mislif</a:t>
            </a:r>
          </a:p>
          <a:p>
            <a:pPr marL="285750" indent="-285750">
              <a:buFont typeface="Arial" panose="020B0604020202020204" pitchFamily="34" charset="0"/>
              <a:buChar char="•"/>
              <a:defRPr/>
            </a:pP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Peidiwch â gwisgo eich hoff ddillad isaf adeg eich mislif</a:t>
            </a:r>
          </a:p>
          <a:p>
            <a:pPr marL="285750" indent="-285750">
              <a:buFont typeface="Arial" panose="020B0604020202020204" pitchFamily="34" charset="0"/>
              <a:buChar char="•"/>
              <a:defRPr/>
            </a:pP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Traciwch eich cylch</a:t>
            </a:r>
          </a:p>
          <a:p>
            <a:pPr marL="285750" indent="-285750">
              <a:buFont typeface="Arial" panose="020B0604020202020204" pitchFamily="34" charset="0"/>
              <a:buChar char="•"/>
              <a:defRPr/>
            </a:pP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Traciwch eich defnydd o nwyddau mislif</a:t>
            </a:r>
          </a:p>
          <a:p>
            <a:pPr marL="285750" indent="-285750">
              <a:buFont typeface="Arial" panose="020B0604020202020204" pitchFamily="34" charset="0"/>
              <a:buChar char="•"/>
              <a:defRPr/>
            </a:pPr>
            <a:r>
              <a:rPr lang="cy-GB" sz="1800" dirty="0">
                <a:solidFill>
                  <a:schemeClr val="bg1"/>
                </a:solidFill>
                <a:latin typeface="Setimo" panose="020B0603020204030204" pitchFamily="34" charset="0"/>
                <a:ea typeface="ＭＳ Ｐゴシック" panose="020B0600070205080204" pitchFamily="34" charset="-128"/>
                <a:cs typeface="Setimo" panose="020B0603020204030204" pitchFamily="34" charset="0"/>
              </a:rPr>
              <a:t>Gwrandwch ar eich corff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A27127B5-61CB-4DA5-8270-2ABF11035ECF}"/>
              </a:ext>
            </a:extLst>
          </p:cNvPr>
          <p:cNvSpPr txBox="1">
            <a:spLocks noChangeArrowheads="1"/>
          </p:cNvSpPr>
          <p:nvPr/>
        </p:nvSpPr>
        <p:spPr bwMode="auto">
          <a:xfrm>
            <a:off x="755650" y="908050"/>
            <a:ext cx="7772400" cy="867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entury Gothic" pitchFamily="34" charset="0"/>
                <a:ea typeface="ＭＳ Ｐゴシック" pitchFamily="34" charset="-128"/>
              </a:defRPr>
            </a:lvl1pPr>
            <a:lvl2pPr>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Gothic" pitchFamily="34" charset="0"/>
                <a:ea typeface="ＭＳ Ｐゴシック" pitchFamily="34" charset="-128"/>
              </a:defRPr>
            </a:lvl2pPr>
            <a:lvl3pPr>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3pPr>
            <a:lvl4pPr>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4pPr>
            <a:lvl5pPr>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Gothic" pitchFamily="34" charset="0"/>
                <a:ea typeface="ＭＳ Ｐゴシック" pitchFamily="34" charset="-128"/>
              </a:defRPr>
            </a:lvl9pPr>
          </a:lstStyle>
          <a:p>
            <a:pPr algn="ctr" defTabSz="449263" eaLnBrk="1" hangingPunct="1">
              <a:lnSpc>
                <a:spcPct val="100000"/>
              </a:lnSpc>
              <a:spcAft>
                <a:spcPct val="0"/>
              </a:spcAft>
              <a:buClrTx/>
              <a:buFontTx/>
              <a:buNone/>
              <a:defRPr/>
            </a:pPr>
            <a:r>
              <a:rPr lang="cy-GB" sz="7200">
                <a:solidFill>
                  <a:srgbClr val="ACD500"/>
                </a:solidFill>
                <a:latin typeface="Manus" pitchFamily="50" charset="0"/>
              </a:rPr>
              <a:t>Ond dydw i ddim wedi dechrau eto...</a:t>
            </a:r>
            <a:r>
              <a:rPr lang="cy-GB" sz="4400" b="1">
                <a:solidFill>
                  <a:srgbClr val="663291"/>
                </a:solidFill>
              </a:rPr>
              <a:t/>
            </a:r>
            <a:br>
              <a:rPr lang="cy-GB" sz="4400" b="1">
                <a:solidFill>
                  <a:srgbClr val="663291"/>
                </a:solidFill>
              </a:rPr>
            </a:br>
            <a:r>
              <a:rPr lang="cy-GB" sz="2400">
                <a:solidFill>
                  <a:srgbClr val="663291"/>
                </a:solidFill>
              </a:rPr>
              <a:t/>
            </a:r>
            <a:br>
              <a:rPr lang="cy-GB" sz="2400">
                <a:solidFill>
                  <a:srgbClr val="663291"/>
                </a:solidFill>
              </a:rPr>
            </a:br>
            <a:r>
              <a:rPr lang="cy-GB" sz="3600" b="1">
                <a:solidFill>
                  <a:srgbClr val="663291"/>
                </a:solidFill>
              </a:rPr>
              <a:t/>
            </a:r>
            <a:br>
              <a:rPr lang="cy-GB" sz="3600" b="1">
                <a:solidFill>
                  <a:srgbClr val="663291"/>
                </a:solidFill>
              </a:rPr>
            </a:br>
            <a:endParaRPr lang="cy-GB" sz="3600" b="1">
              <a:solidFill>
                <a:srgbClr val="663291"/>
              </a:solidFill>
            </a:endParaRPr>
          </a:p>
        </p:txBody>
      </p:sp>
      <p:pic>
        <p:nvPicPr>
          <p:cNvPr id="50179" name="Picture 4">
            <a:extLst>
              <a:ext uri="{FF2B5EF4-FFF2-40B4-BE49-F238E27FC236}">
                <a16:creationId xmlns:a16="http://schemas.microsoft.com/office/drawing/2014/main" id="{C138CD4B-B5D4-4811-817F-DE59C55981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175" y="2852738"/>
            <a:ext cx="74850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3316"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cy-GB" sz="6000">
                <a:solidFill>
                  <a:schemeClr val="bg1"/>
                </a:solidFill>
                <a:latin typeface="Manus" pitchFamily="50" charset="0"/>
              </a:rPr>
              <a:t>Beth yw Brook?  </a:t>
            </a:r>
          </a:p>
        </p:txBody>
      </p:sp>
      <p:sp>
        <p:nvSpPr>
          <p:cNvPr id="13317"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128,032 o bobl ifanc wedi cael help drwy ein gwaith addysg a lles</a:t>
            </a:r>
          </a:p>
        </p:txBody>
      </p:sp>
      <p:sp>
        <p:nvSpPr>
          <p:cNvPr id="13318"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1.4 miliwn o bobl ifanc wedi cael eu helpu wyneb yn wyneb ac ar-lein</a:t>
            </a:r>
          </a:p>
        </p:txBody>
      </p:sp>
      <p:sp>
        <p:nvSpPr>
          <p:cNvPr id="13319"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Pobl ifanc wedi rhoi sgôr o 4.88 allan o 5 seren i’n clinigau</a:t>
            </a:r>
          </a:p>
        </p:txBody>
      </p:sp>
      <p:sp>
        <p:nvSpPr>
          <p:cNvPr id="13320" name="TextBox 14">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ACD5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2000" b="1">
                <a:solidFill>
                  <a:schemeClr val="bg1"/>
                </a:solidFill>
                <a:latin typeface="Setimo" panose="020B0603020204030204" pitchFamily="34" charset="0"/>
                <a:cs typeface="Setimo" panose="020B0603020204030204" pitchFamily="34" charset="0"/>
              </a:rPr>
              <a:t>Rhaglenni addysg wedi’u darparu yn 35% o awdurdodau lleol Lloegr</a:t>
            </a:r>
          </a:p>
        </p:txBody>
      </p:sp>
    </p:spTree>
    <p:extLst>
      <p:ext uri="{BB962C8B-B14F-4D97-AF65-F5344CB8AC3E}">
        <p14:creationId xmlns:p14="http://schemas.microsoft.com/office/powerpoint/2010/main" val="116138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cy-GB" sz="6600" b="0" dirty="0">
                <a:solidFill>
                  <a:srgbClr val="ACD500"/>
                </a:solidFill>
                <a:latin typeface="Manus" pitchFamily="50" charset="0"/>
                <a:ea typeface="ＭＳ Ｐゴシック" panose="020B0600070205080204" pitchFamily="34" charset="-128"/>
              </a:rPr>
              <a:t>Crynodeb</a:t>
            </a:r>
          </a:p>
        </p:txBody>
      </p:sp>
      <p:sp>
        <p:nvSpPr>
          <p:cNvPr id="52227" name="TextBox 3">
            <a:extLst>
              <a:ext uri="{FF2B5EF4-FFF2-40B4-BE49-F238E27FC236}">
                <a16:creationId xmlns:a16="http://schemas.microsoft.com/office/drawing/2014/main" id="{2E14F748-5B7E-4CBA-96A0-0FABC530F46A}"/>
              </a:ext>
            </a:extLst>
          </p:cNvPr>
          <p:cNvSpPr txBox="1">
            <a:spLocks noChangeArrowheads="1"/>
          </p:cNvSpPr>
          <p:nvPr/>
        </p:nvSpPr>
        <p:spPr bwMode="auto">
          <a:xfrm>
            <a:off x="3560762" y="892175"/>
            <a:ext cx="511569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pPr>
            <a:r>
              <a:rPr lang="cy-GB" sz="2400" dirty="0"/>
              <a:t> </a:t>
            </a:r>
            <a:r>
              <a:rPr lang="cy-GB" sz="2400" dirty="0">
                <a:latin typeface="Setimo" panose="020B0603020204030204" pitchFamily="34" charset="0"/>
                <a:cs typeface="Setimo" panose="020B0603020204030204" pitchFamily="34" charset="0"/>
              </a:rPr>
              <a:t>Y glasoed yw pan fydd pobl yn dechrau newid o fod yn blentyn i fod yn oedolyn ifanc.</a:t>
            </a:r>
          </a:p>
          <a:p>
            <a:pPr>
              <a:spcBef>
                <a:spcPct val="0"/>
              </a:spcBef>
            </a:pPr>
            <a:r>
              <a:rPr lang="cy-GB" sz="2400" dirty="0">
                <a:latin typeface="Setimo" panose="020B0603020204030204" pitchFamily="34" charset="0"/>
                <a:cs typeface="Setimo" panose="020B0603020204030204" pitchFamily="34" charset="0"/>
              </a:rPr>
              <a:t>Bydd pobl yn dechrau’r glasoed ar adeg ychydig yn wahanol ac yn datblygu’n wahanol – mae’n bwysig parchu ein bod ni i gyd yn wahanol.</a:t>
            </a:r>
          </a:p>
          <a:p>
            <a:pPr>
              <a:spcBef>
                <a:spcPct val="0"/>
              </a:spcBef>
            </a:pPr>
            <a:r>
              <a:rPr lang="cy-GB" sz="2400" dirty="0">
                <a:latin typeface="Setimo" panose="020B0603020204030204" pitchFamily="34" charset="0"/>
                <a:cs typeface="Setimo" panose="020B0603020204030204" pitchFamily="34" charset="0"/>
              </a:rPr>
              <a:t>Mae llawer o nwyddau a dulliau llesiant y gallwn eu defnyddio i reoli mislif. </a:t>
            </a:r>
          </a:p>
          <a:p>
            <a:pPr>
              <a:spcBef>
                <a:spcPct val="0"/>
              </a:spcBef>
            </a:pPr>
            <a:r>
              <a:rPr lang="cy-GB" sz="2400" dirty="0">
                <a:latin typeface="Setimo" panose="020B0603020204030204" pitchFamily="34" charset="0"/>
                <a:cs typeface="Setimo" panose="020B0603020204030204" pitchFamily="34" charset="0"/>
              </a:rPr>
              <a:t>Os oes gennych chi gwestiynau am y glasoed neu am eich corff, siaradwch ag oedolyn rydych chi’n ymddiried ynddo </a:t>
            </a:r>
          </a:p>
          <a:p>
            <a:pPr>
              <a:spcBef>
                <a:spcPct val="0"/>
              </a:spcBef>
              <a:buFontTx/>
              <a:buNone/>
            </a:pPr>
            <a:endParaRPr lang="en-GB" altLang="en-US" sz="2400" dirty="0"/>
          </a:p>
        </p:txBody>
      </p:sp>
      <p:pic>
        <p:nvPicPr>
          <p:cNvPr id="52228" name="Picture 2">
            <a:extLst>
              <a:ext uri="{FF2B5EF4-FFF2-40B4-BE49-F238E27FC236}">
                <a16:creationId xmlns:a16="http://schemas.microsoft.com/office/drawing/2014/main" id="{983A1493-5572-4F63-84D6-081FB58928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1322-5EF0-45ED-80CF-B4288E3D96D8}"/>
              </a:ext>
            </a:extLst>
          </p:cNvPr>
          <p:cNvSpPr>
            <a:spLocks noGrp="1"/>
          </p:cNvSpPr>
          <p:nvPr>
            <p:ph type="title"/>
          </p:nvPr>
        </p:nvSpPr>
        <p:spPr>
          <a:xfrm>
            <a:off x="395288" y="260350"/>
            <a:ext cx="7772400" cy="1143000"/>
          </a:xfrm>
        </p:spPr>
        <p:txBody>
          <a:bodyPr/>
          <a:lstStyle/>
          <a:p>
            <a:pPr algn="l">
              <a:defRPr/>
            </a:pPr>
            <a:r>
              <a:rPr lang="cy-GB" sz="5400" b="0">
                <a:solidFill>
                  <a:srgbClr val="ACD500"/>
                </a:solidFill>
                <a:latin typeface="Manus" pitchFamily="50" charset="0"/>
                <a:ea typeface="ＭＳ Ｐゴシック" panose="020B0600070205080204" pitchFamily="34" charset="-128"/>
              </a:rPr>
              <a:t>Ble i fynd am gymorth </a:t>
            </a:r>
          </a:p>
        </p:txBody>
      </p:sp>
      <p:sp>
        <p:nvSpPr>
          <p:cNvPr id="54275" name="Content Placeholder 2">
            <a:extLst>
              <a:ext uri="{FF2B5EF4-FFF2-40B4-BE49-F238E27FC236}">
                <a16:creationId xmlns:a16="http://schemas.microsoft.com/office/drawing/2014/main" id="{058F5404-5289-4546-AB95-699A2ED74B11}"/>
              </a:ext>
            </a:extLst>
          </p:cNvPr>
          <p:cNvSpPr>
            <a:spLocks noGrp="1"/>
          </p:cNvSpPr>
          <p:nvPr>
            <p:ph idx="1"/>
          </p:nvPr>
        </p:nvSpPr>
        <p:spPr>
          <a:xfrm>
            <a:off x="419100" y="1390650"/>
            <a:ext cx="7772400" cy="4400550"/>
          </a:xfrm>
        </p:spPr>
        <p:txBody>
          <a:bodyPr/>
          <a:lstStyle/>
          <a:p>
            <a:pPr marL="0" indent="0">
              <a:buFontTx/>
              <a:buNone/>
            </a:pPr>
            <a:r>
              <a:rPr lang="cy-GB" sz="2400" b="1">
                <a:ea typeface="MS PGothic"/>
              </a:rPr>
              <a:t>Oedolyn rydych chi’n ymddiried ynddo gartref neu yn yr ysgol </a:t>
            </a:r>
            <a:br>
              <a:rPr lang="cy-GB" sz="2400" b="1">
                <a:ea typeface="MS PGothic"/>
              </a:rPr>
            </a:br>
            <a:r>
              <a:rPr lang="cy-GB" sz="2400">
                <a:ea typeface="MS PGothic"/>
              </a:rPr>
              <a:t/>
            </a:r>
            <a:br>
              <a:rPr lang="cy-GB" sz="2400">
                <a:ea typeface="MS PGothic"/>
              </a:rPr>
            </a:br>
            <a:r>
              <a:rPr lang="cy-GB" sz="2400">
                <a:ea typeface="MS PGothic"/>
              </a:rPr>
              <a:t>Gwefan Brook</a:t>
            </a:r>
            <a:r>
              <a:rPr lang="cy-GB" sz="2400"/>
              <a:t/>
            </a:r>
            <a:br>
              <a:rPr lang="cy-GB" sz="2400"/>
            </a:br>
            <a:r>
              <a:rPr lang="cy-GB" sz="2400"/>
              <a:t>https://www.brook.org.uk/your-life/puberty/</a:t>
            </a:r>
            <a:br>
              <a:rPr lang="cy-GB" sz="2400"/>
            </a:br>
            <a:r>
              <a:rPr lang="cy-GB" sz="2400"/>
              <a:t>https://www.brook.org.uk/your-life/period-faqs/</a:t>
            </a:r>
            <a:br>
              <a:rPr lang="cy-GB" sz="2400"/>
            </a:br>
            <a:r>
              <a:rPr lang="cy-GB" sz="2400"/>
              <a:t/>
            </a:r>
            <a:br>
              <a:rPr lang="cy-GB" sz="2400"/>
            </a:br>
            <a:r>
              <a:rPr lang="cy-GB" sz="2400" b="1">
                <a:ea typeface="MS PGothic"/>
              </a:rPr>
              <a:t>Childline – 0800 1111</a:t>
            </a:r>
            <a:r>
              <a:rPr lang="cy-GB" sz="2400"/>
              <a:t/>
            </a:r>
            <a:br>
              <a:rPr lang="cy-GB" sz="2400"/>
            </a:br>
            <a:r>
              <a:rPr lang="cy-GB" sz="2400"/>
              <a:t>https://www.childline.org.uk/info-advice/you-your-body/puberty/puberty-facts/</a:t>
            </a:r>
            <a:br>
              <a:rPr lang="cy-GB" sz="2400"/>
            </a:br>
            <a:r>
              <a:rPr lang="cy-GB" sz="2400"/>
              <a:t/>
            </a:r>
            <a:br>
              <a:rPr lang="cy-GB" sz="2400"/>
            </a:br>
            <a:r>
              <a:rPr lang="cy-GB" sz="2400" b="1">
                <a:ea typeface="MS PGothic"/>
              </a:rPr>
              <a:t>Cymorth ar gyfer pobl ifanc draws a rhywedd-amrywiol</a:t>
            </a:r>
            <a:r>
              <a:rPr lang="cy-GB" sz="2400"/>
              <a:t/>
            </a:r>
            <a:br>
              <a:rPr lang="cy-GB" sz="2400"/>
            </a:br>
            <a:r>
              <a:rPr lang="cy-GB" sz="2400"/>
              <a:t>https://mermaidsuk.org.uk/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cy-GB" sz="6600">
                <a:solidFill>
                  <a:srgbClr val="ACD500"/>
                </a:solidFill>
                <a:latin typeface="Manus" pitchFamily="50" charset="0"/>
                <a:cs typeface="Arial" panose="020B0604020202020204" pitchFamily="34" charset="0"/>
              </a:rPr>
              <a:t>Gofyn i Brook</a:t>
            </a:r>
            <a:r>
              <a:rPr lang="cy-GB" sz="4400" b="1">
                <a:solidFill>
                  <a:srgbClr val="652F91"/>
                </a:solidFill>
                <a:latin typeface="Manus" pitchFamily="50" charset="0"/>
                <a:cs typeface="Arial" panose="020B0604020202020204" pitchFamily="34" charset="0"/>
              </a:rPr>
              <a:t>	   </a:t>
            </a:r>
            <a:r>
              <a:rPr lang="cy-GB" sz="2000" b="1">
                <a:latin typeface="Manus" pitchFamily="50" charset="0"/>
                <a:cs typeface="Arial" panose="020B0604020202020204" pitchFamily="34" charset="0"/>
              </a:rPr>
              <a:t>https://www.brook.org.uk/help-advice/</a:t>
            </a:r>
          </a:p>
          <a:p>
            <a:pPr>
              <a:spcBef>
                <a:spcPct val="0"/>
              </a:spcBef>
              <a:buFontTx/>
              <a:buNone/>
            </a:pPr>
            <a:r>
              <a:rPr lang="cy-GB" sz="4400" b="1">
                <a:solidFill>
                  <a:srgbClr val="652F91"/>
                </a:solidFill>
                <a:cs typeface="Arial" panose="020B0604020202020204" pitchFamily="34" charset="0"/>
              </a:rPr>
              <a:t>		</a:t>
            </a:r>
          </a:p>
        </p:txBody>
      </p:sp>
      <p:pic>
        <p:nvPicPr>
          <p:cNvPr id="56323" name="Picture 2">
            <a:extLst>
              <a:ext uri="{FF2B5EF4-FFF2-40B4-BE49-F238E27FC236}">
                <a16:creationId xmlns:a16="http://schemas.microsoft.com/office/drawing/2014/main" id="{FB5009C1-C8FD-4984-BDD2-C1C4EE991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927012"/>
            <a:ext cx="6684845" cy="392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31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7346" name="Rectangle 5">
            <a:extLst>
              <a:ext uri="{FF2B5EF4-FFF2-40B4-BE49-F238E27FC236}">
                <a16:creationId xmlns:a16="http://schemas.microsoft.com/office/drawing/2014/main" id="{A1805CB5-E4C0-441C-B7F2-EB17426BC1CC}"/>
              </a:ext>
            </a:extLst>
          </p:cNvPr>
          <p:cNvSpPr>
            <a:spLocks noChangeArrowheads="1"/>
          </p:cNvSpPr>
          <p:nvPr/>
        </p:nvSpPr>
        <p:spPr bwMode="auto">
          <a:xfrm>
            <a:off x="1331913" y="736600"/>
            <a:ext cx="6480175"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5400" dirty="0">
                <a:solidFill>
                  <a:schemeClr val="bg1"/>
                </a:solidFill>
                <a:latin typeface="Manus" pitchFamily="50" charset="0"/>
                <a:cs typeface="Arial" panose="020B0604020202020204" pitchFamily="34" charset="0"/>
              </a:rPr>
              <a:t>Diolch am wrando</a:t>
            </a:r>
          </a:p>
          <a:p>
            <a:pPr algn="ctr">
              <a:spcBef>
                <a:spcPct val="0"/>
              </a:spcBef>
              <a:buFontTx/>
              <a:buNone/>
            </a:pPr>
            <a:r>
              <a:rPr lang="cy-GB" sz="5400" dirty="0">
                <a:solidFill>
                  <a:schemeClr val="bg1"/>
                </a:solidFill>
                <a:latin typeface="Manus" pitchFamily="50" charset="0"/>
                <a:cs typeface="Arial" panose="020B0604020202020204" pitchFamily="34" charset="0"/>
              </a:rPr>
              <a:t>Gobeithio eich bod chi wedi ei fwynhau</a:t>
            </a:r>
            <a:r>
              <a:rPr lang="cy-GB" sz="4800" dirty="0">
                <a:solidFill>
                  <a:schemeClr val="bg1"/>
                </a:solidFill>
                <a:latin typeface="Manus" pitchFamily="50" charset="0"/>
                <a:cs typeface="Arial" panose="020B0604020202020204" pitchFamily="34" charset="0"/>
              </a:rPr>
              <a:t>!</a:t>
            </a:r>
            <a:r>
              <a:rPr lang="cy-GB" sz="6600" dirty="0">
                <a:solidFill>
                  <a:schemeClr val="bg1"/>
                </a:solidFill>
                <a:latin typeface="Manus" pitchFamily="50" charset="0"/>
                <a:cs typeface="Arial" panose="020B0604020202020204" pitchFamily="34" charset="0"/>
              </a:rPr>
              <a:t> </a:t>
            </a:r>
          </a:p>
        </p:txBody>
      </p:sp>
      <p:sp>
        <p:nvSpPr>
          <p:cNvPr id="57347" name="TextBox 7">
            <a:extLst>
              <a:ext uri="{FF2B5EF4-FFF2-40B4-BE49-F238E27FC236}">
                <a16:creationId xmlns:a16="http://schemas.microsoft.com/office/drawing/2014/main" id="{71E20AB0-1FDF-4F59-8FAC-0128C67EC5D2}"/>
              </a:ext>
            </a:extLst>
          </p:cNvPr>
          <p:cNvSpPr txBox="1">
            <a:spLocks noChangeArrowheads="1"/>
          </p:cNvSpPr>
          <p:nvPr/>
        </p:nvSpPr>
        <p:spPr bwMode="auto">
          <a:xfrm>
            <a:off x="215900" y="3997325"/>
            <a:ext cx="8712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cy-GB" sz="4800" dirty="0">
                <a:solidFill>
                  <a:schemeClr val="bg1"/>
                </a:solidFill>
                <a:latin typeface="Manus" pitchFamily="50" charset="0"/>
                <a:cs typeface="Narkisim" panose="020E0502050101010101" pitchFamily="34" charset="-79"/>
              </a:rPr>
              <a:t>Oes gennych chi unrhyw gwestiynau? </a:t>
            </a:r>
          </a:p>
          <a:p>
            <a:pPr algn="ctr">
              <a:spcBef>
                <a:spcPct val="0"/>
              </a:spcBef>
              <a:buFontTx/>
              <a:buNone/>
            </a:pPr>
            <a:endParaRPr lang="en-US" altLang="en-US" sz="3600" dirty="0">
              <a:cs typeface="Narkisim" panose="020E0502050101010101" pitchFamily="34" charset="-79"/>
            </a:endParaRPr>
          </a:p>
        </p:txBody>
      </p:sp>
    </p:spTree>
    <p:extLst>
      <p:ext uri="{BB962C8B-B14F-4D97-AF65-F5344CB8AC3E}">
        <p14:creationId xmlns:p14="http://schemas.microsoft.com/office/powerpoint/2010/main" val="61858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cy-GB" sz="7200" b="0">
                <a:solidFill>
                  <a:srgbClr val="ACD500"/>
                </a:solidFill>
                <a:latin typeface="Manus"/>
                <a:ea typeface="MS PGothic"/>
              </a:rPr>
              <a:t>Beth yw Brook?</a:t>
            </a:r>
          </a:p>
        </p:txBody>
      </p:sp>
      <p:sp>
        <p:nvSpPr>
          <p:cNvPr id="15363"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780928"/>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Perthnasoedd ac addysg rhyw</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Cyngor a gwybodaeth</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STI</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Dulliau atal cenhedlu</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Condomau AM DDIM</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Profion beichiogrwydd a chyngor</a:t>
            </a:r>
          </a:p>
          <a:p>
            <a:pPr eaLnBrk="1" hangingPunct="1">
              <a:spcBef>
                <a:spcPct val="50000"/>
              </a:spcBef>
            </a:pPr>
            <a:r>
              <a:rPr lang="cy-GB" sz="2400" dirty="0">
                <a:solidFill>
                  <a:srgbClr val="000000"/>
                </a:solidFill>
                <a:latin typeface="Setimo" panose="020B0603020204030204" pitchFamily="34" charset="0"/>
                <a:cs typeface="Setimo" panose="020B0603020204030204" pitchFamily="34" charset="0"/>
              </a:rPr>
              <a:t>Cwnsela </a:t>
            </a:r>
          </a:p>
        </p:txBody>
      </p:sp>
      <p:sp>
        <p:nvSpPr>
          <p:cNvPr id="15365"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cy-GB" sz="1800" b="1">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5366"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075" y="2780928"/>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22512" y="1396395"/>
            <a:ext cx="6408712" cy="1569660"/>
          </a:xfrm>
          <a:prstGeom prst="rect">
            <a:avLst/>
          </a:prstGeom>
          <a:noFill/>
        </p:spPr>
        <p:txBody>
          <a:bodyPr wrap="square" rtlCol="0">
            <a:spAutoFit/>
          </a:bodyPr>
          <a:lstStyle/>
          <a:p>
            <a:pPr algn="ctr"/>
            <a:r>
              <a:rPr lang="cy-GB" b="1" dirty="0" smtClean="0">
                <a:latin typeface="Setimo" panose="020B0603020204030204"/>
              </a:rPr>
              <a:t>Gwasanaethau </a:t>
            </a:r>
            <a:r>
              <a:rPr lang="cy-GB" b="1" dirty="0">
                <a:latin typeface="Setimo" panose="020B0603020204030204"/>
              </a:rPr>
              <a:t>iechyd rhywiol CYFRINACHOL A RHAD AC AM DDIM i rai dan 25 oed</a:t>
            </a:r>
            <a:endParaRPr lang="en-GB" b="1" dirty="0">
              <a:latin typeface="Setimo" panose="020B0603020204030204"/>
            </a:endParaRPr>
          </a:p>
          <a:p>
            <a:endParaRPr lang="en-GB" dirty="0"/>
          </a:p>
        </p:txBody>
      </p:sp>
    </p:spTree>
    <p:extLst>
      <p:ext uri="{BB962C8B-B14F-4D97-AF65-F5344CB8AC3E}">
        <p14:creationId xmlns:p14="http://schemas.microsoft.com/office/powerpoint/2010/main" val="126192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2010A67-D77F-45D8-B59E-D8D15001BE02}"/>
              </a:ext>
            </a:extLst>
          </p:cNvPr>
          <p:cNvSpPr>
            <a:spLocks noGrp="1"/>
          </p:cNvSpPr>
          <p:nvPr>
            <p:ph type="title"/>
          </p:nvPr>
        </p:nvSpPr>
        <p:spPr>
          <a:xfrm>
            <a:off x="398463" y="333375"/>
            <a:ext cx="7772400" cy="1143000"/>
          </a:xfrm>
        </p:spPr>
        <p:txBody>
          <a:bodyPr/>
          <a:lstStyle/>
          <a:p>
            <a:pPr algn="l">
              <a:defRPr/>
            </a:pPr>
            <a:r>
              <a:rPr lang="cy-GB" sz="7200" b="0">
                <a:solidFill>
                  <a:srgbClr val="ACD500"/>
                </a:solidFill>
                <a:latin typeface="Manus" pitchFamily="50" charset="0"/>
              </a:rPr>
              <a:t>Gofod Brook </a:t>
            </a:r>
          </a:p>
        </p:txBody>
      </p:sp>
      <p:pic>
        <p:nvPicPr>
          <p:cNvPr id="17411" name="Picture 4">
            <a:extLst>
              <a:ext uri="{FF2B5EF4-FFF2-40B4-BE49-F238E27FC236}">
                <a16:creationId xmlns:a16="http://schemas.microsoft.com/office/drawing/2014/main" id="{0D9BAB27-FA4D-4D59-803D-5B8244D85B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ontent Placeholder 3">
            <a:extLst>
              <a:ext uri="{FF2B5EF4-FFF2-40B4-BE49-F238E27FC236}">
                <a16:creationId xmlns:a16="http://schemas.microsoft.com/office/drawing/2014/main" id="{B3222A96-EFA1-428E-9BC4-F54D62150AE3}"/>
              </a:ext>
            </a:extLst>
          </p:cNvPr>
          <p:cNvSpPr>
            <a:spLocks noGrp="1"/>
          </p:cNvSpPr>
          <p:nvPr>
            <p:ph idx="1"/>
          </p:nvPr>
        </p:nvSpPr>
        <p:spPr>
          <a:xfrm>
            <a:off x="409575" y="1527175"/>
            <a:ext cx="7197725" cy="5237163"/>
          </a:xfrm>
        </p:spPr>
        <p:txBody>
          <a:bodyPr>
            <a:spAutoFit/>
          </a:bodyPr>
          <a:lstStyle/>
          <a:p>
            <a:pPr marL="0" indent="0">
              <a:buFontTx/>
              <a:buNone/>
            </a:pPr>
            <a:r>
              <a:rPr lang="cy-GB" b="1">
                <a:latin typeface="Setimo" panose="020B0603020204030204" pitchFamily="34" charset="0"/>
                <a:cs typeface="Setimo" panose="020B0603020204030204" pitchFamily="34" charset="0"/>
              </a:rPr>
              <a:t>Anfeirniadol ac Agored </a:t>
            </a:r>
          </a:p>
          <a:p>
            <a:pPr marL="0" indent="0">
              <a:buFontTx/>
              <a:buNone/>
            </a:pPr>
            <a:r>
              <a:rPr lang="cy-GB" b="1">
                <a:latin typeface="Setimo" panose="020B0603020204030204" pitchFamily="34" charset="0"/>
                <a:cs typeface="Setimo" panose="020B0603020204030204" pitchFamily="34" charset="0"/>
              </a:rPr>
              <a:t>Parch </a:t>
            </a:r>
          </a:p>
          <a:p>
            <a:pPr marL="0" indent="0">
              <a:buFontTx/>
              <a:buNone/>
            </a:pPr>
            <a:r>
              <a:rPr lang="cy-GB" b="1">
                <a:latin typeface="Setimo" panose="020B0603020204030204" pitchFamily="34" charset="0"/>
                <a:cs typeface="Setimo" panose="020B0603020204030204" pitchFamily="34" charset="0"/>
              </a:rPr>
              <a:t>Diogel </a:t>
            </a:r>
          </a:p>
          <a:p>
            <a:pPr marL="0" indent="0">
              <a:buFontTx/>
              <a:buNone/>
            </a:pPr>
            <a:r>
              <a:rPr lang="cy-GB" b="1">
                <a:latin typeface="Setimo" panose="020B0603020204030204" pitchFamily="34" charset="0"/>
                <a:cs typeface="Setimo" panose="020B0603020204030204" pitchFamily="34" charset="0"/>
              </a:rPr>
              <a:t>Cymryd Rhan</a:t>
            </a:r>
          </a:p>
          <a:p>
            <a:pPr marL="0" indent="0">
              <a:buFontTx/>
              <a:buNone/>
            </a:pPr>
            <a:r>
              <a:rPr lang="cy-GB" b="1">
                <a:latin typeface="Setimo" panose="020B0603020204030204" pitchFamily="34" charset="0"/>
                <a:cs typeface="Setimo" panose="020B0603020204030204" pitchFamily="34" charset="0"/>
              </a:rPr>
              <a:t>Gofyn cwestiynau (dim byd personol)</a:t>
            </a:r>
          </a:p>
          <a:p>
            <a:pPr marL="0" indent="0">
              <a:buFontTx/>
              <a:buNone/>
            </a:pPr>
            <a:r>
              <a:rPr lang="cy-GB" b="1">
                <a:latin typeface="Setimo" panose="020B0603020204030204" pitchFamily="34" charset="0"/>
                <a:cs typeface="Setimo" panose="020B0603020204030204" pitchFamily="34" charset="0"/>
              </a:rPr>
              <a:t>Cyfrinachol</a:t>
            </a:r>
          </a:p>
          <a:p>
            <a:pPr marL="0" indent="0">
              <a:buFontTx/>
              <a:buNone/>
            </a:pPr>
            <a:r>
              <a:rPr lang="cy-GB" b="1">
                <a:latin typeface="Setimo" panose="020B0603020204030204" pitchFamily="34" charset="0"/>
                <a:cs typeface="Setimo" panose="020B0603020204030204" pitchFamily="34" charset="0"/>
              </a:rPr>
              <a:t>Hwyl</a:t>
            </a:r>
          </a:p>
          <a:p>
            <a:pPr marL="0" indent="0">
              <a:buFontTx/>
              <a:buNone/>
            </a:pPr>
            <a:r>
              <a:rPr lang="cy-GB" b="1">
                <a:latin typeface="Setimo" panose="020B0603020204030204" pitchFamily="34" charset="0"/>
                <a:cs typeface="Setimo" panose="020B0603020204030204" pitchFamily="34" charset="0"/>
              </a:rPr>
              <a:t>Iaith</a:t>
            </a:r>
          </a:p>
          <a:p>
            <a:pPr marL="0" indent="0">
              <a:buFontTx/>
              <a:buNone/>
            </a:pPr>
            <a:endParaRPr lang="en-GB" altLang="en-US" sz="2800" dirty="0"/>
          </a:p>
        </p:txBody>
      </p:sp>
    </p:spTree>
    <p:extLst>
      <p:ext uri="{BB962C8B-B14F-4D97-AF65-F5344CB8AC3E}">
        <p14:creationId xmlns:p14="http://schemas.microsoft.com/office/powerpoint/2010/main" val="103336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3">
            <a:extLst>
              <a:ext uri="{FF2B5EF4-FFF2-40B4-BE49-F238E27FC236}">
                <a16:creationId xmlns:a16="http://schemas.microsoft.com/office/drawing/2014/main" id="{45883C93-2D4E-46C8-B5EE-5C00432C548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581025"/>
            <a:ext cx="2193925" cy="4400550"/>
          </a:xfrm>
        </p:spPr>
      </p:pic>
      <p:pic>
        <p:nvPicPr>
          <p:cNvPr id="21507" name="Picture 4">
            <a:extLst>
              <a:ext uri="{FF2B5EF4-FFF2-40B4-BE49-F238E27FC236}">
                <a16:creationId xmlns:a16="http://schemas.microsoft.com/office/drawing/2014/main" id="{C58445D4-054E-42F8-AC10-AF8D3F4E6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397125"/>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564904"/>
            <a:ext cx="9144000" cy="1200329"/>
          </a:xfrm>
          <a:prstGeom prst="rect">
            <a:avLst/>
          </a:prstGeom>
        </p:spPr>
        <p:txBody>
          <a:bodyPr wrap="square">
            <a:spAutoFit/>
          </a:bodyPr>
          <a:lstStyle/>
          <a:p>
            <a:pPr algn="ctr"/>
            <a:r>
              <a:rPr lang="cy-GB" sz="7200">
                <a:solidFill>
                  <a:schemeClr val="bg1"/>
                </a:solidFill>
                <a:latin typeface="Manus" pitchFamily="50" charset="0"/>
              </a:rPr>
              <a:t>Beth yw’r glasoed?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42434A35-96DC-4403-8F39-87DAA1115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14313"/>
            <a:ext cx="2620962"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27F84A-8927-4FCC-8B75-3A7B5E91FF90}"/>
              </a:ext>
            </a:extLst>
          </p:cNvPr>
          <p:cNvSpPr>
            <a:spLocks noGrp="1"/>
          </p:cNvSpPr>
          <p:nvPr>
            <p:ph type="title"/>
          </p:nvPr>
        </p:nvSpPr>
        <p:spPr/>
        <p:txBody>
          <a:bodyPr/>
          <a:lstStyle/>
          <a:p>
            <a:pPr algn="l">
              <a:defRPr/>
            </a:pPr>
            <a:r>
              <a:rPr lang="cy-GB" sz="7200" b="0">
                <a:solidFill>
                  <a:srgbClr val="ACD500"/>
                </a:solidFill>
                <a:latin typeface="Manus" pitchFamily="50" charset="0"/>
                <a:ea typeface="ＭＳ Ｐゴシック" panose="020B0600070205080204" pitchFamily="34" charset="-128"/>
              </a:rPr>
              <a:t>I bawb </a:t>
            </a:r>
          </a:p>
        </p:txBody>
      </p:sp>
      <p:sp>
        <p:nvSpPr>
          <p:cNvPr id="25604" name="Content Placeholder 2">
            <a:extLst>
              <a:ext uri="{FF2B5EF4-FFF2-40B4-BE49-F238E27FC236}">
                <a16:creationId xmlns:a16="http://schemas.microsoft.com/office/drawing/2014/main" id="{547581BA-09BC-496D-9A40-520ED81EEF5E}"/>
              </a:ext>
            </a:extLst>
          </p:cNvPr>
          <p:cNvSpPr>
            <a:spLocks noGrp="1"/>
          </p:cNvSpPr>
          <p:nvPr>
            <p:ph idx="1"/>
          </p:nvPr>
        </p:nvSpPr>
        <p:spPr>
          <a:xfrm>
            <a:off x="665163" y="1487646"/>
            <a:ext cx="8256587" cy="4400550"/>
          </a:xfrm>
        </p:spPr>
        <p:txBody>
          <a:bodyPr/>
          <a:lstStyle/>
          <a:p>
            <a:r>
              <a:rPr lang="cy-GB" sz="2400" dirty="0">
                <a:latin typeface="Setimo" panose="020B0603020204030204" pitchFamily="34" charset="0"/>
                <a:cs typeface="Setimo" panose="020B0603020204030204" pitchFamily="34" charset="0"/>
              </a:rPr>
              <a:t>Tyfu’n Dalach </a:t>
            </a:r>
          </a:p>
          <a:p>
            <a:r>
              <a:rPr lang="cy-GB" sz="2400" dirty="0">
                <a:latin typeface="Setimo" panose="020B0603020204030204" pitchFamily="34" charset="0"/>
                <a:cs typeface="Setimo" panose="020B0603020204030204" pitchFamily="34" charset="0"/>
              </a:rPr>
              <a:t>Efallai y cewch smotiau. </a:t>
            </a:r>
          </a:p>
          <a:p>
            <a:r>
              <a:rPr lang="cy-GB" sz="2400" dirty="0">
                <a:latin typeface="Setimo" panose="020B0603020204030204" pitchFamily="34" charset="0"/>
                <a:cs typeface="Setimo" panose="020B0603020204030204" pitchFamily="34" charset="0"/>
              </a:rPr>
              <a:t>Tyfu mwy o flew </a:t>
            </a:r>
          </a:p>
          <a:p>
            <a:r>
              <a:rPr lang="cy-GB" sz="2400" dirty="0">
                <a:latin typeface="Setimo" panose="020B0603020204030204" pitchFamily="34" charset="0"/>
                <a:cs typeface="Setimo" panose="020B0603020204030204" pitchFamily="34" charset="0"/>
              </a:rPr>
              <a:t>Mynd i chwysu mwy, drewi mwy a’r gwallt yn fwy seimlyd </a:t>
            </a:r>
          </a:p>
          <a:p>
            <a:r>
              <a:rPr lang="cy-GB" sz="2400" dirty="0">
                <a:latin typeface="Setimo" panose="020B0603020204030204" pitchFamily="34" charset="0"/>
                <a:cs typeface="Setimo" panose="020B0603020204030204" pitchFamily="34" charset="0"/>
              </a:rPr>
              <a:t>Mae’r hormonau sy’n cael eu rhyddhau yn y glasoed yn gallu effeithio ar ein hemosiynau a’n teimladau</a:t>
            </a:r>
          </a:p>
          <a:p>
            <a:r>
              <a:rPr lang="cy-GB" sz="2400" dirty="0">
                <a:latin typeface="Setimo" panose="020B0603020204030204" pitchFamily="34" charset="0"/>
                <a:cs typeface="Setimo" panose="020B0603020204030204" pitchFamily="34" charset="0"/>
              </a:rPr>
              <a:t>Efallai y byddwch chi’n dechrau meddwl am byw rydych chi’n ei ffansïo a chymryd ddiddordeb mewn rhyw </a:t>
            </a:r>
          </a:p>
          <a:p>
            <a:r>
              <a:rPr lang="cy-GB" sz="2400" dirty="0">
                <a:latin typeface="Setimo" panose="020B0603020204030204" pitchFamily="34" charset="0"/>
                <a:cs typeface="Setimo" panose="020B0603020204030204" pitchFamily="34" charset="0"/>
              </a:rPr>
              <a:t>Efallai y byddwch am gael mwy o annibyniaeth a chymryd mwy o gyfrifoldeb drosoch eich hun.</a:t>
            </a:r>
          </a:p>
          <a:p>
            <a:endParaRPr lang="en-GB"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76E0-6F00-4214-9F4C-06EE65BBEBD3}"/>
              </a:ext>
            </a:extLst>
          </p:cNvPr>
          <p:cNvSpPr>
            <a:spLocks noGrp="1"/>
          </p:cNvSpPr>
          <p:nvPr>
            <p:ph type="title"/>
          </p:nvPr>
        </p:nvSpPr>
        <p:spPr>
          <a:xfrm>
            <a:off x="468313" y="549275"/>
            <a:ext cx="7772400" cy="1143000"/>
          </a:xfrm>
        </p:spPr>
        <p:txBody>
          <a:bodyPr/>
          <a:lstStyle/>
          <a:p>
            <a:pPr algn="l">
              <a:defRPr/>
            </a:pPr>
            <a:r>
              <a:rPr lang="cy-GB" b="0" dirty="0">
                <a:solidFill>
                  <a:srgbClr val="ACD500"/>
                </a:solidFill>
                <a:latin typeface="Manus" pitchFamily="50" charset="0"/>
                <a:ea typeface="ＭＳ Ｐゴシック" panose="020B0600070205080204" pitchFamily="34" charset="-128"/>
              </a:rPr>
              <a:t>Newidiadau os oes gennych chi Bidyn</a:t>
            </a:r>
          </a:p>
        </p:txBody>
      </p:sp>
      <p:pic>
        <p:nvPicPr>
          <p:cNvPr id="27651" name="Picture 4">
            <a:extLst>
              <a:ext uri="{FF2B5EF4-FFF2-40B4-BE49-F238E27FC236}">
                <a16:creationId xmlns:a16="http://schemas.microsoft.com/office/drawing/2014/main" id="{809DFC89-26D9-41F0-9433-A33FAAFA47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1412875"/>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ontent Placeholder 2">
            <a:extLst>
              <a:ext uri="{FF2B5EF4-FFF2-40B4-BE49-F238E27FC236}">
                <a16:creationId xmlns:a16="http://schemas.microsoft.com/office/drawing/2014/main" id="{3A71231B-82DD-4A61-ABF1-548738B1CB96}"/>
              </a:ext>
            </a:extLst>
          </p:cNvPr>
          <p:cNvSpPr>
            <a:spLocks noGrp="1"/>
          </p:cNvSpPr>
          <p:nvPr>
            <p:ph idx="1"/>
          </p:nvPr>
        </p:nvSpPr>
        <p:spPr>
          <a:xfrm>
            <a:off x="576263" y="1692275"/>
            <a:ext cx="6372225" cy="4400550"/>
          </a:xfrm>
        </p:spPr>
        <p:txBody>
          <a:bodyPr/>
          <a:lstStyle/>
          <a:p>
            <a:r>
              <a:rPr lang="cy-GB" sz="2400" dirty="0">
                <a:latin typeface="Setimo" panose="020B0603020204030204" pitchFamily="34" charset="0"/>
                <a:cs typeface="Setimo" panose="020B0603020204030204" pitchFamily="34" charset="0"/>
              </a:rPr>
              <a:t>Mae eich llais yn dyfnhau (newidiadau i’r llais). </a:t>
            </a:r>
          </a:p>
          <a:p>
            <a:r>
              <a:rPr lang="cy-GB" sz="2400" dirty="0">
                <a:latin typeface="Setimo" panose="020B0603020204030204" pitchFamily="34" charset="0"/>
                <a:cs typeface="Setimo" panose="020B0603020204030204" pitchFamily="34" charset="0"/>
              </a:rPr>
              <a:t>Mae eich cyhyrau’n datblygu a’ch brest yn mynd yn lletach.</a:t>
            </a:r>
          </a:p>
          <a:p>
            <a:r>
              <a:rPr lang="cy-GB" sz="2400" dirty="0">
                <a:latin typeface="Setimo" panose="020B0603020204030204" pitchFamily="34" charset="0"/>
                <a:cs typeface="Setimo" panose="020B0603020204030204" pitchFamily="34" charset="0"/>
              </a:rPr>
              <a:t>Mae eich organau cenhedlu (pidyn a cheilliau) yn tyfu’n fwy.</a:t>
            </a:r>
          </a:p>
          <a:p>
            <a:r>
              <a:rPr lang="cy-GB" sz="2400" dirty="0">
                <a:latin typeface="Setimo" panose="020B0603020204030204" pitchFamily="34" charset="0"/>
                <a:cs typeface="Setimo" panose="020B0603020204030204" pitchFamily="34" charset="0"/>
              </a:rPr>
              <a:t>Gall eich tethi fynd yn sensitif am gyfnod byr ac mae'n bosibl y byddant yn chwyddo.</a:t>
            </a:r>
          </a:p>
          <a:p>
            <a:r>
              <a:rPr lang="cy-GB" sz="2400" dirty="0">
                <a:latin typeface="Setimo" panose="020B0603020204030204" pitchFamily="34" charset="0"/>
                <a:cs typeface="Setimo" panose="020B0603020204030204" pitchFamily="34" charset="0"/>
              </a:rPr>
              <a:t>Mae'n bosibl y cewch chi godiadau </a:t>
            </a:r>
          </a:p>
          <a:p>
            <a:endParaRPr lang="en-GB" alt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366B-52BA-46B5-B991-021FC624FFB0}"/>
              </a:ext>
            </a:extLst>
          </p:cNvPr>
          <p:cNvSpPr>
            <a:spLocks noGrp="1"/>
          </p:cNvSpPr>
          <p:nvPr>
            <p:ph type="title"/>
          </p:nvPr>
        </p:nvSpPr>
        <p:spPr>
          <a:xfrm>
            <a:off x="468313" y="549275"/>
            <a:ext cx="7772400" cy="1143000"/>
          </a:xfrm>
        </p:spPr>
        <p:txBody>
          <a:bodyPr/>
          <a:lstStyle/>
          <a:p>
            <a:pPr algn="l">
              <a:defRPr/>
            </a:pPr>
            <a:r>
              <a:rPr lang="cy-GB" b="0" dirty="0">
                <a:solidFill>
                  <a:srgbClr val="ACD500"/>
                </a:solidFill>
                <a:latin typeface="Manus" pitchFamily="50" charset="0"/>
                <a:ea typeface="ＭＳ Ｐゴシック" panose="020B0600070205080204" pitchFamily="34" charset="-128"/>
              </a:rPr>
              <a:t>Newidiadau os oes gennych chi fwlfa</a:t>
            </a:r>
          </a:p>
        </p:txBody>
      </p:sp>
      <p:pic>
        <p:nvPicPr>
          <p:cNvPr id="29699" name="Picture 4">
            <a:extLst>
              <a:ext uri="{FF2B5EF4-FFF2-40B4-BE49-F238E27FC236}">
                <a16:creationId xmlns:a16="http://schemas.microsoft.com/office/drawing/2014/main" id="{3958FA4B-BD66-4180-AB91-4D68A75E42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1412875"/>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ontent Placeholder 2">
            <a:extLst>
              <a:ext uri="{FF2B5EF4-FFF2-40B4-BE49-F238E27FC236}">
                <a16:creationId xmlns:a16="http://schemas.microsoft.com/office/drawing/2014/main" id="{650B33FE-7E77-447E-8A2B-809BB4954903}"/>
              </a:ext>
            </a:extLst>
          </p:cNvPr>
          <p:cNvSpPr>
            <a:spLocks noGrp="1"/>
          </p:cNvSpPr>
          <p:nvPr>
            <p:ph idx="1"/>
          </p:nvPr>
        </p:nvSpPr>
        <p:spPr>
          <a:xfrm>
            <a:off x="576263" y="1692275"/>
            <a:ext cx="6372225" cy="4400550"/>
          </a:xfrm>
        </p:spPr>
        <p:txBody>
          <a:bodyPr/>
          <a:lstStyle/>
          <a:p>
            <a:r>
              <a:rPr lang="cy-GB" sz="2400" dirty="0">
                <a:latin typeface="Setimo" panose="020B0603020204030204" pitchFamily="34" charset="0"/>
                <a:cs typeface="Setimo" panose="020B0603020204030204" pitchFamily="34" charset="0"/>
              </a:rPr>
              <a:t>Bydd eich tethi a’ch bronnau’n mynd yn fwy (efallai y byddwch yn gwisgo </a:t>
            </a:r>
            <a:r>
              <a:rPr lang="cy-GB" sz="2400" dirty="0" err="1">
                <a:latin typeface="Setimo" panose="020B0603020204030204" pitchFamily="34" charset="0"/>
                <a:cs typeface="Setimo" panose="020B0603020204030204" pitchFamily="34" charset="0"/>
              </a:rPr>
              <a:t>bra</a:t>
            </a:r>
            <a:r>
              <a:rPr lang="cy-GB" sz="2400" dirty="0">
                <a:latin typeface="Setimo" panose="020B0603020204030204" pitchFamily="34" charset="0"/>
                <a:cs typeface="Setimo" panose="020B0603020204030204" pitchFamily="34" charset="0"/>
              </a:rPr>
              <a:t>).</a:t>
            </a:r>
          </a:p>
          <a:p>
            <a:r>
              <a:rPr lang="cy-GB" sz="2400" dirty="0">
                <a:latin typeface="Setimo" panose="020B0603020204030204" pitchFamily="34" charset="0"/>
                <a:cs typeface="Setimo" panose="020B0603020204030204" pitchFamily="34" charset="0"/>
              </a:rPr>
              <a:t>Efallai y bydd siâp eich corff yn tyfu’n fwy siapus ac efallai y bydd eich cluniau’n mynd yn lletach.</a:t>
            </a:r>
          </a:p>
          <a:p>
            <a:r>
              <a:rPr lang="cy-GB" sz="2400" dirty="0">
                <a:latin typeface="Setimo" panose="020B0603020204030204" pitchFamily="34" charset="0"/>
                <a:cs typeface="Setimo" panose="020B0603020204030204" pitchFamily="34" charset="0"/>
              </a:rPr>
              <a:t>Efallai y byddwch yn dechrau cael rhedlif o’r wain – hylif clir/llaethog yn eich dillad isaf sy’n cadw’r wain yn iach.</a:t>
            </a:r>
          </a:p>
          <a:p>
            <a:r>
              <a:rPr lang="cy-GB" sz="2400" dirty="0">
                <a:latin typeface="Setimo" panose="020B0603020204030204" pitchFamily="34" charset="0"/>
                <a:cs typeface="Setimo" panose="020B0603020204030204" pitchFamily="34" charset="0"/>
              </a:rPr>
              <a:t>Bydd eich mislif yn dechrau.</a:t>
            </a:r>
          </a:p>
          <a:p>
            <a:endParaRPr lang="en-GB" altLang="en-US" dirty="0"/>
          </a:p>
        </p:txBody>
      </p:sp>
    </p:spTree>
  </p:cSld>
  <p:clrMapOvr>
    <a:masterClrMapping/>
  </p:clrMapOvr>
  <p:transition spd="slow"/>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phs Document" ma:contentTypeID="0x0101002B4BC3CEC829DA40883DEA5583906E1A0080118FD6C176064484E33873343C8E1B" ma:contentTypeVersion="17" ma:contentTypeDescription="PHS Custom content type for document centre" ma:contentTypeScope="" ma:versionID="ec5fd1c8c1299e298238c9eaa4518547">
  <xsd:schema xmlns:xsd="http://www.w3.org/2001/XMLSchema" xmlns:xs="http://www.w3.org/2001/XMLSchema" xmlns:p="http://schemas.microsoft.com/office/2006/metadata/properties" xmlns:ns2="f6d06237-5cea-4529-85c0-7b4b2c6b0f03" xmlns:ns3="85628cae-4cf9-4c5c-8eef-6a264f34532f" targetNamespace="http://schemas.microsoft.com/office/2006/metadata/properties" ma:root="true" ma:fieldsID="2495ff78849fc61cac7322155b2d6756" ns2:_="" ns3:_="">
    <xsd:import namespace="f6d06237-5cea-4529-85c0-7b4b2c6b0f03"/>
    <xsd:import namespace="85628cae-4cf9-4c5c-8eef-6a264f34532f"/>
    <xsd:element name="properties">
      <xsd:complexType>
        <xsd:sequence>
          <xsd:element name="documentManagement">
            <xsd:complexType>
              <xsd:all>
                <xsd:element ref="ns2:PHSDocumentOwner"/>
                <xsd:element ref="ns2:phsDocumentStatus"/>
                <xsd:element ref="ns2:PHSExpiryDate"/>
                <xsd:element ref="ns2:phsDocumentType_0" minOccurs="0"/>
                <xsd:element ref="ns2:TaxCatchAll"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06237-5cea-4529-85c0-7b4b2c6b0f03" elementFormDefault="qualified">
    <xsd:import namespace="http://schemas.microsoft.com/office/2006/documentManagement/types"/>
    <xsd:import namespace="http://schemas.microsoft.com/office/infopath/2007/PartnerControls"/>
    <xsd:element name="PHSDocumentOwner" ma:index="8" ma:displayName="Document Owner" ma:list="UserInfo" ma:SharePointGroup="0" ma:internalName="PHSDocum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hsDocumentStatus" ma:index="9" ma:displayName="Document Status" ma:default="Live" ma:format="Dropdown" ma:internalName="phsDocumentStatus">
      <xsd:simpleType>
        <xsd:restriction base="dms:Choice">
          <xsd:enumeration value="Live"/>
          <xsd:enumeration value="Archive"/>
        </xsd:restriction>
      </xsd:simpleType>
    </xsd:element>
    <xsd:element name="PHSExpiryDate" ma:index="10" ma:displayName="Expiry Date" ma:format="DateOnly" ma:indexed="true" ma:internalName="PHSExpiryDate" ma:readOnly="false">
      <xsd:simpleType>
        <xsd:restriction base="dms:DateTime"/>
      </xsd:simpleType>
    </xsd:element>
    <xsd:element name="phsDocumentType_0" ma:index="12" ma:taxonomy="true" ma:internalName="phsDocumentType_0" ma:taxonomyFieldName="PHSDocumentType" ma:displayName="Document Type" ma:readOnly="false" ma:default="" ma:fieldId="{79ac8ecc-97de-4601-a74e-1ce851d23fd1}" ma:sspId="1673673d-5079-4911-b21f-640246875113" ma:termSetId="848760cc-2ddb-49ae-b186-330641c78000"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5d12f9a2-106c-424e-9285-e430fd3e02f4}" ma:internalName="TaxCatchAll" ma:showField="CatchAllData" ma:web="f6d06237-5cea-4529-85c0-7b4b2c6b0f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8cae-4cf9-4c5c-8eef-6a264f34532f"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6d06237-5cea-4529-85c0-7b4b2c6b0f03">
      <Value>14</Value>
    </TaxCatchAll>
    <lcf76f155ced4ddcb4097134ff3c332f xmlns="85628cae-4cf9-4c5c-8eef-6a264f34532f">
      <Terms xmlns="http://schemas.microsoft.com/office/infopath/2007/PartnerControls"/>
    </lcf76f155ced4ddcb4097134ff3c332f>
    <PHSExpiryDate xmlns="f6d06237-5cea-4529-85c0-7b4b2c6b0f03">2099-04-11T23:00:00+00:00</PHSExpiryDate>
    <phsDocumentType_0 xmlns="f6d06237-5cea-4529-85c0-7b4b2c6b0f03">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268f0f15-c350-4fa0-80f1-596dddfd5fef</TermId>
        </TermInfo>
      </Terms>
    </phsDocumentType_0>
    <phsDocumentStatus xmlns="f6d06237-5cea-4529-85c0-7b4b2c6b0f03">Live</phsDocumentStatus>
    <PHSDocumentOwner xmlns="f6d06237-5cea-4529-85c0-7b4b2c6b0f03">
      <UserInfo>
        <DisplayName>Sam Jones</DisplayName>
        <AccountId>61</AccountId>
        <AccountType/>
      </UserInfo>
    </PHSDocumentOwner>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6DA2BF-78DF-4073-B646-8F69F6B7434E}">
  <ds:schemaRefs>
    <ds:schemaRef ds:uri="http://schemas.microsoft.com/sharepoint/events"/>
  </ds:schemaRefs>
</ds:datastoreItem>
</file>

<file path=customXml/itemProps2.xml><?xml version="1.0" encoding="utf-8"?>
<ds:datastoreItem xmlns:ds="http://schemas.openxmlformats.org/officeDocument/2006/customXml" ds:itemID="{D9F7F3FB-A9D7-424D-B09B-DACA3B0C2F20}"/>
</file>

<file path=customXml/itemProps3.xml><?xml version="1.0" encoding="utf-8"?>
<ds:datastoreItem xmlns:ds="http://schemas.openxmlformats.org/officeDocument/2006/customXml" ds:itemID="{713D6609-FB1F-4F03-9FC3-588C6FC61C7F}">
  <ds:schemaRef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3862ce5a-794c-4e49-8cb8-46cd7f931d40"/>
    <ds:schemaRef ds:uri="7d66bd8a-2885-48d4-9eab-fb1100da1dd3"/>
    <ds:schemaRef ds:uri="http://schemas.microsoft.com/office/2006/metadata/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7F48F1AE-AA77-4419-A6DD-0E64656A12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3538</TotalTime>
  <Words>5437</Words>
  <Application>Microsoft Office PowerPoint</Application>
  <PresentationFormat>On-screen Show (4:3)</PresentationFormat>
  <Paragraphs>302</Paragraphs>
  <Slides>23</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MS PGothic</vt:lpstr>
      <vt:lpstr>MS PGothic</vt:lpstr>
      <vt:lpstr>Arial</vt:lpstr>
      <vt:lpstr>Calibri</vt:lpstr>
      <vt:lpstr>Century Gothic</vt:lpstr>
      <vt:lpstr>Manus</vt:lpstr>
      <vt:lpstr>Narkisim</vt:lpstr>
      <vt:lpstr>Setimo</vt:lpstr>
      <vt:lpstr>Times New Roman</vt:lpstr>
      <vt:lpstr>Blank Presentation</vt:lpstr>
      <vt:lpstr>1_Office Theme</vt:lpstr>
      <vt:lpstr>1_Blank Presentation</vt:lpstr>
      <vt:lpstr>PowerPoint Presentation</vt:lpstr>
      <vt:lpstr>PowerPoint Presentation</vt:lpstr>
      <vt:lpstr>Beth yw Brook?</vt:lpstr>
      <vt:lpstr>Gofod Brook </vt:lpstr>
      <vt:lpstr>PowerPoint Presentation</vt:lpstr>
      <vt:lpstr>PowerPoint Presentation</vt:lpstr>
      <vt:lpstr>I bawb </vt:lpstr>
      <vt:lpstr>Newidiadau os oes gennych chi Bidyn</vt:lpstr>
      <vt:lpstr>Newidiadau os oes gennych chi fwlfa</vt:lpstr>
      <vt:lpstr>Beth yw’r peth cyntaf rydych chi’n meddwl amdano pan fyddwch chi’n clywed ‘mislif’? </vt:lpstr>
      <vt:lpstr>Mislif  </vt:lpstr>
      <vt:lpstr>PowerPoint Presentation</vt:lpstr>
      <vt:lpstr>PowerPoint Presentation</vt:lpstr>
      <vt:lpstr>Bag nwyddau mislif </vt:lpstr>
      <vt:lpstr>PowerPoint Presentation</vt:lpstr>
      <vt:lpstr>‘Pictionary’ Mislif</vt:lpstr>
      <vt:lpstr>Llesiant mislif </vt:lpstr>
      <vt:lpstr>Os ydych chi wedi gollwng...</vt:lpstr>
      <vt:lpstr>PowerPoint Presentation</vt:lpstr>
      <vt:lpstr>Crynodeb</vt:lpstr>
      <vt:lpstr>Ble i fynd am gymorth </vt:lpstr>
      <vt:lpstr>PowerPoint Presentation</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Sam Hepworth</cp:lastModifiedBy>
  <cp:revision>361</cp:revision>
  <cp:lastPrinted>2021-12-03T11:26:13Z</cp:lastPrinted>
  <dcterms:created xsi:type="dcterms:W3CDTF">2008-09-26T13:38:15Z</dcterms:created>
  <dcterms:modified xsi:type="dcterms:W3CDTF">2022-02-09T00:13:58Z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0x0101002B4BC3CEC829DA40883DEA5583906E1A0080118FD6C176064484E33873343C8E1B</vt:lpwstr>
  </property>
  <property fmtid="{D5CDD505-2E9C-101B-9397-08002B2CF9AE}" pid="3" name="_dlc_DocIdItemGuid">
    <vt:lpwstr>8f831966-59cd-475c-b62c-da5d523710bf</vt:lpwstr>
  </property>
  <property fmtid="{D5CDD505-2E9C-101B-9397-08002B2CF9AE}" pid="4" name="MediaServiceImageTags">
    <vt:lpwstr/>
  </property>
  <property fmtid="{D5CDD505-2E9C-101B-9397-08002B2CF9AE}" pid="5" name="PHSDocumentType">
    <vt:lpwstr>14;#Document|268f0f15-c350-4fa0-80f1-596dddfd5fef</vt:lpwstr>
  </property>
</Properties>
</file>