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49" r:id="rId6"/>
    <p:sldMasterId id="2147483672" r:id="rId7"/>
    <p:sldMasterId id="2147483741" r:id="rId8"/>
    <p:sldMasterId id="2147484523" r:id="rId9"/>
  </p:sldMasterIdLst>
  <p:notesMasterIdLst>
    <p:notesMasterId r:id="rId42"/>
  </p:notesMasterIdLst>
  <p:sldIdLst>
    <p:sldId id="423" r:id="rId10"/>
    <p:sldId id="424" r:id="rId11"/>
    <p:sldId id="425" r:id="rId12"/>
    <p:sldId id="426" r:id="rId13"/>
    <p:sldId id="427" r:id="rId14"/>
    <p:sldId id="412" r:id="rId15"/>
    <p:sldId id="366" r:id="rId16"/>
    <p:sldId id="340" r:id="rId17"/>
    <p:sldId id="406" r:id="rId18"/>
    <p:sldId id="411" r:id="rId19"/>
    <p:sldId id="420" r:id="rId20"/>
    <p:sldId id="410" r:id="rId21"/>
    <p:sldId id="405" r:id="rId22"/>
    <p:sldId id="381" r:id="rId23"/>
    <p:sldId id="422" r:id="rId24"/>
    <p:sldId id="413" r:id="rId25"/>
    <p:sldId id="404" r:id="rId26"/>
    <p:sldId id="421" r:id="rId27"/>
    <p:sldId id="395" r:id="rId28"/>
    <p:sldId id="396" r:id="rId29"/>
    <p:sldId id="397" r:id="rId30"/>
    <p:sldId id="398" r:id="rId31"/>
    <p:sldId id="399" r:id="rId32"/>
    <p:sldId id="400" r:id="rId33"/>
    <p:sldId id="401" r:id="rId34"/>
    <p:sldId id="331" r:id="rId35"/>
    <p:sldId id="349" r:id="rId36"/>
    <p:sldId id="358" r:id="rId37"/>
    <p:sldId id="407" r:id="rId38"/>
    <p:sldId id="428" r:id="rId39"/>
    <p:sldId id="429" r:id="rId40"/>
    <p:sldId id="430" r:id="rId41"/>
  </p:sldIdLst>
  <p:sldSz cx="9144000" cy="6858000" type="screen4x3"/>
  <p:notesSz cx="6669088" cy="9926638"/>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 lastIdx="10" clrIdx="0"/>
  <p:cmAuthor id="2" name="Vicki Buffery" initials="VB" lastIdx="2" clrIdx="1"/>
  <p:cmAuthor id="3" name="Lucy Anson" initials="LA" lastIdx="6" clrIdx="2">
    <p:extLst>
      <p:ext uri="{19B8F6BF-5375-455C-9EA6-DF929625EA0E}">
        <p15:presenceInfo xmlns:p15="http://schemas.microsoft.com/office/powerpoint/2012/main" userId="S::LAnson@Premierfoods.com::84c10632-736c-4aed-8484-54e572729c54" providerId="AD"/>
      </p:ext>
    </p:extLst>
  </p:cmAuthor>
  <p:cmAuthor id="4" name="Sam Hepworth" initials="SH" lastIdx="6"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F7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8FF34-F3AF-ECE5-C324-0EB2A910FAE4}" v="44" dt="2021-06-23T14:29:20.418"/>
    <p1510:client id="{B7822099-C07C-2171-D4B6-A59243DCA846}" v="104" dt="2021-06-04T15:26:36.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93" autoAdjust="0"/>
    <p:restoredTop sz="92173" autoAdjust="0"/>
  </p:normalViewPr>
  <p:slideViewPr>
    <p:cSldViewPr>
      <p:cViewPr varScale="1">
        <p:scale>
          <a:sx n="63" d="100"/>
          <a:sy n="63" d="100"/>
        </p:scale>
        <p:origin x="688" y="60"/>
      </p:cViewPr>
      <p:guideLst>
        <p:guide orient="horz" pos="2160"/>
        <p:guide pos="2880"/>
      </p:guideLst>
    </p:cSldViewPr>
  </p:slideViewPr>
  <p:outlineViewPr>
    <p:cViewPr varScale="1">
      <p:scale>
        <a:sx n="170" d="200"/>
        <a:sy n="170" d="200"/>
      </p:scale>
      <p:origin x="-780" y="-84"/>
    </p:cViewPr>
  </p:outlineViewPr>
  <p:notesTextViewPr>
    <p:cViewPr>
      <p:scale>
        <a:sx n="125" d="100"/>
        <a:sy n="125" d="100"/>
      </p:scale>
      <p:origin x="0" y="0"/>
    </p:cViewPr>
  </p:notesTextViewPr>
  <p:notesViewPr>
    <p:cSldViewPr>
      <p:cViewPr varScale="1">
        <p:scale>
          <a:sx n="59" d="100"/>
          <a:sy n="59" d="100"/>
        </p:scale>
        <p:origin x="-175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6" Type="http://schemas.openxmlformats.org/officeDocument/2006/relationships/slideMaster" Target="slideMasters/slideMaster2.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2A8FF34-F3AF-ECE5-C324-0EB2A910FAE4}"/>
    <pc:docChg chg="modSld">
      <pc:chgData name="Sam Hepworth" userId="S::sam.hepworth@brook.org.uk::50cf503a-ea25-4e0d-b111-d87aaf801f6c" providerId="AD" clId="Web-{42A8FF34-F3AF-ECE5-C324-0EB2A910FAE4}" dt="2021-06-23T14:29:20.418" v="36"/>
      <pc:docMkLst>
        <pc:docMk/>
      </pc:docMkLst>
      <pc:sldChg chg="modSp addCm">
        <pc:chgData name="Sam Hepworth" userId="S::sam.hepworth@brook.org.uk::50cf503a-ea25-4e0d-b111-d87aaf801f6c" providerId="AD" clId="Web-{42A8FF34-F3AF-ECE5-C324-0EB2A910FAE4}" dt="2021-06-23T14:28:13.523" v="31"/>
        <pc:sldMkLst>
          <pc:docMk/>
          <pc:sldMk cId="0" sldId="395"/>
        </pc:sldMkLst>
        <pc:spChg chg="mod">
          <ac:chgData name="Sam Hepworth" userId="S::sam.hepworth@brook.org.uk::50cf503a-ea25-4e0d-b111-d87aaf801f6c" providerId="AD" clId="Web-{42A8FF34-F3AF-ECE5-C324-0EB2A910FAE4}" dt="2021-06-23T14:28:08.429" v="30" actId="1076"/>
          <ac:spMkLst>
            <pc:docMk/>
            <pc:sldMk cId="0" sldId="395"/>
            <ac:spMk id="3" creationId="{94A57D6B-7AE7-4418-BFB7-AF5EDAD9885D}"/>
          </ac:spMkLst>
        </pc:spChg>
        <pc:spChg chg="mod">
          <ac:chgData name="Sam Hepworth" userId="S::sam.hepworth@brook.org.uk::50cf503a-ea25-4e0d-b111-d87aaf801f6c" providerId="AD" clId="Web-{42A8FF34-F3AF-ECE5-C324-0EB2A910FAE4}" dt="2021-06-23T14:28:01.006" v="29" actId="1076"/>
          <ac:spMkLst>
            <pc:docMk/>
            <pc:sldMk cId="0" sldId="395"/>
            <ac:spMk id="49154" creationId="{88CA8D38-2A9F-49A3-AF31-F6887533C8C0}"/>
          </ac:spMkLst>
        </pc:spChg>
      </pc:sldChg>
      <pc:sldChg chg="modSp">
        <pc:chgData name="Sam Hepworth" userId="S::sam.hepworth@brook.org.uk::50cf503a-ea25-4e0d-b111-d87aaf801f6c" providerId="AD" clId="Web-{42A8FF34-F3AF-ECE5-C324-0EB2A910FAE4}" dt="2021-06-23T14:28:26.633" v="33" actId="1076"/>
        <pc:sldMkLst>
          <pc:docMk/>
          <pc:sldMk cId="0" sldId="401"/>
        </pc:sldMkLst>
        <pc:spChg chg="mod">
          <ac:chgData name="Sam Hepworth" userId="S::sam.hepworth@brook.org.uk::50cf503a-ea25-4e0d-b111-d87aaf801f6c" providerId="AD" clId="Web-{42A8FF34-F3AF-ECE5-C324-0EB2A910FAE4}" dt="2021-06-23T14:28:26.633" v="33" actId="1076"/>
          <ac:spMkLst>
            <pc:docMk/>
            <pc:sldMk cId="0" sldId="401"/>
            <ac:spMk id="4" creationId="{CB3D7BE3-DE8C-454E-B012-04851A5F9690}"/>
          </ac:spMkLst>
        </pc:spChg>
        <pc:spChg chg="mod">
          <ac:chgData name="Sam Hepworth" userId="S::sam.hepworth@brook.org.uk::50cf503a-ea25-4e0d-b111-d87aaf801f6c" providerId="AD" clId="Web-{42A8FF34-F3AF-ECE5-C324-0EB2A910FAE4}" dt="2021-06-23T14:28:21.711" v="32" actId="1076"/>
          <ac:spMkLst>
            <pc:docMk/>
            <pc:sldMk cId="0" sldId="401"/>
            <ac:spMk id="61442" creationId="{EE4D812B-AA2A-4C54-B60D-29255238C53B}"/>
          </ac:spMkLst>
        </pc:spChg>
      </pc:sldChg>
      <pc:sldChg chg="modSp">
        <pc:chgData name="Sam Hepworth" userId="S::sam.hepworth@brook.org.uk::50cf503a-ea25-4e0d-b111-d87aaf801f6c" providerId="AD" clId="Web-{42A8FF34-F3AF-ECE5-C324-0EB2A910FAE4}" dt="2021-06-23T14:25:30.106" v="10"/>
        <pc:sldMkLst>
          <pc:docMk/>
          <pc:sldMk cId="0" sldId="405"/>
        </pc:sldMkLst>
        <pc:spChg chg="mod">
          <ac:chgData name="Sam Hepworth" userId="S::sam.hepworth@brook.org.uk::50cf503a-ea25-4e0d-b111-d87aaf801f6c" providerId="AD" clId="Web-{42A8FF34-F3AF-ECE5-C324-0EB2A910FAE4}" dt="2021-06-23T14:25:30.106" v="10"/>
          <ac:spMkLst>
            <pc:docMk/>
            <pc:sldMk cId="0" sldId="405"/>
            <ac:spMk id="39938" creationId="{D1BD6DE2-E2A5-4F52-9583-25E89983CC08}"/>
          </ac:spMkLst>
        </pc:spChg>
      </pc:sldChg>
      <pc:sldChg chg="modSp addCm">
        <pc:chgData name="Sam Hepworth" userId="S::sam.hepworth@brook.org.uk::50cf503a-ea25-4e0d-b111-d87aaf801f6c" providerId="AD" clId="Web-{42A8FF34-F3AF-ECE5-C324-0EB2A910FAE4}" dt="2021-06-23T14:23:56.397" v="1"/>
        <pc:sldMkLst>
          <pc:docMk/>
          <pc:sldMk cId="0" sldId="406"/>
        </pc:sldMkLst>
        <pc:spChg chg="mod">
          <ac:chgData name="Sam Hepworth" userId="S::sam.hepworth@brook.org.uk::50cf503a-ea25-4e0d-b111-d87aaf801f6c" providerId="AD" clId="Web-{42A8FF34-F3AF-ECE5-C324-0EB2A910FAE4}" dt="2021-06-23T14:23:48.100" v="0"/>
          <ac:spMkLst>
            <pc:docMk/>
            <pc:sldMk cId="0" sldId="406"/>
            <ac:spMk id="31748" creationId="{73486732-DC0D-4843-B709-6745EF35FB7C}"/>
          </ac:spMkLst>
        </pc:spChg>
      </pc:sldChg>
      <pc:sldChg chg="modSp addCm">
        <pc:chgData name="Sam Hepworth" userId="S::sam.hepworth@brook.org.uk::50cf503a-ea25-4e0d-b111-d87aaf801f6c" providerId="AD" clId="Web-{42A8FF34-F3AF-ECE5-C324-0EB2A910FAE4}" dt="2021-06-23T14:29:10.370" v="35"/>
        <pc:sldMkLst>
          <pc:docMk/>
          <pc:sldMk cId="0" sldId="407"/>
        </pc:sldMkLst>
        <pc:spChg chg="mod">
          <ac:chgData name="Sam Hepworth" userId="S::sam.hepworth@brook.org.uk::50cf503a-ea25-4e0d-b111-d87aaf801f6c" providerId="AD" clId="Web-{42A8FF34-F3AF-ECE5-C324-0EB2A910FAE4}" dt="2021-06-23T14:29:03.667" v="34"/>
          <ac:spMkLst>
            <pc:docMk/>
            <pc:sldMk cId="0" sldId="407"/>
            <ac:spMk id="69635" creationId="{E6A4C027-B1DD-4905-A221-F7D97A693BDD}"/>
          </ac:spMkLst>
        </pc:spChg>
      </pc:sldChg>
      <pc:sldChg chg="modSp addCm">
        <pc:chgData name="Sam Hepworth" userId="S::sam.hepworth@brook.org.uk::50cf503a-ea25-4e0d-b111-d87aaf801f6c" providerId="AD" clId="Web-{42A8FF34-F3AF-ECE5-C324-0EB2A910FAE4}" dt="2021-06-23T14:27:20.879" v="26"/>
        <pc:sldMkLst>
          <pc:docMk/>
          <pc:sldMk cId="0" sldId="413"/>
        </pc:sldMkLst>
        <pc:spChg chg="mod">
          <ac:chgData name="Sam Hepworth" userId="S::sam.hepworth@brook.org.uk::50cf503a-ea25-4e0d-b111-d87aaf801f6c" providerId="AD" clId="Web-{42A8FF34-F3AF-ECE5-C324-0EB2A910FAE4}" dt="2021-06-23T14:26:59.362" v="23"/>
          <ac:spMkLst>
            <pc:docMk/>
            <pc:sldMk cId="0" sldId="413"/>
            <ac:spMk id="44034" creationId="{AA832BBD-33A1-454E-9DD8-9C31949671F3}"/>
          </ac:spMkLst>
        </pc:spChg>
        <pc:spChg chg="mod">
          <ac:chgData name="Sam Hepworth" userId="S::sam.hepworth@brook.org.uk::50cf503a-ea25-4e0d-b111-d87aaf801f6c" providerId="AD" clId="Web-{42A8FF34-F3AF-ECE5-C324-0EB2A910FAE4}" dt="2021-06-23T14:27:14.957" v="25" actId="20577"/>
          <ac:spMkLst>
            <pc:docMk/>
            <pc:sldMk cId="0" sldId="413"/>
            <ac:spMk id="44035" creationId="{F100AEC7-9586-401F-A516-837FB2684AA6}"/>
          </ac:spMkLst>
        </pc:spChg>
      </pc:sldChg>
      <pc:sldChg chg="modSp addCm">
        <pc:chgData name="Sam Hepworth" userId="S::sam.hepworth@brook.org.uk::50cf503a-ea25-4e0d-b111-d87aaf801f6c" providerId="AD" clId="Web-{42A8FF34-F3AF-ECE5-C324-0EB2A910FAE4}" dt="2021-06-23T14:29:20.418" v="36"/>
        <pc:sldMkLst>
          <pc:docMk/>
          <pc:sldMk cId="0" sldId="420"/>
        </pc:sldMkLst>
        <pc:spChg chg="mod">
          <ac:chgData name="Sam Hepworth" userId="S::sam.hepworth@brook.org.uk::50cf503a-ea25-4e0d-b111-d87aaf801f6c" providerId="AD" clId="Web-{42A8FF34-F3AF-ECE5-C324-0EB2A910FAE4}" dt="2021-06-23T14:24:10.523" v="2" actId="20577"/>
          <ac:spMkLst>
            <pc:docMk/>
            <pc:sldMk cId="0" sldId="420"/>
            <ac:spMk id="35842" creationId="{4A4B6B85-6F43-4F43-8FBF-1B13237E9C73}"/>
          </ac:spMkLst>
        </pc:spChg>
      </pc:sldChg>
      <pc:sldChg chg="addSp modSp addCm">
        <pc:chgData name="Sam Hepworth" userId="S::sam.hepworth@brook.org.uk::50cf503a-ea25-4e0d-b111-d87aaf801f6c" providerId="AD" clId="Web-{42A8FF34-F3AF-ECE5-C324-0EB2A910FAE4}" dt="2021-06-23T14:26:44.752" v="21" actId="1076"/>
        <pc:sldMkLst>
          <pc:docMk/>
          <pc:sldMk cId="2912191182" sldId="422"/>
        </pc:sldMkLst>
        <pc:spChg chg="add mod">
          <ac:chgData name="Sam Hepworth" userId="S::sam.hepworth@brook.org.uk::50cf503a-ea25-4e0d-b111-d87aaf801f6c" providerId="AD" clId="Web-{42A8FF34-F3AF-ECE5-C324-0EB2A910FAE4}" dt="2021-06-23T14:25:17.183" v="9"/>
          <ac:spMkLst>
            <pc:docMk/>
            <pc:sldMk cId="2912191182" sldId="422"/>
            <ac:spMk id="5" creationId="{3F2FAEA3-A9B3-489E-B3E2-9278B145AFF3}"/>
          </ac:spMkLst>
        </pc:spChg>
        <pc:spChg chg="mod">
          <ac:chgData name="Sam Hepworth" userId="S::sam.hepworth@brook.org.uk::50cf503a-ea25-4e0d-b111-d87aaf801f6c" providerId="AD" clId="Web-{42A8FF34-F3AF-ECE5-C324-0EB2A910FAE4}" dt="2021-06-23T14:26:44.673" v="14" actId="1076"/>
          <ac:spMkLst>
            <pc:docMk/>
            <pc:sldMk cId="2912191182" sldId="422"/>
            <ac:spMk id="14" creationId="{00000000-0000-0000-0000-000000000000}"/>
          </ac:spMkLst>
        </pc:spChg>
        <pc:spChg chg="mod">
          <ac:chgData name="Sam Hepworth" userId="S::sam.hepworth@brook.org.uk::50cf503a-ea25-4e0d-b111-d87aaf801f6c" providerId="AD" clId="Web-{42A8FF34-F3AF-ECE5-C324-0EB2A910FAE4}" dt="2021-06-23T14:26:44.689" v="15" actId="1076"/>
          <ac:spMkLst>
            <pc:docMk/>
            <pc:sldMk cId="2912191182" sldId="422"/>
            <ac:spMk id="15" creationId="{00000000-0000-0000-0000-000000000000}"/>
          </ac:spMkLst>
        </pc:spChg>
        <pc:spChg chg="mod">
          <ac:chgData name="Sam Hepworth" userId="S::sam.hepworth@brook.org.uk::50cf503a-ea25-4e0d-b111-d87aaf801f6c" providerId="AD" clId="Web-{42A8FF34-F3AF-ECE5-C324-0EB2A910FAE4}" dt="2021-06-23T14:26:44.689" v="16" actId="1076"/>
          <ac:spMkLst>
            <pc:docMk/>
            <pc:sldMk cId="2912191182" sldId="422"/>
            <ac:spMk id="16" creationId="{00000000-0000-0000-0000-000000000000}"/>
          </ac:spMkLst>
        </pc:spChg>
        <pc:spChg chg="mod">
          <ac:chgData name="Sam Hepworth" userId="S::sam.hepworth@brook.org.uk::50cf503a-ea25-4e0d-b111-d87aaf801f6c" providerId="AD" clId="Web-{42A8FF34-F3AF-ECE5-C324-0EB2A910FAE4}" dt="2021-06-23T14:26:44.705" v="17" actId="1076"/>
          <ac:spMkLst>
            <pc:docMk/>
            <pc:sldMk cId="2912191182" sldId="422"/>
            <ac:spMk id="17" creationId="{00000000-0000-0000-0000-000000000000}"/>
          </ac:spMkLst>
        </pc:spChg>
        <pc:spChg chg="mod">
          <ac:chgData name="Sam Hepworth" userId="S::sam.hepworth@brook.org.uk::50cf503a-ea25-4e0d-b111-d87aaf801f6c" providerId="AD" clId="Web-{42A8FF34-F3AF-ECE5-C324-0EB2A910FAE4}" dt="2021-06-23T14:26:44.720" v="18" actId="1076"/>
          <ac:spMkLst>
            <pc:docMk/>
            <pc:sldMk cId="2912191182" sldId="422"/>
            <ac:spMk id="18" creationId="{00000000-0000-0000-0000-000000000000}"/>
          </ac:spMkLst>
        </pc:spChg>
        <pc:spChg chg="mod">
          <ac:chgData name="Sam Hepworth" userId="S::sam.hepworth@brook.org.uk::50cf503a-ea25-4e0d-b111-d87aaf801f6c" providerId="AD" clId="Web-{42A8FF34-F3AF-ECE5-C324-0EB2A910FAE4}" dt="2021-06-23T14:26:44.720" v="19" actId="1076"/>
          <ac:spMkLst>
            <pc:docMk/>
            <pc:sldMk cId="2912191182" sldId="422"/>
            <ac:spMk id="19" creationId="{00000000-0000-0000-0000-000000000000}"/>
          </ac:spMkLst>
        </pc:spChg>
        <pc:spChg chg="mod">
          <ac:chgData name="Sam Hepworth" userId="S::sam.hepworth@brook.org.uk::50cf503a-ea25-4e0d-b111-d87aaf801f6c" providerId="AD" clId="Web-{42A8FF34-F3AF-ECE5-C324-0EB2A910FAE4}" dt="2021-06-23T14:26:44.736" v="20" actId="1076"/>
          <ac:spMkLst>
            <pc:docMk/>
            <pc:sldMk cId="2912191182" sldId="422"/>
            <ac:spMk id="20" creationId="{00000000-0000-0000-0000-000000000000}"/>
          </ac:spMkLst>
        </pc:spChg>
        <pc:spChg chg="mod">
          <ac:chgData name="Sam Hepworth" userId="S::sam.hepworth@brook.org.uk::50cf503a-ea25-4e0d-b111-d87aaf801f6c" providerId="AD" clId="Web-{42A8FF34-F3AF-ECE5-C324-0EB2A910FAE4}" dt="2021-06-23T14:26:44.752" v="21" actId="1076"/>
          <ac:spMkLst>
            <pc:docMk/>
            <pc:sldMk cId="2912191182" sldId="422"/>
            <ac:spMk id="21" creationId="{00000000-0000-0000-0000-000000000000}"/>
          </ac:spMkLst>
        </pc:spChg>
        <pc:grpChg chg="mod">
          <ac:chgData name="Sam Hepworth" userId="S::sam.hepworth@brook.org.uk::50cf503a-ea25-4e0d-b111-d87aaf801f6c" providerId="AD" clId="Web-{42A8FF34-F3AF-ECE5-C324-0EB2A910FAE4}" dt="2021-06-23T14:26:44.658" v="13" actId="1076"/>
          <ac:grpSpMkLst>
            <pc:docMk/>
            <pc:sldMk cId="2912191182" sldId="422"/>
            <ac:grpSpMk id="13" creationId="{00000000-0000-0000-0000-000000000000}"/>
          </ac:grpSpMkLst>
        </pc:grpChg>
      </pc:sldChg>
    </pc:docChg>
  </pc:docChgLst>
  <pc:docChgLst>
    <pc:chgData name="Kelly Harris" userId="S::kelly.harris@brook.org.uk::cc939fe8-d5a0-4636-8799-f6afaa3e47da" providerId="AD" clId="Web-{F3550197-4A22-FBBA-225A-0CBF34B62276}"/>
    <pc:docChg chg="modSld">
      <pc:chgData name="Kelly Harris" userId="S::kelly.harris@brook.org.uk::cc939fe8-d5a0-4636-8799-f6afaa3e47da" providerId="AD" clId="Web-{F3550197-4A22-FBBA-225A-0CBF34B62276}" dt="2021-06-04T15:39:30.186" v="8"/>
      <pc:docMkLst>
        <pc:docMk/>
      </pc:docMkLst>
      <pc:sldChg chg="modNotes">
        <pc:chgData name="Kelly Harris" userId="S::kelly.harris@brook.org.uk::cc939fe8-d5a0-4636-8799-f6afaa3e47da" providerId="AD" clId="Web-{F3550197-4A22-FBBA-225A-0CBF34B62276}" dt="2021-06-04T15:37:46.183" v="7"/>
        <pc:sldMkLst>
          <pc:docMk/>
          <pc:sldMk cId="0" sldId="396"/>
        </pc:sldMkLst>
      </pc:sldChg>
      <pc:sldChg chg="modNotes">
        <pc:chgData name="Kelly Harris" userId="S::kelly.harris@brook.org.uk::cc939fe8-d5a0-4636-8799-f6afaa3e47da" providerId="AD" clId="Web-{F3550197-4A22-FBBA-225A-0CBF34B62276}" dt="2021-06-04T15:39:30.186" v="8"/>
        <pc:sldMkLst>
          <pc:docMk/>
          <pc:sldMk cId="0" sldId="401"/>
        </pc:sldMkLst>
      </pc:sldChg>
    </pc:docChg>
  </pc:docChgLst>
  <pc:docChgLst>
    <pc:chgData name="Kelly Harris" userId="S::kelly.harris@brook.org.uk::cc939fe8-d5a0-4636-8799-f6afaa3e47da" providerId="AD" clId="Web-{B7822099-C07C-2171-D4B6-A59243DCA846}"/>
    <pc:docChg chg="modSld">
      <pc:chgData name="Kelly Harris" userId="S::kelly.harris@brook.org.uk::cc939fe8-d5a0-4636-8799-f6afaa3e47da" providerId="AD" clId="Web-{B7822099-C07C-2171-D4B6-A59243DCA846}" dt="2021-06-04T15:26:31.980" v="70"/>
      <pc:docMkLst>
        <pc:docMk/>
      </pc:docMkLst>
      <pc:sldChg chg="modSp delCm modNotes">
        <pc:chgData name="Kelly Harris" userId="S::kelly.harris@brook.org.uk::cc939fe8-d5a0-4636-8799-f6afaa3e47da" providerId="AD" clId="Web-{B7822099-C07C-2171-D4B6-A59243DCA846}" dt="2021-06-04T15:25:58.011" v="62"/>
        <pc:sldMkLst>
          <pc:docMk/>
          <pc:sldMk cId="0" sldId="340"/>
        </pc:sldMkLst>
        <pc:spChg chg="mod">
          <ac:chgData name="Kelly Harris" userId="S::kelly.harris@brook.org.uk::cc939fe8-d5a0-4636-8799-f6afaa3e47da" providerId="AD" clId="Web-{B7822099-C07C-2171-D4B6-A59243DCA846}" dt="2021-06-04T15:25:26.448" v="54" actId="20577"/>
          <ac:spMkLst>
            <pc:docMk/>
            <pc:sldMk cId="0" sldId="340"/>
            <ac:spMk id="2" creationId="{684AA59E-C9AD-4317-87C6-7B3753C9BA58}"/>
          </ac:spMkLst>
        </pc:spChg>
      </pc:sldChg>
      <pc:sldChg chg="modNotes">
        <pc:chgData name="Kelly Harris" userId="S::kelly.harris@brook.org.uk::cc939fe8-d5a0-4636-8799-f6afaa3e47da" providerId="AD" clId="Web-{B7822099-C07C-2171-D4B6-A59243DCA846}" dt="2021-06-04T15:26:31.980" v="70"/>
        <pc:sldMkLst>
          <pc:docMk/>
          <pc:sldMk cId="0" sldId="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AutoShape 1">
            <a:extLst>
              <a:ext uri="{FF2B5EF4-FFF2-40B4-BE49-F238E27FC236}">
                <a16:creationId xmlns:a16="http://schemas.microsoft.com/office/drawing/2014/main" id="{F16E5829-2BFD-405B-BA33-527C4EF7FFD4}"/>
              </a:ext>
            </a:extLst>
          </p:cNvPr>
          <p:cNvSpPr>
            <a:spLocks noChangeArrowheads="1"/>
          </p:cNvSpPr>
          <p:nvPr/>
        </p:nvSpPr>
        <p:spPr bwMode="auto">
          <a:xfrm>
            <a:off x="0" y="0"/>
            <a:ext cx="6669088"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339" name="Text Box 2">
            <a:extLst>
              <a:ext uri="{FF2B5EF4-FFF2-40B4-BE49-F238E27FC236}">
                <a16:creationId xmlns:a16="http://schemas.microsoft.com/office/drawing/2014/main" id="{DE69FDC2-A1DC-4635-8376-187A81FB9972}"/>
              </a:ext>
            </a:extLst>
          </p:cNvPr>
          <p:cNvSpPr txBox="1">
            <a:spLocks noChangeArrowheads="1"/>
          </p:cNvSpP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340" name="Text Box 3">
            <a:extLst>
              <a:ext uri="{FF2B5EF4-FFF2-40B4-BE49-F238E27FC236}">
                <a16:creationId xmlns:a16="http://schemas.microsoft.com/office/drawing/2014/main" id="{A31EBEEF-2A32-489C-B99F-E88060989BE2}"/>
              </a:ext>
            </a:extLst>
          </p:cNvPr>
          <p:cNvSpPr txBox="1">
            <a:spLocks noChangeArrowheads="1"/>
          </p:cNvSpPr>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4341" name="Rectangle 4">
            <a:extLst>
              <a:ext uri="{FF2B5EF4-FFF2-40B4-BE49-F238E27FC236}">
                <a16:creationId xmlns:a16="http://schemas.microsoft.com/office/drawing/2014/main" id="{30696597-F08F-474B-8337-523792A2AA9A}"/>
              </a:ext>
            </a:extLst>
          </p:cNvPr>
          <p:cNvSpPr>
            <a:spLocks noGrp="1" noRot="1" noChangeAspect="1" noChangeArrowheads="1"/>
          </p:cNvSpPr>
          <p:nvPr>
            <p:ph type="sldImg"/>
          </p:nvPr>
        </p:nvSpPr>
        <p:spPr bwMode="auto">
          <a:xfrm>
            <a:off x="854075" y="744538"/>
            <a:ext cx="4959350" cy="3721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B1CE199A-7C86-43FD-8E36-4963342237CE}"/>
              </a:ext>
            </a:extLst>
          </p:cNvPr>
          <p:cNvSpPr>
            <a:spLocks noGrp="1" noChangeArrowheads="1"/>
          </p:cNvSpPr>
          <p:nvPr>
            <p:ph type="body"/>
          </p:nvPr>
        </p:nvSpPr>
        <p:spPr bwMode="auto">
          <a:xfrm>
            <a:off x="889000" y="4714875"/>
            <a:ext cx="4889500" cy="4465638"/>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14343" name="Text Box 6">
            <a:extLst>
              <a:ext uri="{FF2B5EF4-FFF2-40B4-BE49-F238E27FC236}">
                <a16:creationId xmlns:a16="http://schemas.microsoft.com/office/drawing/2014/main" id="{2272266C-2474-425D-9878-C0D336ADD297}"/>
              </a:ext>
            </a:extLst>
          </p:cNvPr>
          <p:cNvSpPr txBox="1">
            <a:spLocks noChangeArrowheads="1"/>
          </p:cNvSpPr>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7">
            <a:extLst>
              <a:ext uri="{FF2B5EF4-FFF2-40B4-BE49-F238E27FC236}">
                <a16:creationId xmlns:a16="http://schemas.microsoft.com/office/drawing/2014/main" id="{9BD0D642-6319-484C-BC5D-8ECA04B241CF}"/>
              </a:ext>
            </a:extLst>
          </p:cNvPr>
          <p:cNvSpPr>
            <a:spLocks noGrp="1" noChangeArrowheads="1"/>
          </p:cNvSpPr>
          <p:nvPr>
            <p:ph type="sldNum"/>
          </p:nvPr>
        </p:nvSpPr>
        <p:spPr bwMode="auto">
          <a:xfrm>
            <a:off x="3779838" y="9429750"/>
            <a:ext cx="2887662" cy="495300"/>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a:buClr>
                <a:srgbClr val="000000"/>
              </a:buClr>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pPr>
              <a:defRPr/>
            </a:pPr>
            <a:fld id="{04B8D2BC-3EB7-4F53-A305-776FA8511C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s.uk/conditions/vaginal-dischar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D747BC8-C180-4115-8BCD-1E765BF387F6}" type="slidenum">
              <a:rPr lang="en-US" altLang="en-US">
                <a:latin typeface="Arial" panose="020B0604020202020204" pitchFamily="34" charset="0"/>
              </a:rPr>
              <a:pPr>
                <a:spcBef>
                  <a:spcPct val="0"/>
                </a:spcBef>
                <a:buSzPct val="45000"/>
                <a:buFont typeface="Wingdings" panose="05000000000000000000" pitchFamily="2" charset="2"/>
                <a:buNone/>
              </a:pPr>
              <a:t>1</a:t>
            </a:fld>
            <a:endParaRPr lang="en-US" altLang="en-US">
              <a:latin typeface="Arial" panose="020B0604020202020204" pitchFamily="34" charset="0"/>
            </a:endParaRPr>
          </a:p>
        </p:txBody>
      </p:sp>
    </p:spTree>
    <p:extLst>
      <p:ext uri="{BB962C8B-B14F-4D97-AF65-F5344CB8AC3E}">
        <p14:creationId xmlns:p14="http://schemas.microsoft.com/office/powerpoint/2010/main" val="4128826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8808671-FF28-4CC6-A561-A14EAE00DD6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63BEB707-75A6-4098-8B89-8180901EF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b="1"/>
              <a:t>Gweithgarwch Sesiwn Sylw i’r Mislif </a:t>
            </a:r>
          </a:p>
          <a:p>
            <a:endParaRPr lang="en-GB" altLang="en-US" b="1"/>
          </a:p>
          <a:p>
            <a:r>
              <a:rPr lang="cy-GB" b="1"/>
              <a:t>Dull </a:t>
            </a:r>
          </a:p>
          <a:p>
            <a:endParaRPr lang="en-GB" altLang="en-US" b="1"/>
          </a:p>
          <a:p>
            <a:r>
              <a:rPr lang="cy-GB"/>
              <a:t>•   Mae’r hwyluswyr yn dosbarthu cardiau gyda lluniau o wahanol nwyddau mislif arnynt. Rhannwch y bobl ifanc yn grwpiau o 3-5. </a:t>
            </a:r>
          </a:p>
          <a:p>
            <a:r>
              <a:rPr lang="cy-GB"/>
              <a:t>•    Ar ôl ychydig funudau o amser paratoi, bydd pob grŵp yn mynd i flaen y dosbarth ac yn rhoi ‘datganiad cryno’ am y nwyddau dan sylw, er na allan nhw sôn am union enw’r nwyddau. Gallant hefyd dynnu llun ar y bwrdd gwyn, a defnyddio geiriau neu ystumiau – fel yn y gêm ‘charades’. Y nod yw ‘gwerthu’ eu cynnyrch i weddill y dosbarth!</a:t>
            </a:r>
          </a:p>
          <a:p>
            <a:r>
              <a:rPr lang="cy-GB"/>
              <a:t>•    Ôl-drafodaeth gan yr hwylusydd gan ddefnyddio negeseuon allweddol </a:t>
            </a:r>
          </a:p>
          <a:p>
            <a:endParaRPr lang="en-GB" altLang="en-US" b="1"/>
          </a:p>
          <a:p>
            <a:r>
              <a:rPr lang="cy-GB" b="1"/>
              <a:t>Cwestiynau Allweddol </a:t>
            </a:r>
          </a:p>
          <a:p>
            <a:endParaRPr lang="en-GB" altLang="en-US" b="1"/>
          </a:p>
          <a:p>
            <a:r>
              <a:rPr lang="cy-GB"/>
              <a:t>•    Pam y gallai pobl ddefnyddio gwahanol nwyddau mislif?</a:t>
            </a:r>
          </a:p>
          <a:p>
            <a:r>
              <a:rPr lang="cy-GB"/>
              <a:t>•    A oes tabŵ am siarad am fislif? Pam mae yna dabŵ ynghylch siarad am nwyddau mislif mewn cymdeithas (annog trafodaeth - y cartref yn erbyn yr ysgol)</a:t>
            </a:r>
          </a:p>
          <a:p>
            <a:r>
              <a:rPr lang="cy-GB"/>
              <a:t>•   A oes angen i ni feddwl am gynaliadwyedd wrth ddewis nwyddau</a:t>
            </a:r>
          </a:p>
          <a:p>
            <a:endParaRPr lang="en-GB" altLang="en-US" b="1"/>
          </a:p>
          <a:p>
            <a:r>
              <a:rPr lang="cy-GB" b="1"/>
              <a:t>Negeseuon Allweddol</a:t>
            </a:r>
          </a:p>
          <a:p>
            <a:endParaRPr lang="en-GB" altLang="en-US" b="1"/>
          </a:p>
          <a:p>
            <a:r>
              <a:rPr lang="cy-GB"/>
              <a:t>•   Edrychwch ar y cardiau cyflwyno nwyddau i gael rhagor o wybodaeth </a:t>
            </a:r>
          </a:p>
          <a:p>
            <a:r>
              <a:rPr lang="cy-GB"/>
              <a:t>•   Yn gyffredinol, mae pobl yn defnyddio cyfuniad o nwyddau. Mae’r rhan fwyaf yn dod mewn gwahanol feintiau ac yn addas ar gyfer gwahanol lifau (trwm neu ysgafn). Arbrofwch i weld beth sy'n gweithio orau i chi. Does dim un math o gynnyrch yn well, dim ond mai dyma’r opsiwn gorau ar gyfer y person hwnnw.</a:t>
            </a:r>
          </a:p>
          <a:p>
            <a:r>
              <a:rPr lang="cy-GB"/>
              <a:t>•    Gallai cost nwyddau mislif fod yn ffactor yn y rhai rydych chi’n eu dewis. Mae rhai nwyddau mislif aml-ddefnydd a chynaliadwy ar gael ond mae angen mwy o arian i’w prynu, er y gallech arbed arian dros amser. </a:t>
            </a:r>
          </a:p>
          <a:p>
            <a:r>
              <a:rPr lang="cy-GB"/>
              <a:t>•    Gallai bod â nwyddau mislif mewn argyfwng gyda chi pan fyddwch chi allan fod yn syniad da. Ond cofiwch, gallwch bob amser ofyn i ffrindiau neu oedolyn rydych chi’n ymddiried ynddo hefyd. Mae hyn yn wir hefyd os nad ydych wedi dechrau eto. </a:t>
            </a:r>
          </a:p>
        </p:txBody>
      </p:sp>
      <p:sp>
        <p:nvSpPr>
          <p:cNvPr id="34820" name="Slide Number Placeholder 3">
            <a:extLst>
              <a:ext uri="{FF2B5EF4-FFF2-40B4-BE49-F238E27FC236}">
                <a16:creationId xmlns:a16="http://schemas.microsoft.com/office/drawing/2014/main" id="{76BAE035-D3A4-4733-BD36-6763E2A8C70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7F31FD8-C6A5-48C5-9E05-C319C2F6682D}" type="slidenum">
              <a:rPr lang="en-US" altLang="en-US" smtClean="0">
                <a:latin typeface="Arial" panose="020B0604020202020204" pitchFamily="34" charset="0"/>
              </a:rPr>
              <a:pPr>
                <a:spcBef>
                  <a:spcPct val="0"/>
                </a:spcBef>
                <a:buSzPct val="45000"/>
                <a:buFont typeface="Wingdings" panose="05000000000000000000" pitchFamily="2" charset="2"/>
                <a:buNone/>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1990C54-9DE2-4BA7-AD59-EE41C4ADC0E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8CDF755-177A-42BC-9005-FE6212CAAE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1D885B97-A117-4B00-B157-8D874997317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E037247-CD36-4870-8295-2268715C34DF}"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11</a:t>
            </a:fld>
            <a:endParaRPr lang="en-US" altLang="en-US">
              <a:solidFill>
                <a:schemeClr val="tx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D479C0C-0A8F-496D-BFC5-632FEB8D5FFA}"/>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5294CD4-EBA6-4673-A1ED-B04D619A00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Arial" panose="020B0604020202020204" pitchFamily="34" charset="0"/>
              </a:rPr>
              <a:t>Labelu’r corff</a:t>
            </a:r>
          </a:p>
          <a:p>
            <a:endParaRPr lang="en-GB" altLang="en-US" dirty="0">
              <a:latin typeface="Arial" panose="020B0604020202020204" pitchFamily="34" charset="0"/>
            </a:endParaRPr>
          </a:p>
          <a:p>
            <a:r>
              <a:rPr lang="cy-GB" dirty="0">
                <a:latin typeface="Arial" panose="020B0604020202020204" pitchFamily="34" charset="0"/>
              </a:rPr>
              <a:t>Dull</a:t>
            </a:r>
          </a:p>
          <a:p>
            <a:endParaRPr lang="en-GB" altLang="en-US" dirty="0">
              <a:latin typeface="Arial" panose="020B0604020202020204" pitchFamily="34" charset="0"/>
            </a:endParaRPr>
          </a:p>
          <a:p>
            <a:r>
              <a:rPr lang="cy-GB" dirty="0">
                <a:latin typeface="Arial" panose="020B0604020202020204" pitchFamily="34" charset="0"/>
              </a:rPr>
              <a:t>•   Yr hwylusydd yn egluro ein bod yn mynd i feddwl am organau rhywiol yn fwy manwl a deall y geiriau cywir ar gyfer gwahanol rannau a’r hyn y maent yn ei wneud.  </a:t>
            </a:r>
          </a:p>
          <a:p>
            <a:r>
              <a:rPr lang="cy-GB" dirty="0">
                <a:latin typeface="Arial" panose="020B0604020202020204" pitchFamily="34" charset="0"/>
              </a:rPr>
              <a:t>•   Yr hwylusydd yn dangos delweddau o’r system atgenhedlu fewnol, un yn gyntaf ac wedyn y llall ar gyflwyniad. Gall yr hwylusydd ddewis cael y mannau heb eu henwi i weld a oes unrhyw un yn y grŵp yn gwybod yr enwau, cyn datgelu’r atebion.   </a:t>
            </a:r>
          </a:p>
          <a:p>
            <a:r>
              <a:rPr lang="cy-GB" dirty="0">
                <a:latin typeface="Arial" panose="020B0604020202020204" pitchFamily="34" charset="0"/>
              </a:rPr>
              <a:t>•   Gan ddefnyddio taflen ôl-drafodaeth yr hwylusydd, cwestiynau a negeseuon allweddol, mae’r hwylusydd yn egluro enwau a swyddogaethau pob elfen o’r system atgenhedlu fewnol. </a:t>
            </a:r>
          </a:p>
          <a:p>
            <a:endParaRPr lang="en-GB" altLang="en-US" dirty="0">
              <a:latin typeface="Arial" panose="020B0604020202020204" pitchFamily="34" charset="0"/>
            </a:endParaRPr>
          </a:p>
          <a:p>
            <a:r>
              <a:rPr lang="cy-GB" dirty="0">
                <a:latin typeface="Arial" panose="020B0604020202020204" pitchFamily="34" charset="0"/>
              </a:rPr>
              <a:t>Cwestiynau </a:t>
            </a:r>
          </a:p>
          <a:p>
            <a:endParaRPr lang="en-GB" altLang="en-US" dirty="0">
              <a:latin typeface="Arial" panose="020B0604020202020204" pitchFamily="34" charset="0"/>
            </a:endParaRPr>
          </a:p>
          <a:p>
            <a:r>
              <a:rPr lang="cy-GB" dirty="0">
                <a:latin typeface="Arial" panose="020B0604020202020204" pitchFamily="34" charset="0"/>
              </a:rPr>
              <a:t>•   Ydy corff pawb yr un fath? </a:t>
            </a:r>
          </a:p>
          <a:p>
            <a:r>
              <a:rPr lang="cy-GB" dirty="0">
                <a:latin typeface="Arial" panose="020B0604020202020204" pitchFamily="34" charset="0"/>
              </a:rPr>
              <a:t>•   Beth yw’r enw ar y rhan rhwng coesau person? </a:t>
            </a:r>
          </a:p>
          <a:p>
            <a:r>
              <a:rPr lang="cy-GB" dirty="0">
                <a:latin typeface="Arial" panose="020B0604020202020204" pitchFamily="34" charset="0"/>
              </a:rPr>
              <a:t>•   Sut allwn ni gadw ein horganau rhywiol yn lân?</a:t>
            </a:r>
          </a:p>
          <a:p>
            <a:endParaRPr lang="en-GB" altLang="en-US" dirty="0">
              <a:latin typeface="Arial" panose="020B0604020202020204" pitchFamily="34" charset="0"/>
            </a:endParaRPr>
          </a:p>
        </p:txBody>
      </p:sp>
      <p:sp>
        <p:nvSpPr>
          <p:cNvPr id="38916" name="Slide Number Placeholder 3">
            <a:extLst>
              <a:ext uri="{FF2B5EF4-FFF2-40B4-BE49-F238E27FC236}">
                <a16:creationId xmlns:a16="http://schemas.microsoft.com/office/drawing/2014/main" id="{339D35BE-3759-4E54-B8B4-5602F35417D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94026EA1-4B7E-41A5-88C1-A941878F164B}" type="slidenum">
              <a:rPr lang="en-US" altLang="en-US" smtClean="0">
                <a:latin typeface="Arial" panose="020B0604020202020204" pitchFamily="34" charset="0"/>
              </a:rPr>
              <a:pPr>
                <a:spcBef>
                  <a:spcPct val="0"/>
                </a:spcBef>
                <a:buSzPct val="45000"/>
                <a:buFont typeface="Wingdings" panose="05000000000000000000" pitchFamily="2" charset="2"/>
                <a:buNone/>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6D72308-951A-4CC3-B0A8-4358B192AAA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5FF23E02-CA50-465F-B5E7-401724CD3B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Arial" panose="020B0604020202020204" pitchFamily="34" charset="0"/>
              </a:rPr>
              <a:t> Eglurwch mai dyma sydd y tu mewn i gorff rhywun sydd â fwlfa a gwain ac mae’n rhan o’r system/organau atgenhedlu mewnol </a:t>
            </a:r>
          </a:p>
          <a:p>
            <a:endParaRPr lang="en-GB" altLang="en-US" dirty="0">
              <a:latin typeface="Arial" panose="020B0604020202020204" pitchFamily="34" charset="0"/>
            </a:endParaRPr>
          </a:p>
          <a:p>
            <a:r>
              <a:rPr lang="cy-GB" dirty="0">
                <a:latin typeface="Arial" panose="020B0604020202020204" pitchFamily="34" charset="0"/>
              </a:rPr>
              <a:t>•   Ofari – mae gan bobl ddau o’r rhain a dyma lle mae’r wyau’n cael eu storio yng nghorff rhywun. Mae angen yr wyau i helpu i wneud babi ac maent mor fach fel na allwch eu gweld gyda’r llygaid noeth</a:t>
            </a:r>
          </a:p>
          <a:p>
            <a:r>
              <a:rPr lang="cy-GB" dirty="0">
                <a:latin typeface="Arial" panose="020B0604020202020204" pitchFamily="34" charset="0"/>
              </a:rPr>
              <a:t>•    Y tiwb </a:t>
            </a:r>
            <a:r>
              <a:rPr lang="cy-GB" dirty="0" err="1">
                <a:latin typeface="Arial" panose="020B0604020202020204" pitchFamily="34" charset="0"/>
              </a:rPr>
              <a:t>ffalopaidd</a:t>
            </a:r>
            <a:r>
              <a:rPr lang="cy-GB" dirty="0">
                <a:latin typeface="Arial" panose="020B0604020202020204" pitchFamily="34" charset="0"/>
              </a:rPr>
              <a:t> – mae gan bobl ddau o’r rhain. Maen nhw’n cysylltu’r ofari â’r groth. </a:t>
            </a:r>
          </a:p>
          <a:p>
            <a:r>
              <a:rPr lang="cy-GB" dirty="0">
                <a:latin typeface="Arial" panose="020B0604020202020204" pitchFamily="34" charset="0"/>
              </a:rPr>
              <a:t>•    Y groth – weithiau, mae hefyd yn cael ei galw’n </a:t>
            </a:r>
            <a:r>
              <a:rPr lang="cy-GB" dirty="0" err="1">
                <a:latin typeface="Arial" panose="020B0604020202020204" pitchFamily="34" charset="0"/>
              </a:rPr>
              <a:t>wterws</a:t>
            </a:r>
            <a:r>
              <a:rPr lang="cy-GB" dirty="0">
                <a:latin typeface="Arial" panose="020B0604020202020204" pitchFamily="34" charset="0"/>
              </a:rPr>
              <a:t>. Dyma lle gallai babi dyfu pe bai rhywun yn feichiog</a:t>
            </a:r>
          </a:p>
          <a:p>
            <a:r>
              <a:rPr lang="cy-GB" dirty="0">
                <a:latin typeface="Arial" panose="020B0604020202020204" pitchFamily="34" charset="0"/>
              </a:rPr>
              <a:t>•    Ceg y groth – mae hon yn gweithredu fel rhwystr i atal unrhyw beth rhag mynd i mewn i’r corff drwy’r wain. Mae twll bychan iawn ynddi i ganiatáu i’r sberm fynd i mewn gwaed neu i waed y mislif ddod allan </a:t>
            </a:r>
          </a:p>
          <a:p>
            <a:r>
              <a:rPr lang="cy-GB" dirty="0">
                <a:latin typeface="Arial" panose="020B0604020202020204" pitchFamily="34" charset="0"/>
              </a:rPr>
              <a:t>•    Gwain – tiwb yw hwn sy’n cysylltu’r groth a cheg y groth â’r tu allan i’r corff. </a:t>
            </a:r>
          </a:p>
          <a:p>
            <a:endParaRPr lang="en-GB"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1D5D6636-94B4-4B2A-B7E9-1B8C83D839B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6378C1BB-42BD-440C-B7B2-E1FBE2ABE20B}" type="slidenum">
              <a:rPr lang="en-US" altLang="en-US" smtClean="0">
                <a:latin typeface="Arial" panose="020B0604020202020204" pitchFamily="34" charset="0"/>
              </a:rPr>
              <a:pPr marL="0" indent="0" defTabSz="914400" eaLnBrk="0">
                <a:spcBef>
                  <a:spcPct val="0"/>
                </a:spcBef>
                <a:buClrTx/>
                <a:buSzTx/>
                <a:buFontTx/>
                <a:buNone/>
                <a:tabLst/>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88D4C0D-94F9-4907-A104-95918BEF1DED}"/>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25CC2EF-7C29-4000-8E19-819CD7BDE0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Arial" panose="020B0604020202020204" pitchFamily="34" charset="0"/>
              </a:rPr>
              <a:t>•Defnyddiwch sebon plaen, </a:t>
            </a:r>
            <a:r>
              <a:rPr lang="cy-GB" dirty="0" err="1">
                <a:latin typeface="Arial" panose="020B0604020202020204" pitchFamily="34" charset="0"/>
              </a:rPr>
              <a:t>dibersawr</a:t>
            </a:r>
            <a:r>
              <a:rPr lang="cy-GB" dirty="0">
                <a:latin typeface="Arial" panose="020B0604020202020204" pitchFamily="34" charset="0"/>
              </a:rPr>
              <a:t> bob dydd i olchi eich fwlfa yn ysgafn. Peidiwch byth â glanhau y tu mewn i’r wain (</a:t>
            </a:r>
            <a:r>
              <a:rPr lang="cy-GB" dirty="0" err="1">
                <a:latin typeface="Arial" panose="020B0604020202020204" pitchFamily="34" charset="0"/>
              </a:rPr>
              <a:t>enffrydio</a:t>
            </a:r>
            <a:r>
              <a:rPr lang="cy-GB" dirty="0">
                <a:latin typeface="Arial" panose="020B0604020202020204" pitchFamily="34" charset="0"/>
              </a:rPr>
              <a:t>) gan fod hynny’n golchi’r bacteria da allan. Sychwch o’r blaen i’r cefn bob amser, er mwyn osgoi trosglwyddo bacteria o’r anws.</a:t>
            </a:r>
          </a:p>
          <a:p>
            <a:r>
              <a:rPr lang="cy-GB" dirty="0">
                <a:latin typeface="Arial" panose="020B0604020202020204" pitchFamily="34" charset="0"/>
              </a:rPr>
              <a:t>Rydym yn aml yn cyfeirio at yr organau rhywiol allanol (y darnau y gallwch eu gweld) fel y wain, ond mewn gwirionedd, yr enw arni yw’r fwlfa.</a:t>
            </a:r>
          </a:p>
          <a:p>
            <a:r>
              <a:rPr lang="cy-GB" dirty="0">
                <a:latin typeface="Arial" panose="020B0604020202020204" pitchFamily="34" charset="0"/>
              </a:rPr>
              <a:t>Rydym yn aml yn cyfeirio at yr organau rhywiol allanol (y darnau y gallwch eu gweld) fel y wain, ond mewn gwirionedd, yr enw arni yw’r fwlfa.</a:t>
            </a:r>
          </a:p>
        </p:txBody>
      </p:sp>
      <p:sp>
        <p:nvSpPr>
          <p:cNvPr id="43012" name="Slide Number Placeholder 3">
            <a:extLst>
              <a:ext uri="{FF2B5EF4-FFF2-40B4-BE49-F238E27FC236}">
                <a16:creationId xmlns:a16="http://schemas.microsoft.com/office/drawing/2014/main" id="{2B52B5F6-EF54-49DF-AE5C-4E70FCBA521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525F8742-2CED-4E94-9D60-686CF243C1BD}"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14</a:t>
            </a:fld>
            <a:endParaRPr lang="en-US" altLang="en-US">
              <a:solidFill>
                <a:schemeClr val="tx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y-GB" dirty="0">
                <a:latin typeface="Arial"/>
                <a:ea typeface="ＭＳ Ｐゴシック"/>
                <a:cs typeface="Arial"/>
              </a:rPr>
              <a:t>Eglurwch mai dyma sydd y tu mewn/tu allan i gorff rhywun sydd â fwlfa a gwain ac mae’n ddarlun allanol o fwlfa.</a:t>
            </a:r>
            <a:r>
              <a:rPr lang="cy-GB" baseline="0" dirty="0">
                <a:latin typeface="Arial"/>
                <a:ea typeface="ＭＳ Ｐゴシック"/>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y-GB" sz="1200" b="0" i="0" dirty="0">
                <a:solidFill>
                  <a:schemeClr val="tx1"/>
                </a:solidFill>
                <a:latin typeface="Arial" charset="0"/>
                <a:ea typeface="ＭＳ Ｐゴシック" panose="020B0600070205080204" pitchFamily="34" charset="-128"/>
                <a:cs typeface="ＭＳ Ｐゴシック" charset="0"/>
              </a:rPr>
              <a:t>Rydym yn aml yn cyfeirio at yr organau rhywiol allanol (y darnau y gallwch eu gweld) fel y wain, ond mewn gwirionedd, yr enw arni yw’r fwlfa. Y wain yw’r tiwb cyhyrog y tu mewn i’r corff sy’n arwain o geg y groth (agoriad y groth) i’r fwlfa.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err="1">
                <a:solidFill>
                  <a:schemeClr val="tx1"/>
                </a:solidFill>
                <a:latin typeface="Arial" charset="0"/>
                <a:ea typeface="ＭＳ Ｐゴシック" panose="020B0600070205080204" pitchFamily="34" charset="-128"/>
                <a:cs typeface="ＭＳ Ｐゴシック" charset="0"/>
              </a:rPr>
              <a:t>Mons</a:t>
            </a:r>
            <a:r>
              <a:rPr lang="cy-GB" sz="1200" b="0" i="0" dirty="0">
                <a:solidFill>
                  <a:schemeClr val="tx1"/>
                </a:solidFill>
                <a:latin typeface="Arial" charset="0"/>
                <a:ea typeface="ＭＳ Ｐゴシック" panose="020B0600070205080204" pitchFamily="34" charset="-128"/>
                <a:cs typeface="ＭＳ Ｐゴシック" charset="0"/>
              </a:rPr>
              <a:t> </a:t>
            </a:r>
            <a:r>
              <a:rPr lang="cy-GB" sz="1200" b="0" i="0" dirty="0" err="1">
                <a:solidFill>
                  <a:schemeClr val="tx1"/>
                </a:solidFill>
                <a:latin typeface="Arial" charset="0"/>
                <a:ea typeface="ＭＳ Ｐゴシック" panose="020B0600070205080204" pitchFamily="34" charset="-128"/>
                <a:cs typeface="ＭＳ Ｐゴシック" charset="0"/>
              </a:rPr>
              <a:t>Pubis</a:t>
            </a:r>
            <a:r>
              <a:rPr lang="cy-GB" sz="1200" b="0" i="0" dirty="0">
                <a:solidFill>
                  <a:schemeClr val="tx1"/>
                </a:solidFill>
                <a:latin typeface="Arial" charset="0"/>
                <a:ea typeface="ＭＳ Ｐゴシック" panose="020B0600070205080204" pitchFamily="34" charset="-128"/>
                <a:cs typeface="ＭＳ Ｐゴシック" charset="0"/>
              </a:rPr>
              <a:t>.</a:t>
            </a:r>
            <a:r>
              <a:rPr lang="cy-GB" sz="1200" b="0" i="0" baseline="0" dirty="0">
                <a:solidFill>
                  <a:schemeClr val="tx1"/>
                </a:solidFill>
                <a:latin typeface="Arial" charset="0"/>
                <a:ea typeface="ＭＳ Ｐゴシック" panose="020B0600070205080204" pitchFamily="34" charset="-128"/>
                <a:cs typeface="ＭＳ Ｐゴシック" charset="0"/>
              </a:rPr>
              <a:t> </a:t>
            </a:r>
            <a:r>
              <a:rPr lang="cy-GB" sz="1200" b="0" i="0" dirty="0">
                <a:solidFill>
                  <a:schemeClr val="tx1"/>
                </a:solidFill>
                <a:latin typeface="Arial" charset="0"/>
                <a:ea typeface="ＭＳ Ｐゴシック" panose="020B0600070205080204" pitchFamily="34" charset="-128"/>
                <a:cs typeface="ＭＳ Ｐゴシック" charset="0"/>
              </a:rPr>
              <a:t>Dyma’r ardal uwchben y labia, lle gallai pobl fod â blew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a:solidFill>
                  <a:schemeClr val="tx1"/>
                </a:solidFill>
                <a:latin typeface="Arial" charset="0"/>
                <a:ea typeface="ＭＳ Ｐゴシック" panose="020B0600070205080204" pitchFamily="34" charset="-128"/>
                <a:cs typeface="ＭＳ Ｐゴシック" charset="0"/>
              </a:rPr>
              <a:t>Wrethra. O dan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byddwch yn gweld dot bach neu hollt sef agoriad eich wrethra ac o ble y byddwch yn </a:t>
            </a:r>
            <a:r>
              <a:rPr lang="cy-GB" sz="1200" b="0" i="0" dirty="0" err="1">
                <a:solidFill>
                  <a:schemeClr val="tx1"/>
                </a:solidFill>
                <a:latin typeface="Arial" charset="0"/>
                <a:ea typeface="ＭＳ Ｐゴシック" panose="020B0600070205080204" pitchFamily="34" charset="-128"/>
                <a:cs typeface="ＭＳ Ｐゴシック" charset="0"/>
              </a:rPr>
              <a:t>pi-pi</a:t>
            </a:r>
            <a:r>
              <a:rPr lang="cy-GB" sz="1200" b="0" i="0" dirty="0">
                <a:solidFill>
                  <a:schemeClr val="tx1"/>
                </a:solidFill>
                <a:latin typeface="Arial" charset="0"/>
                <a:ea typeface="ＭＳ Ｐゴシック" panose="020B0600070205080204" pitchFamily="34" charset="-128"/>
                <a:cs typeface="ＭＳ Ｐゴシック" charset="0"/>
              </a:rPr>
              <a:t>/gwneud dŵr. </a:t>
            </a:r>
          </a:p>
          <a:p>
            <a:pPr marL="171450" indent="-171450">
              <a:buFont typeface="Arial" panose="020B0604020202020204" pitchFamily="34" charset="0"/>
              <a:buChar char="•"/>
            </a:pPr>
            <a:r>
              <a:rPr lang="cy-GB" sz="1200" b="0" i="0" dirty="0">
                <a:solidFill>
                  <a:schemeClr val="tx1"/>
                </a:solidFill>
                <a:latin typeface="Arial" charset="0"/>
                <a:ea typeface="ＭＳ Ｐゴシック" panose="020B0600070205080204" pitchFamily="34" charset="-128"/>
                <a:cs typeface="ＭＳ Ｐゴシック" charset="0"/>
              </a:rPr>
              <a:t>Labia. Mae 2 ran i’r labia. 1) Labia allanol – gallai’r rhan hon fod wedi’i gorchuddio â blew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ac yn aml â mwy o gnawd, 2) Labia mewnol – nid yw’r rhan hon yn cynnwys unrhyw flew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Gall maint ac ymddangosiad corfforol y labia amrywio o berson i berson a does dim  ffordd gywir neu anghywir iddi edrych.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Ym mhen uchaf eich labia, o dan y </a:t>
            </a:r>
            <a:r>
              <a:rPr lang="cy-GB" sz="1200" b="0" i="0" dirty="0" err="1">
                <a:solidFill>
                  <a:schemeClr val="tx1"/>
                </a:solidFill>
                <a:latin typeface="Arial" charset="0"/>
                <a:ea typeface="ＭＳ Ｐゴシック" panose="020B0600070205080204" pitchFamily="34" charset="-128"/>
                <a:cs typeface="ＭＳ Ｐゴシック" charset="0"/>
              </a:rPr>
              <a:t>Mons</a:t>
            </a:r>
            <a:r>
              <a:rPr lang="cy-GB" sz="1200" b="0" i="0" dirty="0">
                <a:solidFill>
                  <a:schemeClr val="tx1"/>
                </a:solidFill>
                <a:latin typeface="Arial" charset="0"/>
                <a:ea typeface="ＭＳ Ｐゴシック" panose="020B0600070205080204" pitchFamily="34" charset="-128"/>
                <a:cs typeface="ＭＳ Ｐゴシック" charset="0"/>
              </a:rPr>
              <a:t> </a:t>
            </a:r>
            <a:r>
              <a:rPr lang="cy-GB" sz="1200" b="0" i="0" dirty="0" err="1">
                <a:solidFill>
                  <a:schemeClr val="tx1"/>
                </a:solidFill>
                <a:latin typeface="Arial" charset="0"/>
                <a:ea typeface="ＭＳ Ｐゴシック" panose="020B0600070205080204" pitchFamily="34" charset="-128"/>
                <a:cs typeface="ＭＳ Ｐゴシック" charset="0"/>
              </a:rPr>
              <a:t>Pubis</a:t>
            </a:r>
            <a:r>
              <a:rPr lang="cy-GB" sz="1200" b="0" i="0" dirty="0">
                <a:solidFill>
                  <a:schemeClr val="tx1"/>
                </a:solidFill>
                <a:latin typeface="Arial" charset="0"/>
                <a:ea typeface="ＭＳ Ｐゴシック" panose="020B0600070205080204" pitchFamily="34" charset="-128"/>
                <a:cs typeface="ＭＳ Ｐゴシック" charset="0"/>
              </a:rPr>
              <a:t>, fe welwch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sy’n edrych fel chwydd bach siâp pysen, gyda chwfl o groen yn ei orchuddio. Unig bwrpas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yw rhoi pleser rhywiol. Mae’r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yn llawn nerfau, sy’n golygu y gall fod yn hynod sensitif i gyffyrddiad.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a:solidFill>
                  <a:schemeClr val="tx1"/>
                </a:solidFill>
                <a:latin typeface="Arial" charset="0"/>
                <a:ea typeface="ＭＳ Ｐゴシック" panose="020B0600070205080204" pitchFamily="34" charset="-128"/>
                <a:cs typeface="ＭＳ Ｐゴシック" charset="0"/>
              </a:rPr>
              <a:t>Gwain. Agoriad y wain yw’r man lle daw gwaed ohono yn ystod mislif a dyma lle gallwch roi </a:t>
            </a:r>
            <a:r>
              <a:rPr lang="cy-GB" sz="1200" b="0" i="0" dirty="0" err="1">
                <a:solidFill>
                  <a:schemeClr val="tx1"/>
                </a:solidFill>
                <a:latin typeface="Arial" charset="0"/>
                <a:ea typeface="ＭＳ Ｐゴシック" panose="020B0600070205080204" pitchFamily="34" charset="-128"/>
                <a:cs typeface="ＭＳ Ｐゴシック" charset="0"/>
              </a:rPr>
              <a:t>tamponau</a:t>
            </a:r>
            <a:r>
              <a:rPr lang="cy-GB" sz="1200" b="0" i="0" dirty="0">
                <a:solidFill>
                  <a:schemeClr val="tx1"/>
                </a:solidFill>
                <a:latin typeface="Arial" charset="0"/>
                <a:ea typeface="ＭＳ Ｐゴシック" panose="020B0600070205080204" pitchFamily="34" charset="-128"/>
                <a:cs typeface="ＭＳ Ｐゴシック" charset="0"/>
              </a:rPr>
              <a:t> neu gwpanau yn ystod mislif.</a:t>
            </a:r>
            <a:r>
              <a:rPr lang="cy-GB" sz="1200" b="0" i="0" baseline="0" dirty="0">
                <a:solidFill>
                  <a:schemeClr val="tx1"/>
                </a:solidFill>
                <a:latin typeface="Arial" charset="0"/>
                <a:ea typeface="ＭＳ Ｐゴシック" panose="020B0600070205080204" pitchFamily="34" charset="-128"/>
                <a:cs typeface="ＭＳ Ｐゴシック"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baseline="0" dirty="0">
                <a:solidFill>
                  <a:schemeClr val="tx1"/>
                </a:solidFill>
                <a:latin typeface="Arial" charset="0"/>
                <a:ea typeface="ＭＳ Ｐゴシック" panose="020B0600070205080204" pitchFamily="34" charset="-128"/>
                <a:cs typeface="ＭＳ Ｐゴシック" charset="0"/>
              </a:rPr>
              <a:t>Anws. Mae i’w weld dan agoriad y wain a drwy’r rhan hon yr ydych chi’n gwneud </a:t>
            </a:r>
            <a:r>
              <a:rPr lang="cy-GB" sz="1200" b="0" i="0" baseline="0" dirty="0" err="1">
                <a:solidFill>
                  <a:schemeClr val="tx1"/>
                </a:solidFill>
                <a:latin typeface="Arial" charset="0"/>
                <a:ea typeface="ＭＳ Ｐゴシック" panose="020B0600070205080204" pitchFamily="34" charset="-128"/>
                <a:cs typeface="ＭＳ Ｐゴシック" charset="0"/>
              </a:rPr>
              <a:t>pŵ</a:t>
            </a:r>
            <a:r>
              <a:rPr lang="cy-GB" sz="1200" b="0" i="0" baseline="0" dirty="0">
                <a:solidFill>
                  <a:schemeClr val="tx1"/>
                </a:solidFill>
                <a:latin typeface="Arial" charset="0"/>
                <a:ea typeface="ＭＳ Ｐゴシック" panose="020B0600070205080204" pitchFamily="34" charset="-128"/>
                <a:cs typeface="ＭＳ Ｐゴシック" charset="0"/>
              </a:rPr>
              <a:t>/pasio ysgarthion. </a:t>
            </a: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363D8C-3305-450A-99BA-A2635A174A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939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52E35CE-B2FF-4356-B9E7-9B66E3D5DCDD}"/>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210CBF1F-832D-44A6-9B62-BCF132A17E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a:latin typeface="Arial" panose="020B0604020202020204" pitchFamily="34" charset="0"/>
              </a:rPr>
              <a:t>Angen delwedd SA o bidyn</a:t>
            </a:r>
          </a:p>
        </p:txBody>
      </p:sp>
      <p:sp>
        <p:nvSpPr>
          <p:cNvPr id="45060" name="Slide Number Placeholder 3">
            <a:extLst>
              <a:ext uri="{FF2B5EF4-FFF2-40B4-BE49-F238E27FC236}">
                <a16:creationId xmlns:a16="http://schemas.microsoft.com/office/drawing/2014/main" id="{831A34DB-29E9-43C7-A4E2-681DDC8E04F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8226D12-9DA8-49E4-AE99-E5B2EAE4532A}" type="slidenum">
              <a:rPr lang="en-US" altLang="en-US" smtClean="0">
                <a:latin typeface="Arial" panose="020B0604020202020204" pitchFamily="34" charset="0"/>
              </a:rPr>
              <a:pPr>
                <a:spcBef>
                  <a:spcPct val="0"/>
                </a:spcBef>
                <a:buSzPct val="45000"/>
                <a:buFont typeface="Wingdings" panose="05000000000000000000" pitchFamily="2" charset="2"/>
                <a:buNone/>
              </a:pPr>
              <a:t>16</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6AEB675-D1A5-4F80-9478-7833C9E3C1A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44DEF07-EEA1-45CB-821F-275EA4453871}"/>
              </a:ext>
            </a:extLst>
          </p:cNvPr>
          <p:cNvSpPr>
            <a:spLocks noGrp="1"/>
          </p:cNvSpPr>
          <p:nvPr>
            <p:ph type="body" idx="1"/>
          </p:nvPr>
        </p:nvSpPr>
        <p:spPr/>
        <p:txBody>
          <a:bodyPr/>
          <a:lstStyle/>
          <a:p>
            <a:pPr>
              <a:buFont typeface="Arial" panose="020B0604020202020204" pitchFamily="34" charset="0"/>
              <a:buNone/>
              <a:defRPr/>
            </a:pPr>
            <a:r>
              <a:rPr lang="cy-GB" dirty="0"/>
              <a:t>Dyma sut mae’n edrych y tu mewn i rywun sydd â phidyn, dyma eu system/organau cenhedlu mewnol </a:t>
            </a:r>
          </a:p>
          <a:p>
            <a:pPr>
              <a:buFont typeface="Arial" panose="020B0604020202020204" pitchFamily="34" charset="0"/>
              <a:buNone/>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cy-GB" dirty="0"/>
              <a:t>Pidyn – yn cynnwys meinwe sbyngaidd sy’n hongian y tu allan i’r corff rhwng coesau rhywun. Mae gan rai pidynnau flaengroen dros ben y pidyn i amddiffyn y rhan sensitif hon. Mae’n bwysig tynnu’r blaengroen yn ôl yn ysgafn i lanhau oddi tano pan fyddwch chi’n ymolchi. Bydd blaengroen rhai pobl wedi cael ei dynnu yn ystod llawdriniaeth gan feddyg, o bosibl.</a:t>
            </a:r>
          </a:p>
          <a:p>
            <a:pPr marL="171450" indent="-171450">
              <a:buFont typeface="Arial" panose="020B0604020202020204" pitchFamily="34" charset="0"/>
              <a:buChar char="•"/>
              <a:defRPr/>
            </a:pPr>
            <a:r>
              <a:rPr lang="cy-GB" dirty="0"/>
              <a:t>Wrethra – tiwb yw hwn sy’n rhedeg y tu mewn i bidyn, yn cysylltu â’r bledren a dwythellau’r sberm. Mae’n cludo </a:t>
            </a:r>
            <a:r>
              <a:rPr lang="cy-GB" dirty="0" err="1"/>
              <a:t>wrin</a:t>
            </a:r>
            <a:r>
              <a:rPr lang="cy-GB" dirty="0"/>
              <a:t> (</a:t>
            </a:r>
            <a:r>
              <a:rPr lang="cy-GB" dirty="0" err="1"/>
              <a:t>pi-pi</a:t>
            </a:r>
            <a:r>
              <a:rPr lang="cy-GB" dirty="0"/>
              <a:t>) allan o’r corff. Gall hefyd gludo sberm allan o’r corff drwy’r pidyn. </a:t>
            </a:r>
          </a:p>
          <a:p>
            <a:pPr marL="171450" indent="-171450">
              <a:buFont typeface="Arial" panose="020B0604020202020204" pitchFamily="34" charset="0"/>
              <a:buChar char="•"/>
              <a:defRPr/>
            </a:pPr>
            <a:r>
              <a:rPr lang="cy-GB" dirty="0"/>
              <a:t>Ceilliau – mae gan bobl ddau o’r rhain ac maen nhw’n hongian y tu allan i’r corff wrth ochr y pidyn. Dyma lle mae sberm yn cael ei wneud a’i storio. Mae sberm yn rhywbeth sydd ei angen i dyfu babi. Fel y pidyn, maent yn sensitif iawn i gael eu cyffwrdd. </a:t>
            </a:r>
          </a:p>
          <a:p>
            <a:pPr marL="171450" indent="-171450">
              <a:buFont typeface="Arial" panose="020B0604020202020204" pitchFamily="34" charset="0"/>
              <a:buChar char="•"/>
              <a:defRPr/>
            </a:pPr>
            <a:r>
              <a:rPr lang="cy-GB" dirty="0"/>
              <a:t>Dwythellau’r Sberm – mae’r rhain yn helpu i drosglwyddo sberm o’r ceilliau allan i’r pidyn</a:t>
            </a:r>
          </a:p>
          <a:p>
            <a:pPr marL="171450" indent="-171450">
              <a:buFont typeface="Arial" panose="020B0604020202020204" pitchFamily="34" charset="0"/>
              <a:buChar char="•"/>
              <a:defRPr/>
            </a:pPr>
            <a:r>
              <a:rPr lang="cy-GB" dirty="0"/>
              <a:t>Chwarennau – (chwarren brostad) sy’n gwneud yr hylif sy’n helpu’r sberm i deithio i’r pidyn. Gelwir yr hylif yn semen. </a:t>
            </a:r>
          </a:p>
          <a:p>
            <a:pPr>
              <a:defRPr/>
            </a:pPr>
            <a:endParaRPr lang="en-GB" dirty="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A6DF62EF-44D6-4545-9502-1CD31DBBABD7}"/>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258757B2-139D-4B1F-8FF3-7B6112647E86}" type="slidenum">
              <a:rPr lang="en-US" altLang="en-US" smtClean="0">
                <a:latin typeface="Arial" panose="020B0604020202020204" pitchFamily="34" charset="0"/>
              </a:rPr>
              <a:pPr marL="0" indent="0" defTabSz="914400" eaLnBrk="0">
                <a:spcBef>
                  <a:spcPct val="0"/>
                </a:spcBef>
                <a:buClrTx/>
                <a:buSzTx/>
                <a:buFontTx/>
                <a:buNone/>
                <a:tabLst/>
              </a:pPr>
              <a:t>17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A5947FC-A553-4C02-83E5-60EC80EAE88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5D35846-774A-49C1-8C12-F49596191D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Yr oedran cyfartalog yw 12 oed, ond yr ystod oedran arferol yw rhwng 8 a 12 oed. </a:t>
            </a:r>
          </a:p>
          <a:p>
            <a:r>
              <a:rPr lang="cy-GB" dirty="0"/>
              <a:t> </a:t>
            </a:r>
          </a:p>
          <a:p>
            <a:r>
              <a:rPr lang="cy-GB" dirty="0"/>
              <a:t>Peidiwch â phoeni os nad ydych chi’n dechrau ar yr un pryd â’ch cyfoedion. Os dechreuodd rhywun ei gyfnod yn 18 oed neu’n hŷn, dylai fynd at y meddyg teulu i gael cymorth ynghylch iechyd </a:t>
            </a:r>
            <a:r>
              <a:rPr lang="cy-GB" dirty="0" err="1"/>
              <a:t>atgenhedlol</a:t>
            </a:r>
            <a:r>
              <a:rPr lang="cy-GB" dirty="0"/>
              <a:t>.</a:t>
            </a:r>
          </a:p>
        </p:txBody>
      </p:sp>
      <p:sp>
        <p:nvSpPr>
          <p:cNvPr id="50180" name="Slide Number Placeholder 3">
            <a:extLst>
              <a:ext uri="{FF2B5EF4-FFF2-40B4-BE49-F238E27FC236}">
                <a16:creationId xmlns:a16="http://schemas.microsoft.com/office/drawing/2014/main" id="{9C4C61AB-A45E-4D48-AE16-25FE240B7CD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2D2CE2A-3B53-4A10-9640-7279F1DA2DE9}" type="slidenum">
              <a:rPr lang="en-US" altLang="en-US" sz="1200" smtClean="0">
                <a:solidFill>
                  <a:srgbClr val="000000"/>
                </a:solidFill>
                <a:latin typeface="Times New Roman" panose="02020603050405020304" pitchFamily="18" charset="0"/>
              </a:rPr>
              <a:pPr/>
              <a:t>19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469264CB-460E-4CD1-B928-5B11B69C25F5}"/>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8241B70B-6485-4315-AF01-7B4158DC7A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Times New Roman"/>
                <a:cs typeface="Times New Roman"/>
              </a:rPr>
              <a:t>Rydych yn mynd drwy’r </a:t>
            </a:r>
            <a:r>
              <a:rPr lang="cy-GB" dirty="0" err="1">
                <a:latin typeface="Times New Roman"/>
                <a:cs typeface="Times New Roman"/>
              </a:rPr>
              <a:t>menopos</a:t>
            </a:r>
            <a:r>
              <a:rPr lang="cy-GB" dirty="0">
                <a:latin typeface="Times New Roman"/>
                <a:cs typeface="Times New Roman"/>
              </a:rPr>
              <a:t> rhwng 45 a 55 oed. Y cyfartaledd yw 51, a dyma pryd mae eich mislif yn dod i ben ac nad ydych yn gallu beichiogi’n naturiol mwyach. </a:t>
            </a:r>
          </a:p>
          <a:p>
            <a:r>
              <a:rPr lang="cy-GB" dirty="0">
                <a:latin typeface="Times New Roman"/>
                <a:cs typeface="Times New Roman"/>
              </a:rPr>
              <a:t> </a:t>
            </a:r>
          </a:p>
          <a:p>
            <a:r>
              <a:rPr lang="cy-GB" dirty="0">
                <a:latin typeface="Times New Roman"/>
                <a:cs typeface="Times New Roman"/>
              </a:rPr>
              <a:t>Efallai hefyd na fydd rhywun yn cael eu mislif os ydynt yn feichiog, neu’n profi problemau iechyd </a:t>
            </a:r>
            <a:r>
              <a:rPr lang="cy-GB" dirty="0" err="1">
                <a:latin typeface="Times New Roman"/>
                <a:cs typeface="Times New Roman"/>
              </a:rPr>
              <a:t>atgenhedlol</a:t>
            </a:r>
            <a:r>
              <a:rPr lang="cy-GB" dirty="0">
                <a:latin typeface="Times New Roman"/>
                <a:cs typeface="Times New Roman"/>
              </a:rPr>
              <a:t> eraill sy’n golygu nad ydynt yn cael eu mislif bob mis. Mae straen a bod dan bwysau hefyd yn gallu effeithio ar y mislif. </a:t>
            </a:r>
          </a:p>
        </p:txBody>
      </p:sp>
      <p:sp>
        <p:nvSpPr>
          <p:cNvPr id="52228" name="Slide Number Placeholder 3">
            <a:extLst>
              <a:ext uri="{FF2B5EF4-FFF2-40B4-BE49-F238E27FC236}">
                <a16:creationId xmlns:a16="http://schemas.microsoft.com/office/drawing/2014/main" id="{BF85A153-02AE-4BC5-B58C-8EAE0C23FB8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69198E3-A057-4E44-9C1D-5640E2287084}" type="slidenum">
              <a:rPr lang="en-US" altLang="en-US" sz="1200" smtClean="0">
                <a:solidFill>
                  <a:srgbClr val="000000"/>
                </a:solidFill>
                <a:latin typeface="Times New Roman" panose="02020603050405020304" pitchFamily="18" charset="0"/>
              </a:rPr>
              <a:pPr/>
              <a:t>20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y-GB" dirty="0">
                <a:latin typeface="Arial" panose="020B0604020202020204" pitchFamily="34" charset="0"/>
                <a:ea typeface="ＭＳ Ｐゴシック" panose="020B0600070205080204" pitchFamily="34" charset="-128"/>
              </a:rPr>
              <a:t>Cyflwyno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 rhai awgrymiadau isod</a:t>
            </a:r>
          </a:p>
          <a:p>
            <a:endParaRPr lang="en-GB" altLang="en-US" dirty="0">
              <a:latin typeface="Arial" panose="020B0604020202020204" pitchFamily="34" charset="0"/>
              <a:ea typeface="ＭＳ Ｐゴシック" panose="020B0600070205080204" pitchFamily="34" charset="-128"/>
            </a:endParaRPr>
          </a:p>
          <a:p>
            <a:r>
              <a:rPr lang="cy-GB" dirty="0">
                <a:latin typeface="Arial" panose="020B0604020202020204" pitchFamily="34" charset="0"/>
                <a:ea typeface="ＭＳ Ｐゴシック" panose="020B0600070205080204" pitchFamily="34" charset="-128"/>
              </a:rPr>
              <a:t>“Yn 1964, creodd Helen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wasanaeth iechyd arloesol ar gyfer menywod ifanc na allent gael gafael ar ddulliau atal cenhedlu yn unman arall ac roedd gwir angen cefnogaeth arnynt. Gwrthododd adael i stigma sefyll yn ffordd yr hyn yr oedd y menywod ifanc hyn ei angen, er gwaethaf gwrthwynebiad chwyrn.</a:t>
            </a:r>
          </a:p>
          <a:p>
            <a:r>
              <a:rPr lang="cy-GB" dirty="0">
                <a:latin typeface="Arial" panose="020B0604020202020204" pitchFamily="34" charset="0"/>
                <a:ea typeface="ＭＳ Ｐゴシック" panose="020B0600070205080204" pitchFamily="34" charset="-128"/>
              </a:rPr>
              <a:t>Dros 55 mlynedd yn ddiweddarach, mae </a:t>
            </a:r>
            <a:r>
              <a:rPr lang="cy-GB" dirty="0" err="1">
                <a:latin typeface="Arial" panose="020B0604020202020204" pitchFamily="34" charset="0"/>
                <a:ea typeface="ＭＳ Ｐゴシック" panose="020B0600070205080204" pitchFamily="34" charset="-128"/>
              </a:rPr>
              <a:t>Brook</a:t>
            </a:r>
            <a:r>
              <a:rPr lang="cy-GB" dirty="0">
                <a:latin typeface="Arial" panose="020B0604020202020204" pitchFamily="34" charset="0"/>
                <a:ea typeface="ＭＳ Ｐゴシック" panose="020B0600070205080204" pitchFamily="34" charset="-128"/>
              </a:rPr>
              <a:t> ar flaen y gad o ran darparu gwasanaethau iechyd rhywiol i bobl ifanc. Rydyn ni’n cefnogi, yn addysgu ac yn galluogi pobl ifanc i wneud eu dewisiadau eu hunain am eu hiechyd a’u lles rhywiol.”</a:t>
            </a:r>
          </a:p>
          <a:p>
            <a:endParaRPr lang="en-GB" altLang="en-US" dirty="0">
              <a:latin typeface="Arial" panose="020B0604020202020204" pitchFamily="34" charset="0"/>
              <a:ea typeface="ＭＳ Ｐゴシック" panose="020B0600070205080204" pitchFamily="34" charset="-128"/>
            </a:endParaRPr>
          </a:p>
          <a:p>
            <a:r>
              <a:rPr lang="cy-GB" dirty="0">
                <a:latin typeface="Arial" panose="020B0604020202020204" pitchFamily="34" charset="0"/>
                <a:ea typeface="ＭＳ Ｐゴシック" panose="020B0600070205080204" pitchFamily="34" charset="-128"/>
              </a:rPr>
              <a:t>Ystadegau o adroddiad Llwyddiant Brooks 2020 – nifer am y flwyddyn ariannol 2019-2020 </a:t>
            </a:r>
          </a:p>
          <a:p>
            <a:r>
              <a:rPr lang="cy-GB" dirty="0">
                <a:latin typeface="Arial" panose="020B0604020202020204" pitchFamily="34" charset="0"/>
                <a:ea typeface="ＭＳ Ｐゴシック" panose="020B0600070205080204" pitchFamily="34" charset="-128"/>
              </a:rPr>
              <a:t>Mae hyn yn dangos ein bod yn gweithio gyda miloedd o bobl ifanc bob blwyddyn ledled y wlad, gan eu cefnogi gyda materion a chwestiynau a allai fod ganddynt ynghylch rhyw, eu cyrff a’u perthnasoedd </a:t>
            </a:r>
          </a:p>
          <a:p>
            <a:endParaRPr lang="en-GB" altLang="en-US" dirty="0">
              <a:latin typeface="Arial" panose="020B0604020202020204" pitchFamily="34" charset="0"/>
              <a:ea typeface="ＭＳ Ｐゴシック" panose="020B0600070205080204" pitchFamily="34" charset="-128"/>
            </a:endParaRPr>
          </a:p>
          <a:p>
            <a:r>
              <a:rPr lang="cy-GB" dirty="0">
                <a:latin typeface="Arial" panose="020B0604020202020204" pitchFamily="34" charset="0"/>
                <a:ea typeface="ＭＳ Ｐゴシック" panose="020B0600070205080204" pitchFamily="34" charset="-128"/>
              </a:rPr>
              <a:t>https://www.brook.org.uk/wp-content/uploads/2020/06/BR_SR_FINAL_DIGITAL.pdf</a:t>
            </a:r>
          </a:p>
          <a:p>
            <a:endParaRPr lang="en-GB" altLang="en-US" dirty="0">
              <a:latin typeface="Arial" panose="020B0604020202020204" pitchFamily="34" charset="0"/>
              <a:ea typeface="ＭＳ Ｐゴシック" panose="020B0600070205080204" pitchFamily="34" charset="-128"/>
            </a:endParaRPr>
          </a:p>
          <a:p>
            <a:r>
              <a:rPr lang="cy-GB" dirty="0">
                <a:latin typeface="Arial" panose="020B0604020202020204" pitchFamily="34" charset="0"/>
                <a:ea typeface="ＭＳ Ｐゴシック" panose="020B0600070205080204" pitchFamily="34" charset="-128"/>
              </a:rPr>
              <a:t>Dyma ein gwerthoedd:</a:t>
            </a:r>
          </a:p>
          <a:p>
            <a:pPr>
              <a:buFont typeface="Arial" panose="020B0604020202020204" pitchFamily="34" charset="0"/>
              <a:buChar cha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gydweithredol</a:t>
            </a:r>
            <a:r>
              <a:rPr lang="cy-GB" dirty="0">
                <a:latin typeface="Arial" panose="020B0604020202020204" pitchFamily="34" charset="0"/>
                <a:ea typeface="ＭＳ Ｐゴシック" panose="020B0600070205080204" pitchFamily="34" charset="-128"/>
              </a:rPr>
              <a:t> – Rydym yn gwerthfawrogi hawl pobl ifanc i fod yn ganolog i benderfyniadau sy’n effeithio arnynt a gweithio mewn partneriaeth i ddarparu cyfleoedd i rannu eu safbwyntiau, dylanwadu ar benderfyniadau a chreu newid go iawn.</a:t>
            </a:r>
          </a:p>
          <a:p>
            <a:pPr>
              <a:buFont typeface="Arial" panose="020B0604020202020204" pitchFamily="34" charset="0"/>
              <a:buChar cha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ddewr</a:t>
            </a:r>
            <a:r>
              <a:rPr lang="cy-GB" dirty="0">
                <a:latin typeface="Arial" panose="020B0604020202020204" pitchFamily="34" charset="0"/>
                <a:ea typeface="ＭＳ Ｐゴシック" panose="020B0600070205080204" pitchFamily="34" charset="-128"/>
              </a:rPr>
              <a:t> – Rydyn ni’n gwthio’r ffiniau wrth frwydro dros newid, gan gefnogi pobl ifanc i greu cymdeithas lle mae pobl yn rhydd i archwilio eu hunaniaeth heb stigma.</a:t>
            </a:r>
          </a:p>
          <a:p>
            <a:pPr>
              <a:buFont typeface="Arial" panose="020B0604020202020204" pitchFamily="34" charset="0"/>
              <a:buChar cha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Flaengar</a:t>
            </a:r>
            <a:r>
              <a:rPr lang="cy-GB" dirty="0">
                <a:latin typeface="Arial" panose="020B0604020202020204" pitchFamily="34" charset="0"/>
                <a:ea typeface="ＭＳ Ｐゴシック" panose="020B0600070205080204" pitchFamily="34" charset="-128"/>
              </a:rPr>
              <a:t> – Ers 1964 rydyn ni wedi hyrwyddo ysbryd arloesol ein sylfaenydd, gan arwain y ffordd o ran diwallu anghenion pobl ifanc sy’n newid o hyd. </a:t>
            </a:r>
          </a:p>
          <a:p>
            <a:pPr>
              <a:buFont typeface="Arial" panose="020B0604020202020204" pitchFamily="34" charset="0"/>
              <a:buChar char="•"/>
            </a:pPr>
            <a:r>
              <a:rPr lang="cy-GB" dirty="0">
                <a:latin typeface="Arial" panose="020B0604020202020204" pitchFamily="34" charset="0"/>
                <a:ea typeface="ＭＳ Ｐゴシック" panose="020B0600070205080204" pitchFamily="34" charset="-128"/>
              </a:rPr>
              <a:t>Bod yn </a:t>
            </a:r>
            <a:r>
              <a:rPr lang="cy-GB" b="1" dirty="0">
                <a:latin typeface="Arial" panose="020B0604020202020204" pitchFamily="34" charset="0"/>
                <a:ea typeface="ＭＳ Ｐゴシック" panose="020B0600070205080204" pitchFamily="34" charset="-128"/>
              </a:rPr>
              <a:t>Ddibynadwy</a:t>
            </a:r>
            <a:r>
              <a:rPr lang="cy-GB" dirty="0">
                <a:latin typeface="Arial" panose="020B0604020202020204" pitchFamily="34" charset="0"/>
                <a:ea typeface="ＭＳ Ｐゴシック" panose="020B0600070205080204" pitchFamily="34" charset="-128"/>
              </a:rPr>
              <a:t> – Mae pobl ifanc yn dibynnu ar ddull cyfrinachol ac anfeirniadol </a:t>
            </a:r>
            <a:r>
              <a:rPr lang="cy-GB" dirty="0" err="1">
                <a:latin typeface="Arial" panose="020B0604020202020204" pitchFamily="34" charset="0"/>
                <a:ea typeface="ＭＳ Ｐゴシック" panose="020B0600070205080204" pitchFamily="34" charset="-128"/>
              </a:rPr>
              <a:t>Brook’s</a:t>
            </a:r>
            <a:r>
              <a:rPr lang="cy-GB" dirty="0">
                <a:latin typeface="Arial" panose="020B0604020202020204" pitchFamily="34" charset="0"/>
                <a:ea typeface="ＭＳ Ｐゴシック" panose="020B0600070205080204" pitchFamily="34" charset="-128"/>
              </a:rPr>
              <a:t> i siarad yn agored am y materion sy’n effeithio arnyn nhw.</a:t>
            </a:r>
          </a:p>
        </p:txBody>
      </p:sp>
      <p:sp>
        <p:nvSpPr>
          <p:cNvPr id="819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85CB872C-7A70-420A-A0C0-8089977A75D2}"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87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78A8B57-1B8B-458C-BF35-47782C6B7B22}"/>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9E35BB6A-35F5-4D6C-B4CB-B82439E52C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Bydd y rhan fwyaf o bobl yn cael poen mislif ar ryw adeg yn eu bywydau. Ond nid pawb.</a:t>
            </a:r>
          </a:p>
          <a:p>
            <a:endParaRPr lang="en-GB" altLang="en-US" dirty="0"/>
          </a:p>
          <a:p>
            <a:r>
              <a:rPr lang="cy-GB" dirty="0"/>
              <a:t>Nid yw’n brifo pan fydd y gwaed yn gadael y wain, er y gall rhai pobl ei deimlo. Yr hyn sy’n brifo fel arfer yw’r crampiau – pan fydd y groth yn crebachu wrth i’r leinin ddisgyn i ffwrdd. Gellir teimlo hyn yn rhan isaf y bol, ond hefyd yn rhan isaf y cefn.</a:t>
            </a:r>
          </a:p>
        </p:txBody>
      </p:sp>
      <p:sp>
        <p:nvSpPr>
          <p:cNvPr id="54276" name="Slide Number Placeholder 3">
            <a:extLst>
              <a:ext uri="{FF2B5EF4-FFF2-40B4-BE49-F238E27FC236}">
                <a16:creationId xmlns:a16="http://schemas.microsoft.com/office/drawing/2014/main" id="{AD62075D-21B1-4A34-80A9-E51CCB1CDBA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8808D595-9522-4356-82F9-893317261174}" type="slidenum">
              <a:rPr lang="en-US" altLang="en-US" sz="1200" smtClean="0">
                <a:solidFill>
                  <a:srgbClr val="000000"/>
                </a:solidFill>
                <a:latin typeface="Times New Roman" panose="02020603050405020304" pitchFamily="18" charset="0"/>
              </a:rPr>
              <a:pPr/>
              <a:t>21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E5EE79-7547-45CD-BB6B-A7614269D616}"/>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D46D6824-9AEF-421C-AE8D-AE23E747CE7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Ydyn! Rydyn ni i gyd yn wahanol. Mae’n bwysig os yw rhywun yn cael mislif trwm i feddwl am eu lles o ran y mislif, ac i gysylltu â’u meddyg teulu os yw’r boen yn amharu ar weithgareddau bob dydd, neu os ydynt yn pasio clotiau mawr, er enghraifft.</a:t>
            </a:r>
          </a:p>
        </p:txBody>
      </p:sp>
      <p:sp>
        <p:nvSpPr>
          <p:cNvPr id="56324" name="Slide Number Placeholder 3">
            <a:extLst>
              <a:ext uri="{FF2B5EF4-FFF2-40B4-BE49-F238E27FC236}">
                <a16:creationId xmlns:a16="http://schemas.microsoft.com/office/drawing/2014/main" id="{0FF26CE6-30D4-4762-A21F-9237671C09C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E80DA46E-D8A7-429D-939F-83528E07D99D}" type="slidenum">
              <a:rPr lang="en-US" altLang="en-US" sz="1200" smtClean="0">
                <a:solidFill>
                  <a:srgbClr val="000000"/>
                </a:solidFill>
                <a:latin typeface="Times New Roman" panose="02020603050405020304" pitchFamily="18" charset="0"/>
              </a:rPr>
              <a:pPr/>
              <a:t>22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AD9357-30AF-4573-ADA3-CD633311991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11BCA118-7A70-4629-8AEC-FC411C9B50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Ydy, ond efallai y bydd yn codi cywilydd arnoch. Mae’n normal, mae’r rhan fwyaf o bobl sy’n cael mislif wedi gollwng neu byddant yn gollwng rywbryd yn ystod eu bywydau. Os yw hyn yn rhywbeth rydych chi’n poeni amdano, cariwch rai nwyddau ar gyfer llif trwm a dillad isaf gyda chi.</a:t>
            </a:r>
          </a:p>
        </p:txBody>
      </p:sp>
      <p:sp>
        <p:nvSpPr>
          <p:cNvPr id="58372" name="Slide Number Placeholder 3">
            <a:extLst>
              <a:ext uri="{FF2B5EF4-FFF2-40B4-BE49-F238E27FC236}">
                <a16:creationId xmlns:a16="http://schemas.microsoft.com/office/drawing/2014/main" id="{B49040D8-97AF-4245-8936-1EDA6E1A095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254DE453-BE0B-48C2-9B37-50DCDFFF1884}" type="slidenum">
              <a:rPr lang="en-US" altLang="en-US" sz="1200" smtClean="0">
                <a:solidFill>
                  <a:srgbClr val="000000"/>
                </a:solidFill>
                <a:latin typeface="Times New Roman" panose="02020603050405020304" pitchFamily="18" charset="0"/>
              </a:rPr>
              <a:pPr/>
              <a:t>23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84641F8-EDBD-4423-84FA-BCBFB2FA2924}"/>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0F8C06BD-DE31-4F9E-BD31-E0A8C3F366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I gael mislif, mae angen croth ac ofarïau arnoch. Os na chafodd rhywun ei eni gyda’r rhain, ni fyddant yn cael mislif. Ni fyddai menyw draws yn cael mislif gan nad oes ganddi </a:t>
            </a:r>
            <a:r>
              <a:rPr lang="cy-GB" dirty="0" err="1"/>
              <a:t>wterws</a:t>
            </a:r>
            <a:r>
              <a:rPr lang="cy-GB" dirty="0"/>
              <a:t> ac ofarïau. Ond dydy hyn ddim yn golygu nad yw’n fenyw. </a:t>
            </a:r>
          </a:p>
          <a:p>
            <a:r>
              <a:rPr lang="cy-GB" dirty="0"/>
              <a:t>Mae’n bosibl bod gan ddyn traws ei groth a’i ofarïau ac felly mae’n dal i gael mislif. Gallai hyn ddod i ben os bydd yn dewis cael therapi adfer hormonau. Nid yw cael mislif yn golygu nad ydynt yn ddyn. Gall y </a:t>
            </a:r>
            <a:r>
              <a:rPr lang="cy-GB" dirty="0" err="1"/>
              <a:t>menopos</a:t>
            </a:r>
            <a:r>
              <a:rPr lang="cy-GB" dirty="0"/>
              <a:t>, dewisiadau o ran atal cenhedlu hormonaidd a chyflyrau eraill wneud i’ch mislif stopio. Nid yw hyn yn golygu nad ydynt yn fenywod mwyach. (Cyfeiriwch yn ôl at y sleid cychwynnol am </a:t>
            </a:r>
            <a:r>
              <a:rPr lang="cy-GB" dirty="0" err="1"/>
              <a:t>rywedd</a:t>
            </a:r>
            <a:r>
              <a:rPr lang="cy-GB" dirty="0"/>
              <a:t> a chyrff os oes angen).</a:t>
            </a:r>
          </a:p>
        </p:txBody>
      </p:sp>
      <p:sp>
        <p:nvSpPr>
          <p:cNvPr id="60420" name="Slide Number Placeholder 3">
            <a:extLst>
              <a:ext uri="{FF2B5EF4-FFF2-40B4-BE49-F238E27FC236}">
                <a16:creationId xmlns:a16="http://schemas.microsoft.com/office/drawing/2014/main" id="{F2BA4232-F807-4ABE-B725-86AA2D301889}"/>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567688C-1665-493D-A1FE-350542AD63AC}" type="slidenum">
              <a:rPr lang="en-US" altLang="en-US" sz="1200" smtClean="0">
                <a:solidFill>
                  <a:srgbClr val="000000"/>
                </a:solidFill>
                <a:latin typeface="Times New Roman" panose="02020603050405020304" pitchFamily="18" charset="0"/>
              </a:rPr>
              <a:pPr/>
              <a:t>24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7B9996B-7341-4874-9BF7-21894590D23F}"/>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5F173873-9498-417A-9ABD-2E4E859822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Mae mislif yn gwbl naturiol ac nid yw’n rhywbeth sy’n gofyn am sylw meddygol fel arfer, oni bai fod gennych unrhyw bryderon. Os ydych chi’n poeni, gallwch siarad â’ch meddyg teulu am eich mislif. Gallan nhw gynnal profion a gwneud yn siŵr bod popeth fel y dylai fod a hefyd eich helpu os bydd unrhyw beth yn mynd o chwith. Gallwch awgrymu meddyg o </a:t>
            </a:r>
            <a:r>
              <a:rPr lang="cy-GB" dirty="0" err="1"/>
              <a:t>rywedd</a:t>
            </a:r>
            <a:r>
              <a:rPr lang="cy-GB" dirty="0"/>
              <a:t> penodol os ydych chi’n teimlo’n fwy cyfforddus yn siarad â meddyg sy’n ystyried ei hun yn fenyw.</a:t>
            </a:r>
          </a:p>
        </p:txBody>
      </p:sp>
      <p:sp>
        <p:nvSpPr>
          <p:cNvPr id="62468" name="Slide Number Placeholder 3">
            <a:extLst>
              <a:ext uri="{FF2B5EF4-FFF2-40B4-BE49-F238E27FC236}">
                <a16:creationId xmlns:a16="http://schemas.microsoft.com/office/drawing/2014/main" id="{1532A21D-A24D-4689-9C47-C3B691221F3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1AA6FC-6864-4A81-B24E-1A39F478ED6B}" type="slidenum">
              <a:rPr lang="en-US" altLang="en-US" sz="1200" smtClean="0">
                <a:solidFill>
                  <a:srgbClr val="000000"/>
                </a:solidFill>
                <a:latin typeface="Times New Roman" panose="02020603050405020304" pitchFamily="18" charset="0"/>
              </a:rPr>
              <a:pPr/>
              <a:t>25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E47A9D56-E2C9-42D3-8219-313CC6718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57F6E92-0FE0-47DB-BA35-11381C10BDA0}" type="slidenum">
              <a:rPr lang="en-GB" altLang="en-US" sz="1400" smtClean="0"/>
              <a:pPr>
                <a:spcBef>
                  <a:spcPct val="0"/>
                </a:spcBef>
                <a:buClrTx/>
                <a:buFontTx/>
                <a:buNone/>
              </a:pPr>
              <a:t>26</a:t>
            </a:fld>
            <a:endParaRPr lang="en-GB" altLang="en-US" sz="1400"/>
          </a:p>
        </p:txBody>
      </p:sp>
      <p:sp>
        <p:nvSpPr>
          <p:cNvPr id="64515" name="Rectangle 1">
            <a:extLst>
              <a:ext uri="{FF2B5EF4-FFF2-40B4-BE49-F238E27FC236}">
                <a16:creationId xmlns:a16="http://schemas.microsoft.com/office/drawing/2014/main" id="{34801915-AC94-4278-93A0-1D00AC2487D1}"/>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8DC28BE8-4369-401D-98AC-31D323B71AAF}"/>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cy-GB" b="1" dirty="0"/>
              <a:t>Gofynnwch i’r bobl ifanc pa stigma maen nhw’n meddwl sy’n gysylltiedig â’r mislif</a:t>
            </a:r>
          </a:p>
          <a:p>
            <a:endParaRPr lang="en-US" altLang="en-US" b="1" dirty="0"/>
          </a:p>
          <a:p>
            <a:r>
              <a:rPr lang="cy-GB" b="1" dirty="0"/>
              <a:t>Cwestiynau Allweddol</a:t>
            </a:r>
          </a:p>
          <a:p>
            <a:r>
              <a:rPr lang="cy-GB" dirty="0"/>
              <a:t>Beth mae stigma yn ei olygu?</a:t>
            </a:r>
          </a:p>
          <a:p>
            <a:r>
              <a:rPr lang="cy-GB" dirty="0"/>
              <a:t>Beth allai effeithio ar sut rydym yn meddwl am y mislif mewn cymdeithas?</a:t>
            </a:r>
          </a:p>
          <a:p>
            <a:r>
              <a:rPr lang="cy-GB" dirty="0"/>
              <a:t>A yw’n anoddach siarad am hyn mewn grwpiau cymysg? Ac os felly, pam?</a:t>
            </a:r>
          </a:p>
          <a:p>
            <a:r>
              <a:rPr lang="cy-GB" dirty="0"/>
              <a:t>Beth allai ei gwneud yn anodd i bobl siarad am gyrff a lles mewn perthynas â’r mislif?</a:t>
            </a:r>
          </a:p>
          <a:p>
            <a:endParaRPr lang="en-US" altLang="en-US" dirty="0"/>
          </a:p>
          <a:p>
            <a:r>
              <a:rPr lang="cy-GB" dirty="0"/>
              <a:t>Yn aml, mae’r rhai sy’n cael mislif yn cael eu dysgu y dylai’r mislif gael ei guddio, ei gadw’n gyfrinach ac na ddylid siarad amdano. Er nad oes ffordd ‘anghywir’ o deimlo, nid yw’r mislif yn rhywbeth i’w guddio na bod â chywilydd ohono. Mae’n naturiol ac yn unigryw i bob person. </a:t>
            </a:r>
          </a:p>
          <a:p>
            <a:r>
              <a:rPr lang="cy-GB" dirty="0"/>
              <a:t>“Mae effaith stigma a chywilydd ynghylch y mislif yn cael ei theimlo ar draws sawl maes ym mywydau pobl ifanc, o iechyd meddwl, delwedd y corff a hunan-barch, i gyfyngu ar weithgareddau ac ymddygiad. Mae hefyd yn rhwystro cyfathrebu a gwybodaeth am gyrff, a ffyrdd o ofalu amdanynt.” Adroddiad Plan International UK</a:t>
            </a:r>
          </a:p>
          <a:p>
            <a:r>
              <a:rPr lang="cy-GB" dirty="0"/>
              <a:t> Wedi’i gymryd o gynllun gwers blwyddyn 7 i adrodd yn ôl ar y pwynt </a:t>
            </a:r>
          </a:p>
          <a:p>
            <a:endParaRPr lang="en-US" altLang="en-US" dirty="0"/>
          </a:p>
          <a:p>
            <a:endParaRPr lang="en-US" altLang="en-US" dirty="0"/>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89777F0A-2770-4C75-B806-DA72CB630F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6672077-0805-4C7A-AF2B-82B7774DA934}" type="slidenum">
              <a:rPr lang="en-GB" altLang="en-US" sz="1400" smtClean="0"/>
              <a:pPr>
                <a:spcBef>
                  <a:spcPct val="0"/>
                </a:spcBef>
                <a:buClrTx/>
                <a:buFontTx/>
                <a:buNone/>
              </a:pPr>
              <a:t>27</a:t>
            </a:fld>
            <a:endParaRPr lang="en-GB" altLang="en-US" sz="1400"/>
          </a:p>
        </p:txBody>
      </p:sp>
      <p:sp>
        <p:nvSpPr>
          <p:cNvPr id="66563" name="Rectangle 1">
            <a:extLst>
              <a:ext uri="{FF2B5EF4-FFF2-40B4-BE49-F238E27FC236}">
                <a16:creationId xmlns:a16="http://schemas.microsoft.com/office/drawing/2014/main" id="{F069075E-3783-48DB-8255-844D5605568D}"/>
              </a:ext>
            </a:extLst>
          </p:cNvPr>
          <p:cNvSpPr>
            <a:spLocks noGrp="1" noRot="1" noChangeAspect="1" noChangeArrowheads="1" noTextEdit="1"/>
          </p:cNvSpPr>
          <p:nvPr>
            <p:ph type="sldImg"/>
          </p:nvPr>
        </p:nvSpPr>
        <p:spPr>
          <a:xfrm>
            <a:off x="495300" y="958850"/>
            <a:ext cx="6294438" cy="47228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F3A53852-5E47-49B6-A015-C30BEA256893}"/>
              </a:ext>
            </a:extLst>
          </p:cNvPr>
          <p:cNvSpPr>
            <a:spLocks noGrp="1" noChangeArrowheads="1"/>
          </p:cNvSpPr>
          <p:nvPr>
            <p:ph type="body" idx="1"/>
          </p:nvPr>
        </p:nvSpPr>
        <p:spPr>
          <a:xfrm>
            <a:off x="728663" y="5984875"/>
            <a:ext cx="5829300" cy="5670550"/>
          </a:xfrm>
        </p:spPr>
        <p:txBody>
          <a:bodyPr wrap="none" anchor="ctr"/>
          <a:lstStyle/>
          <a:p>
            <a:pPr>
              <a:defRPr/>
            </a:pPr>
            <a:r>
              <a:rPr lang="cy-GB" dirty="0"/>
              <a:t>Dydyn ni ddim yn siŵr a ydyn ni’n cael defnyddio delweddau fel hyn yn y cyflwyniadau PowerPoint, ond fe wnaethon ni ddefnyddio’r delweddau hyn yn LTP ac roedd yn ddefnyddiol iawn ar gyfer siarad am tabŵs!</a:t>
            </a:r>
          </a:p>
          <a:p>
            <a:pPr>
              <a:defRPr/>
            </a:pPr>
            <a:endParaRPr lang="en-GB" dirty="0"/>
          </a:p>
          <a:p>
            <a:pPr marL="228600" indent="-228600">
              <a:buFont typeface="Times New Roman" panose="02020603050405020304" pitchFamily="18" charset="0"/>
              <a:buAutoNum type="arabicPeriod"/>
              <a:defRPr/>
            </a:pPr>
            <a:r>
              <a:rPr lang="cy-GB" dirty="0"/>
              <a:t>Rhedodd </a:t>
            </a:r>
            <a:r>
              <a:rPr lang="cy-GB" dirty="0" err="1"/>
              <a:t>Kiran</a:t>
            </a:r>
            <a:r>
              <a:rPr lang="cy-GB" dirty="0"/>
              <a:t> </a:t>
            </a:r>
            <a:r>
              <a:rPr lang="cy-GB" dirty="0" err="1"/>
              <a:t>Gandani</a:t>
            </a:r>
            <a:r>
              <a:rPr lang="cy-GB" dirty="0"/>
              <a:t> farathon Llundain tra oedd yn gwaedu’n rhydd yn 2015</a:t>
            </a:r>
          </a:p>
          <a:p>
            <a:pPr marL="228600" indent="-228600">
              <a:buFont typeface="Times New Roman" panose="02020603050405020304" pitchFamily="18" charset="0"/>
              <a:buAutoNum type="arabicPeriod"/>
              <a:defRPr/>
            </a:pPr>
            <a:r>
              <a:rPr lang="cy-GB" dirty="0" err="1"/>
              <a:t>Kenny</a:t>
            </a:r>
            <a:r>
              <a:rPr lang="cy-GB" dirty="0"/>
              <a:t> Jones, Model traws a oedd yn wyneb ymgyrch gadarnhaol am fislif yn 2018</a:t>
            </a:r>
          </a:p>
          <a:p>
            <a:pPr marL="228600" indent="-228600">
              <a:buFont typeface="Times New Roman" panose="02020603050405020304" pitchFamily="18" charset="0"/>
              <a:buAutoNum type="arabicPeriod"/>
              <a:defRPr/>
            </a:pPr>
            <a:r>
              <a:rPr lang="cy-GB" dirty="0" err="1"/>
              <a:t>Amika</a:t>
            </a:r>
            <a:r>
              <a:rPr lang="cy-GB" dirty="0"/>
              <a:t> George, yr ymgyrchydd #FreePeriods blaenllaw a fu’n ymgyrchu dros sicrhau bod nwyddau mislif ar gael mewn ysgolion i bobl ifanc sy’n profi tlodi mislif</a:t>
            </a:r>
          </a:p>
          <a:p>
            <a:pPr marL="228600" indent="-228600">
              <a:buFont typeface="Times New Roman" panose="02020603050405020304" pitchFamily="18" charset="0"/>
              <a:buAutoNum type="arabicPeriod" startAt="4"/>
              <a:defRPr/>
            </a:pPr>
            <a:r>
              <a:rPr lang="cy-GB" dirty="0"/>
              <a:t>Bu’r Nofiwr Olympaidd Fu </a:t>
            </a:r>
            <a:r>
              <a:rPr lang="cy-GB" dirty="0" err="1"/>
              <a:t>Yuanhui</a:t>
            </a:r>
            <a:r>
              <a:rPr lang="cy-GB" dirty="0"/>
              <a:t>, yn sôn am ei mislif yn effeithio ar ei pherfformiad nofio yn 2016</a:t>
            </a:r>
          </a:p>
          <a:p>
            <a:pPr marL="228600" indent="-228600">
              <a:buFont typeface="Times New Roman" panose="02020603050405020304" pitchFamily="18" charset="0"/>
              <a:buAutoNum type="arabicPeriod" startAt="4"/>
              <a:defRPr/>
            </a:pPr>
            <a:r>
              <a:rPr lang="cy-GB" dirty="0"/>
              <a:t>Mae </a:t>
            </a:r>
            <a:r>
              <a:rPr lang="cy-GB" dirty="0" err="1"/>
              <a:t>Rupi</a:t>
            </a:r>
            <a:r>
              <a:rPr lang="cy-GB" dirty="0"/>
              <a:t> Kaur, bardd ffeministaidd Indiaidd-Canadaidd sy’n adnabyddus yn fyd-eang, yn postio llun o’i gwaedu ar </a:t>
            </a:r>
            <a:r>
              <a:rPr lang="cy-GB" dirty="0" err="1"/>
              <a:t>Instagram</a:t>
            </a:r>
            <a:r>
              <a:rPr lang="cy-GB" dirty="0"/>
              <a:t>, a fydd wedyn yn cael ei dynnu oddi ar </a:t>
            </a:r>
            <a:r>
              <a:rPr lang="cy-GB" dirty="0" err="1"/>
              <a:t>Instagram</a:t>
            </a:r>
            <a:r>
              <a:rPr lang="cy-GB" dirty="0"/>
              <a:t> yn 2018. </a:t>
            </a:r>
          </a:p>
          <a:p>
            <a:pPr>
              <a:defRPr/>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E7F0C1B-2F76-42A9-81A1-CDDFA55D170C}"/>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BC34375-5BC8-4EEF-BDEE-1BCF8289669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t>•   Rydyn ni’n meddwl y dylem ni siarad am y mislif, ein cyrff a’r cylch mislif yn agored a chreu amgylchedd sy’n fwy ystyriol o’r mislif. </a:t>
            </a:r>
          </a:p>
          <a:p>
            <a:r>
              <a:rPr lang="cy-GB" dirty="0"/>
              <a:t>•   “Mae effaith stigma a chywilydd ynghylch y mislif yn cael ei theimlo ar draws sawl maes ym mywydau pobl ifanc, o iechyd meddwl, delwedd y corff a hunan-barch, i gyfyngu ar weithgareddau ac ymddygiad. Mae hefyd yn rhwystro cyfathrebu a gwybodaeth am gyrff, a ffyrdd o ofalu amdanynt.” Adroddiad Plan International UK</a:t>
            </a:r>
          </a:p>
          <a:p>
            <a:r>
              <a:rPr lang="cy-GB" dirty="0"/>
              <a:t>•   Po fwyaf y mae pobl yn ei wybod am y mislif, y lleiaf dirgel neu frawychus ydyw. Oes yna rywun rydych chi’n ei adnabod sydd ddim yn gwybod cymaint am y mislif a’r cylch mislif ag ydych chi’n ei wneud ar hyn o bryd? Allech chi rannu rhywfaint o’r wybodaeth rydych chi wedi’i dysgu?</a:t>
            </a:r>
          </a:p>
          <a:p>
            <a:r>
              <a:rPr lang="cy-GB" dirty="0"/>
              <a:t>Cynhwyswch bobl o bob rhyw yn y sgwrs!</a:t>
            </a:r>
          </a:p>
          <a:p>
            <a:r>
              <a:rPr lang="cy-GB" dirty="0"/>
              <a:t>•   Mae rhai syniadau eraill ar gyfer creu amgylchedd sy’n ystyriol o’r mislif yn cynnwys cael nwyddau mislif am ddim yn yr ysgol ac mewn lleoliadau cymunedol eraill, yn ogystal â chaniatáu i fyfyrwyr fynd i’r toiled bob amser pan fyddant angen yn y dosbarth. </a:t>
            </a:r>
          </a:p>
        </p:txBody>
      </p:sp>
      <p:sp>
        <p:nvSpPr>
          <p:cNvPr id="68612" name="Slide Number Placeholder 3">
            <a:extLst>
              <a:ext uri="{FF2B5EF4-FFF2-40B4-BE49-F238E27FC236}">
                <a16:creationId xmlns:a16="http://schemas.microsoft.com/office/drawing/2014/main" id="{676459BB-A1D7-4A35-A68F-E49F4C5394A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08E2C2B-A702-49EA-94C5-B81130280C9B}" type="slidenum">
              <a:rPr lang="en-US" altLang="en-US" sz="1200" smtClean="0">
                <a:solidFill>
                  <a:srgbClr val="000000"/>
                </a:solidFill>
                <a:latin typeface="Times New Roman" panose="02020603050405020304" pitchFamily="18" charset="0"/>
              </a:rPr>
              <a:pPr/>
              <a:t>28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BCA7754-191C-447E-AE32-A52418C85382}"/>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E826E3C-5C58-4F56-805E-9666C75386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70660" name="Slide Number Placeholder 3">
            <a:extLst>
              <a:ext uri="{FF2B5EF4-FFF2-40B4-BE49-F238E27FC236}">
                <a16:creationId xmlns:a16="http://schemas.microsoft.com/office/drawing/2014/main" id="{A2A0D6AF-ED63-4D50-8EB5-2869338E893A}"/>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AC92CB5-7AC9-47C1-98B2-762AA5880453}"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29</a:t>
            </a:fld>
            <a:endParaRPr lang="en-US" altLang="en-US">
              <a:solidFill>
                <a:schemeClr val="tx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6246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6DAD677-8308-4E5A-9C60-ED75094FC2A3}"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30</a:t>
            </a:fld>
            <a:endParaRPr lang="en-US"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92452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a:latin typeface="Arial" panose="020B0604020202020204" pitchFamily="34" charset="0"/>
              </a:rPr>
              <a:t>Efallai nad yw hyn yn berthnasol i chi ar hyn o bryd, ond gallai fod yn rhywbeth i chi feddwl amdano yn y dyfodol, neu i chi gynghori ffrind neu berthynas hŷn. </a:t>
            </a:r>
          </a:p>
          <a:p>
            <a:endParaRPr lang="en-GB" altLang="en-US">
              <a:latin typeface="Arial" panose="020B0604020202020204" pitchFamily="34" charset="0"/>
            </a:endParaRPr>
          </a:p>
          <a:p>
            <a:r>
              <a:rPr lang="cy-GB">
                <a:latin typeface="Arial" panose="020B0604020202020204" pitchFamily="34" charset="0"/>
              </a:rPr>
              <a:t>Mae gan Brook wasanaethau ledled y DU sy’n darparu gwasanaethau iechyd rhywiol cyfrinachol a rhad ac am ddim i bobl ifanc dan 25 oed. Mae ein hadnodd Dod o hyd i Wasanaeth yn eich galluogi i chwilio am yr holl wasanaethau yn Lloegr - nid Brook yn unig. Os nad ydych chi wedi ymweld â Brook o’r blaen, bydd ein tudalen Brook yn dweud wrthych beth i’w ddisgwyl ac os oes angen help arnoch ar frys, mae gennym yr holl rifau allweddol sydd eu hangen arnoch. Cyflwyno gwasanaethau lleol.</a:t>
            </a:r>
          </a:p>
          <a:p>
            <a:endParaRPr lang="en-GB" altLang="en-US">
              <a:latin typeface="Arial" panose="020B0604020202020204" pitchFamily="34" charset="0"/>
            </a:endParaRPr>
          </a:p>
          <a:p>
            <a:r>
              <a:rPr lang="cy-GB">
                <a:latin typeface="Arial" panose="020B0604020202020204" pitchFamily="34" charset="0"/>
              </a:rPr>
              <a:t>Cyngor </a:t>
            </a:r>
          </a:p>
          <a:p>
            <a:r>
              <a:rPr lang="cy-GB">
                <a:latin typeface="Arial" panose="020B0604020202020204" pitchFamily="34" charset="0"/>
              </a:rPr>
              <a:t>Condomau am ddim</a:t>
            </a:r>
          </a:p>
          <a:p>
            <a:r>
              <a:rPr lang="cy-GB">
                <a:latin typeface="Arial" panose="020B0604020202020204" pitchFamily="34" charset="0"/>
              </a:rPr>
              <a:t>Atal cenhedlu am ddim gan gynnwys atal cenhedlu brys</a:t>
            </a:r>
          </a:p>
          <a:p>
            <a:r>
              <a:rPr lang="cy-GB">
                <a:latin typeface="Arial" panose="020B0604020202020204" pitchFamily="34" charset="0"/>
              </a:rPr>
              <a:t>Profi am Feichiogrwydd a Heintiau</a:t>
            </a:r>
          </a:p>
          <a:p>
            <a:r>
              <a:rPr lang="cy-GB">
                <a:latin typeface="Arial" panose="020B0604020202020204" pitchFamily="34" charset="0"/>
              </a:rPr>
              <a:t>Rhywun i siarad gyda nhw</a:t>
            </a:r>
          </a:p>
          <a:p>
            <a:r>
              <a:rPr lang="cy-GB">
                <a:latin typeface="Arial" panose="020B0604020202020204" pitchFamily="34" charset="0"/>
              </a:rPr>
              <a:t>Cymorth o ran pwy ydych chi’n ei ffansïo pwy bynnag fydd hynny </a:t>
            </a:r>
          </a:p>
        </p:txBody>
      </p:sp>
      <p:sp>
        <p:nvSpPr>
          <p:cNvPr id="1024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25404E52-60B5-447F-B7F3-2CCB09466579}"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70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655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DEB62B1B-04B6-4EC3-BEBF-4C03185056C9}"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32</a:t>
            </a:fld>
            <a:endParaRPr lang="en-US"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26138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y-GB" b="1">
                <a:latin typeface="Arial" panose="020B0604020202020204" pitchFamily="34" charset="0"/>
                <a:ea typeface="ＭＳ Ｐゴシック" panose="020B0600070205080204" pitchFamily="34" charset="-128"/>
              </a:rPr>
              <a:t>TASG</a:t>
            </a:r>
            <a:r>
              <a:rPr lang="cy-GB">
                <a:latin typeface="Arial" panose="020B0604020202020204" pitchFamily="34" charset="0"/>
                <a:ea typeface="ＭＳ Ｐゴシック" panose="020B0600070205080204" pitchFamily="34" charset="-128"/>
              </a:rPr>
              <a:t> - Creu Gofod Brook – Cytundeb Grŵp/Rheolau Grŵp </a:t>
            </a:r>
          </a:p>
          <a:p>
            <a:endParaRPr lang="en-GB" altLang="en-US">
              <a:latin typeface="Arial" panose="020B0604020202020204" pitchFamily="34" charset="0"/>
              <a:ea typeface="ＭＳ Ｐゴシック" panose="020B0600070205080204" pitchFamily="34" charset="-128"/>
            </a:endParaRPr>
          </a:p>
          <a:p>
            <a:r>
              <a:rPr lang="cy-GB">
                <a:latin typeface="Arial" panose="020B0604020202020204" pitchFamily="34" charset="0"/>
                <a:ea typeface="ＭＳ Ｐゴシック" panose="020B0600070205080204" pitchFamily="34" charset="-128"/>
              </a:rPr>
              <a:t>Os bydd amser yn caniatáu, gofynnwch i’r grŵp am awgrymiadau ar gyfer cytundeb grŵp </a:t>
            </a:r>
          </a:p>
          <a:p>
            <a:endParaRPr lang="en-GB" altLang="en-US">
              <a:latin typeface="Arial" panose="020B0604020202020204" pitchFamily="34" charset="0"/>
              <a:ea typeface="ＭＳ Ｐゴシック" panose="020B0600070205080204" pitchFamily="34" charset="-128"/>
            </a:endParaRP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Byddwch yn agored ond ni fyddwn yn siarad am ein bywydau personol ein hunain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Anfeirniadol – Ni fyddwn yn cymryd yn ganiataol ein bod yn gwybod beth mae pobl yn ei feddwl ac yn ei deimlo na beth sy’n digwydd yn eu bywydau, rydyn ni’n derbyn bod pawb yn unigolyn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Byddwn yn dangos parch at bawb a ddim yn codi cywilydd arnyn nhw nac yn gwneud hwyl am eu pen yn y dosbarth na’r tu allan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 pob un ohonom yn cymryd rhan ac yn ymwneud â’r gwersi ond mae gennym hawl i beidio â chymryd rhan mewn gweithgaredd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Byddwn yn gwrando ar ein gilydd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Gallwn ofyn unrhyw gwestiynau i’r athro (dim byd personol!)</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Byddwn yn ceisio defnyddio’r iaith gywir ac nid geiriau slang, os nad ydym yn gwybod beth yw’r gair cywir, gallwn ofyn (Crybwyll hyn os bydd yn berthnasol)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Gallwn ofyn am help a chefnogaeth y tu allan i’r dosbarth os bydd angen</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Cyfrinachol – mae’r hyn rydyn ni’n siarad amdano yn aros yn yr ystafell, oni bai ein bod yn poeni amdanoch chi neu am rywbeth/rhywun rydych chi’n siarad amdano – diogelu </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Gwnewch o'n hwyl</a:t>
            </a:r>
          </a:p>
          <a:p>
            <a:pPr>
              <a:buFont typeface="Arial" panose="020B0604020202020204" pitchFamily="34" charset="0"/>
              <a:buChar char="•"/>
            </a:pPr>
            <a:r>
              <a:rPr lang="cy-GB">
                <a:latin typeface="Arial" panose="020B0604020202020204" pitchFamily="34" charset="0"/>
                <a:ea typeface="ＭＳ Ｐゴシック" panose="020B0600070205080204" pitchFamily="34" charset="-128"/>
              </a:rPr>
              <a:t>Byddwn hefyd yn defnyddio iaith sy’n niwtral o ran rhywedd yn y sesiwn hon, gan siarad am gyrff yn hytrach na rhywedd i fod yn gynhwysol tuag at bobl draws/anneuaidd/rhyweddhylifol (gan gynnwys os yw’n briodol)</a:t>
            </a:r>
          </a:p>
          <a:p>
            <a:endParaRPr lang="en-GB" altLang="en-US">
              <a:latin typeface="Arial" panose="020B0604020202020204" pitchFamily="34" charset="0"/>
              <a:ea typeface="ＭＳ Ｐゴシック" panose="020B0600070205080204" pitchFamily="34" charset="-128"/>
            </a:endParaRPr>
          </a:p>
          <a:p>
            <a:endParaRPr lang="en-GB" altLang="en-US">
              <a:ea typeface="ＭＳ Ｐゴシック" panose="020B0600070205080204" pitchFamily="34" charset="-128"/>
            </a:endParaRPr>
          </a:p>
          <a:p>
            <a:endParaRPr lang="en-GB" altLang="en-US">
              <a:ea typeface="ＭＳ Ｐゴシック" panose="020B0600070205080204" pitchFamily="34" charset="-128"/>
            </a:endParaRPr>
          </a:p>
        </p:txBody>
      </p:sp>
      <p:sp>
        <p:nvSpPr>
          <p:cNvPr id="12292"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78F5C3AD-8950-40BF-ABCC-F7547B98DCF6}" type="slidenum">
              <a:rPr lang="en-US" altLang="en-US">
                <a:latin typeface="Arial" panose="020B0604020202020204" pitchFamily="34" charset="0"/>
              </a:rPr>
              <a:pPr marL="0" indent="0" defTabSz="914400" eaLnBrk="0">
                <a:spcBef>
                  <a:spcPct val="0"/>
                </a:spcBef>
                <a:buClrTx/>
                <a:buSzTx/>
                <a:buFontTx/>
                <a:buNone/>
                <a:tabLst/>
              </a:pPr>
              <a:t>4</a:t>
            </a:fld>
            <a:endParaRPr lang="en-US" altLang="en-US">
              <a:latin typeface="Arial" panose="020B0604020202020204" pitchFamily="34" charset="0"/>
            </a:endParaRPr>
          </a:p>
        </p:txBody>
      </p:sp>
    </p:spTree>
    <p:extLst>
      <p:ext uri="{BB962C8B-B14F-4D97-AF65-F5344CB8AC3E}">
        <p14:creationId xmlns:p14="http://schemas.microsoft.com/office/powerpoint/2010/main" val="147895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b="1" dirty="0">
                <a:latin typeface="Arial" panose="020B0604020202020204" pitchFamily="34" charset="0"/>
              </a:rPr>
              <a:t>Yr hwylusydd yn rhedeg drwy’r canlynol </a:t>
            </a:r>
          </a:p>
          <a:p>
            <a:endParaRPr lang="en-GB" altLang="en-US" dirty="0">
              <a:latin typeface="Arial" panose="020B0604020202020204" pitchFamily="34" charset="0"/>
            </a:endParaRPr>
          </a:p>
        </p:txBody>
      </p:sp>
      <p:sp>
        <p:nvSpPr>
          <p:cNvPr id="143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56357DDD-8068-45A1-9A5C-25B1B88B2D41}" type="slidenum">
              <a:rPr lang="en-US" altLang="en-US">
                <a:latin typeface="Arial" panose="020B0604020202020204" pitchFamily="34" charset="0"/>
              </a:rPr>
              <a:pPr marL="0" indent="0" defTabSz="914400" eaLnBrk="0">
                <a:spcBef>
                  <a:spcPct val="0"/>
                </a:spcBef>
                <a:buClrTx/>
                <a:buSzTx/>
                <a:buFontTx/>
                <a:buNone/>
                <a:tabLst/>
              </a:pPr>
              <a:t>5</a:t>
            </a:fld>
            <a:endParaRPr lang="en-US" altLang="en-US">
              <a:latin typeface="Arial" panose="020B0604020202020204" pitchFamily="34" charset="0"/>
            </a:endParaRPr>
          </a:p>
        </p:txBody>
      </p:sp>
    </p:spTree>
    <p:extLst>
      <p:ext uri="{BB962C8B-B14F-4D97-AF65-F5344CB8AC3E}">
        <p14:creationId xmlns:p14="http://schemas.microsoft.com/office/powerpoint/2010/main" val="54448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B2FF780-4857-406B-8F9F-FF3E6555FE9D}"/>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5333B2E7-F884-43AA-965E-C0148100E0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Arial" panose="020B0604020202020204" pitchFamily="34" charset="0"/>
              </a:rPr>
              <a:t>Negeseuon allweddol </a:t>
            </a:r>
          </a:p>
          <a:p>
            <a:endParaRPr lang="en-GB" altLang="en-US" dirty="0">
              <a:latin typeface="Arial" panose="020B0604020202020204" pitchFamily="34" charset="0"/>
            </a:endParaRPr>
          </a:p>
          <a:p>
            <a:r>
              <a:rPr lang="cy-GB" dirty="0">
                <a:latin typeface="Arial" panose="020B0604020202020204" pitchFamily="34" charset="0"/>
              </a:rPr>
              <a:t>1. I rai ohonom, nid yw ein cyrff a’n rhyw yn cyfateb i’w gilydd. Mewn geiriau eraill, efallai eich bod yn teimlo’n fenyw a bod gennych bidyn, efallai eich bod yn teimlo’n wryw a bod gennych fwlfa neu efallai eich bod yn teimlo fel cymysgedd o’r ddau. Mae hyn yn cael ei alw’n draws, yn </a:t>
            </a:r>
            <a:r>
              <a:rPr lang="cy-GB" dirty="0" err="1">
                <a:latin typeface="Arial" panose="020B0604020202020204" pitchFamily="34" charset="0"/>
              </a:rPr>
              <a:t>drawsryweddol</a:t>
            </a:r>
            <a:r>
              <a:rPr lang="cy-GB" dirty="0">
                <a:latin typeface="Arial" panose="020B0604020202020204" pitchFamily="34" charset="0"/>
              </a:rPr>
              <a:t> neu’n </a:t>
            </a:r>
            <a:r>
              <a:rPr lang="cy-GB" dirty="0" err="1">
                <a:latin typeface="Arial" panose="020B0604020202020204" pitchFamily="34" charset="0"/>
              </a:rPr>
              <a:t>rywedd</a:t>
            </a:r>
            <a:r>
              <a:rPr lang="cy-GB" dirty="0">
                <a:latin typeface="Arial" panose="020B0604020202020204" pitchFamily="34" charset="0"/>
              </a:rPr>
              <a:t> </a:t>
            </a:r>
            <a:r>
              <a:rPr lang="cy-GB" dirty="0" err="1">
                <a:latin typeface="Arial" panose="020B0604020202020204" pitchFamily="34" charset="0"/>
              </a:rPr>
              <a:t>cwiar</a:t>
            </a:r>
            <a:r>
              <a:rPr lang="cy-GB" dirty="0">
                <a:latin typeface="Arial" panose="020B0604020202020204" pitchFamily="34" charset="0"/>
              </a:rPr>
              <a:t> ac mae’n gallu gwneud y glasoed yn fwy cymhleth; fodd bynnag, gall y glasoed fod yn gadarnhaol o hyd. Siaradwch â rhywun rydych chi’n ymddiried ynddo os oes unrhyw beth yn eich poeni neu os oes gennych chi unrhyw gwestiynau.</a:t>
            </a:r>
          </a:p>
          <a:p>
            <a:endParaRPr lang="en-GB" altLang="en-US" dirty="0">
              <a:latin typeface="Arial" panose="020B0604020202020204" pitchFamily="34" charset="0"/>
            </a:endParaRPr>
          </a:p>
          <a:p>
            <a:r>
              <a:rPr lang="cy-GB" dirty="0">
                <a:latin typeface="Arial" panose="020B0604020202020204" pitchFamily="34" charset="0"/>
              </a:rPr>
              <a:t>2.Rhyngrywiol – mae hyn yn disgrifio person nad yw ei fioleg yn ffitio’n hawdd i ryw ‘gwrywaidd’ neu ‘benywaidd’ ac mae’n llawer mwy cyffredin nag y byddem yn ei feddwl. Gall olygu eu bod yn profi rhai agweddau ar y glasoed yn wahanol. </a:t>
            </a:r>
          </a:p>
          <a:p>
            <a:endParaRPr lang="en-GB" altLang="en-US" dirty="0">
              <a:latin typeface="Arial" panose="020B0604020202020204" pitchFamily="34" charset="0"/>
            </a:endParaRPr>
          </a:p>
          <a:p>
            <a:r>
              <a:rPr lang="cy-GB" dirty="0">
                <a:latin typeface="Arial" panose="020B0604020202020204" pitchFamily="34" charset="0"/>
              </a:rPr>
              <a:t>Felly, yn y wers hon, rydyn ni’n mynd i sôn am gyrff pobl, nid y rhywiau.</a:t>
            </a:r>
          </a:p>
        </p:txBody>
      </p:sp>
      <p:sp>
        <p:nvSpPr>
          <p:cNvPr id="26628" name="Slide Number Placeholder 3">
            <a:extLst>
              <a:ext uri="{FF2B5EF4-FFF2-40B4-BE49-F238E27FC236}">
                <a16:creationId xmlns:a16="http://schemas.microsoft.com/office/drawing/2014/main" id="{A1DCE802-533C-4FE1-A9EF-70EE3F5C57C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FD682B66-47B3-46C1-A67B-4C8CE8E96574}" type="slidenum">
              <a:rPr lang="en-US" altLang="en-US" smtClean="0">
                <a:latin typeface="Arial" panose="020B0604020202020204" pitchFamily="34" charset="0"/>
              </a:rPr>
              <a:pPr marL="0" indent="0" defTabSz="914400" eaLnBrk="0">
                <a:spcBef>
                  <a:spcPct val="0"/>
                </a:spcBef>
                <a:buClrTx/>
                <a:buSzTx/>
                <a:buFontTx/>
                <a:buNone/>
                <a:tabLst/>
              </a:pPr>
              <a:t>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BC25AB3-5179-4842-86CF-594B88BBDB0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CB768CEE-DAC2-460E-A8BF-B97CBCA66D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y-GB" dirty="0">
                <a:latin typeface="Arial" panose="020B0604020202020204" pitchFamily="34" charset="0"/>
              </a:rPr>
              <a:t>•   Yr hwylusydd yn gofyn i’r grŵp beth yw’r glasoed ac yn rhoi rhai ffeithiau allweddol, gan ddefnyddio’r negeseuon allweddol isod</a:t>
            </a:r>
          </a:p>
          <a:p>
            <a:r>
              <a:rPr lang="cy-GB" dirty="0">
                <a:latin typeface="Arial" panose="020B0604020202020204" pitchFamily="34" charset="0"/>
              </a:rPr>
              <a:t>•   Yna, bydd yr hwylusydd yn gofyn i’r grŵp ddiffinio mislif, cyn mynd drwy’r diffiniad gan ddefnyddio’r negeseuon allweddol isod.</a:t>
            </a:r>
          </a:p>
          <a:p>
            <a:endParaRPr lang="en-GB" altLang="en-US" dirty="0">
              <a:latin typeface="Arial" panose="020B0604020202020204" pitchFamily="34" charset="0"/>
            </a:endParaRPr>
          </a:p>
          <a:p>
            <a:r>
              <a:rPr lang="cy-GB" b="1" dirty="0"/>
              <a:t>Y glasoed a mislif </a:t>
            </a:r>
          </a:p>
          <a:p>
            <a:r>
              <a:rPr lang="cy-GB" dirty="0"/>
              <a:t> </a:t>
            </a:r>
          </a:p>
          <a:p>
            <a:r>
              <a:rPr lang="cy-GB" b="1" dirty="0"/>
              <a:t>Dull </a:t>
            </a:r>
          </a:p>
          <a:p>
            <a:r>
              <a:rPr lang="cy-GB" dirty="0"/>
              <a:t> </a:t>
            </a:r>
          </a:p>
          <a:p>
            <a:r>
              <a:rPr lang="cy-GB" dirty="0"/>
              <a:t>Yr hwylusydd yn egluro y byddwn yn siarad am gyrff pobl yn ystod y sesiwn hon yn hytrach na chyfeirio at newidiadau i’r glasoed yn seiliedig ar </a:t>
            </a:r>
            <a:r>
              <a:rPr lang="cy-GB" dirty="0" err="1"/>
              <a:t>rywedd</a:t>
            </a:r>
            <a:r>
              <a:rPr lang="cy-GB" dirty="0"/>
              <a:t>. Mae hyn oherwydd ein bod eisiau cynnwys pobl sy’n ystyried eu hunain yn bobl </a:t>
            </a:r>
            <a:r>
              <a:rPr lang="cy-GB" dirty="0" err="1"/>
              <a:t>drawsryweddol</a:t>
            </a:r>
            <a:r>
              <a:rPr lang="cy-GB" dirty="0"/>
              <a:t>, </a:t>
            </a:r>
            <a:r>
              <a:rPr lang="cy-GB" dirty="0" err="1"/>
              <a:t>anneuaidd</a:t>
            </a:r>
            <a:r>
              <a:rPr lang="cy-GB" dirty="0"/>
              <a:t> neu </a:t>
            </a:r>
            <a:r>
              <a:rPr lang="cy-GB" dirty="0" err="1"/>
              <a:t>ryngrywiol</a:t>
            </a:r>
            <a:r>
              <a:rPr lang="cy-GB" dirty="0"/>
              <a:t>. </a:t>
            </a:r>
          </a:p>
          <a:p>
            <a:r>
              <a:rPr lang="cy-GB" dirty="0"/>
              <a:t>I rai ohonom, nid yw ein hunaniaeth o ran rhywedd yn cyfateb i’r un yr oedd pawb yn ei ddisgwyl pan gawsom ein geni ar sail ein horganau rhywiol. Efallai eich bod yn teimlo’n fenyw a bod gennych bidyn, efallai eich bod yn teimlo’n wryw a bod gennych fwlfa neu efallai eich bod yn teimlo fel cymysgedd o’r ddau. Mae hyn yn cael ei alw’n draws, yn </a:t>
            </a:r>
            <a:r>
              <a:rPr lang="cy-GB" dirty="0" err="1"/>
              <a:t>drawsryweddol</a:t>
            </a:r>
            <a:r>
              <a:rPr lang="cy-GB" dirty="0"/>
              <a:t> neu’n </a:t>
            </a:r>
            <a:r>
              <a:rPr lang="cy-GB" dirty="0" err="1"/>
              <a:t>rywedd</a:t>
            </a:r>
            <a:r>
              <a:rPr lang="cy-GB" dirty="0"/>
              <a:t> </a:t>
            </a:r>
            <a:r>
              <a:rPr lang="cy-GB" dirty="0" err="1"/>
              <a:t>cwiar</a:t>
            </a:r>
            <a:r>
              <a:rPr lang="cy-GB" dirty="0"/>
              <a:t> ac mae’n gallu gwneud y glasoed yn fwy cymhleth; fodd bynnag, gall y glasoed fod yn gadarnhaol o hyd. Siaradwch â rhywun rydych chi’n ymddiried ynddo os oes unrhyw beth yn eich poeni neu os oes gennych chi unrhyw gwestiynau.</a:t>
            </a:r>
          </a:p>
          <a:p>
            <a:r>
              <a:rPr lang="cy-GB" dirty="0" err="1"/>
              <a:t>Rhyngrywiol</a:t>
            </a:r>
            <a:r>
              <a:rPr lang="cy-GB" dirty="0"/>
              <a:t> – mae hyn yn disgrifio person nad yw ei fioleg yn ffitio’n hawdd i ryw ‘gwrywaidd’ neu ‘fenywaidd’ ac mae’n llawer mwy cyffredin nag y byddem yn ei feddwl. Gall olygu eu bod yn profi rhai agweddau ar y glasoed yn wahanol. (</a:t>
            </a:r>
            <a:r>
              <a:rPr lang="cy-GB" i="1" dirty="0"/>
              <a:t>I gael rhagor o wybodaeth ewch i wefan </a:t>
            </a:r>
            <a:r>
              <a:rPr lang="cy-GB" i="1" dirty="0" err="1"/>
              <a:t>Brook’s</a:t>
            </a:r>
            <a:r>
              <a:rPr lang="cy-GB" i="1" dirty="0"/>
              <a:t>) </a:t>
            </a:r>
          </a:p>
          <a:p>
            <a:r>
              <a:rPr lang="cy-GB" dirty="0"/>
              <a:t>Yr hwylusydd yn gofyn i’r grŵp beth yw’r glasoed ac yn rhoi rhai ffeithiau allweddol, gan ddefnyddio’r negeseuon allweddol isod</a:t>
            </a:r>
          </a:p>
          <a:p>
            <a:r>
              <a:rPr lang="cy-GB" dirty="0"/>
              <a:t>Yna, bydd yr hwylusydd yn gofyn i’r grŵp ddiffinio mislif, cyn mynd drwy’r diffiniad gan ddefnyddio’r negeseuon allweddol isod.</a:t>
            </a:r>
          </a:p>
          <a:p>
            <a:r>
              <a:rPr lang="cy-GB" b="1" dirty="0"/>
              <a:t> </a:t>
            </a:r>
          </a:p>
          <a:p>
            <a:r>
              <a:rPr lang="cy-GB" b="1" dirty="0"/>
              <a:t>Cwestiynau Allweddol </a:t>
            </a:r>
          </a:p>
          <a:p>
            <a:r>
              <a:rPr lang="cy-GB" dirty="0"/>
              <a:t> </a:t>
            </a:r>
          </a:p>
          <a:p>
            <a:r>
              <a:rPr lang="cy-GB" dirty="0"/>
              <a:t>Ydy hi’n gallu teimlo’n lletchwith i siarad am y pethau hyn? Pam? </a:t>
            </a:r>
          </a:p>
          <a:p>
            <a:r>
              <a:rPr lang="cy-GB" dirty="0"/>
              <a:t>Ydy’r glasoed yr un fath i bawb? </a:t>
            </a:r>
          </a:p>
          <a:p>
            <a:r>
              <a:rPr lang="cy-GB" dirty="0"/>
              <a:t>Beth yw rhai o’r newidiadau sy’n digwydd yn ystod y glasoed? </a:t>
            </a:r>
          </a:p>
          <a:p>
            <a:r>
              <a:rPr lang="cy-GB" dirty="0"/>
              <a:t>Pam ydych chi’n meddwl ei bod yn bwysig siarad am y newidiadau hyn cyn iddyn nhw ddigwydd? </a:t>
            </a:r>
          </a:p>
          <a:p>
            <a:r>
              <a:rPr lang="cy-GB" dirty="0"/>
              <a:t>Sut ydyn ni’n siarad am fislif mewn cymdeithas?</a:t>
            </a:r>
          </a:p>
          <a:p>
            <a:r>
              <a:rPr lang="cy-GB" dirty="0"/>
              <a:t>Sut gallai pobl deimlo yn ystod eu mislif (symptomau)?</a:t>
            </a:r>
          </a:p>
          <a:p>
            <a:r>
              <a:rPr lang="cy-GB" dirty="0"/>
              <a:t> </a:t>
            </a:r>
          </a:p>
          <a:p>
            <a:r>
              <a:rPr lang="cy-GB" b="1" dirty="0"/>
              <a:t>Negeseuon Allweddol </a:t>
            </a:r>
          </a:p>
          <a:p>
            <a:r>
              <a:rPr lang="cy-GB" dirty="0"/>
              <a:t> </a:t>
            </a:r>
          </a:p>
          <a:p>
            <a:r>
              <a:rPr lang="cy-GB" dirty="0"/>
              <a:t>Y glasoed yw pan fydd pobl yn dechrau newid o fod yn blentyn i fod yn oedolyn ifanc. Mae hormonau (cemegau sy’n cael eu cynhyrchu gan eich ymennydd) yn achosi i’ch corff newid a thyfu i allu cenhedlu babi yn fiolegol. Maen nhw hefyd yn effeithio ar y ffordd rydych chi’n meddwl ac yn teimlo.</a:t>
            </a:r>
          </a:p>
          <a:p>
            <a:r>
              <a:rPr lang="cy-GB" dirty="0"/>
              <a:t>Gall hyn ddechrau unrhyw bryd rhwng 7 ac 16 oed. Nid yw pawb yn datblygu ar yr un oedran nac ar yr un cyflymder, a gall gymryd rhwng 2-4 mlynedd i’w gwblhau. </a:t>
            </a:r>
          </a:p>
          <a:p>
            <a:r>
              <a:rPr lang="cy-GB" dirty="0"/>
              <a:t>Mae newidiadau yn y glasoed yn rhan arferol o dyfu i fyny.</a:t>
            </a:r>
          </a:p>
          <a:p>
            <a:r>
              <a:rPr lang="cy-GB" dirty="0"/>
              <a:t>Bydd pobl yn dechrau’r glasoed ar adeg ychydig yn wahanol ac yn datblygu’n wahanol – mae’n bwysig parchu ein bod ni i gyd yn wahanol.</a:t>
            </a:r>
          </a:p>
          <a:p>
            <a:r>
              <a:rPr lang="cy-GB" dirty="0"/>
              <a:t>Mae’r glasoed yn adeg ar gyfer cyfleoedd a theimladau newydd. Bydd gennych gyfrifoldebau newydd i ofalu amdanoch eich hun ac efallai y byddwch am gael mwy o annibyniaeth.</a:t>
            </a:r>
          </a:p>
          <a:p>
            <a:r>
              <a:rPr lang="cy-GB" dirty="0"/>
              <a:t>Dim ond i bobl â phidyn y mae rhai newidiadau’n digwydd, rhai i bobl sydd â fwlfa yn unig; ac mae </a:t>
            </a:r>
            <a:r>
              <a:rPr lang="cy-GB" dirty="0" err="1"/>
              <a:t>rhai’n</a:t>
            </a:r>
            <a:r>
              <a:rPr lang="cy-GB" dirty="0"/>
              <a:t> digwydd i’r ddau.</a:t>
            </a:r>
          </a:p>
          <a:p>
            <a:r>
              <a:rPr lang="cy-GB" dirty="0"/>
              <a:t>Mae’r hormonau sy’n cael eu rhyddhau yn y glasoed yn gallu effeithio ar ein hemosiynau a’n teimladau. Gwnewch yn siŵr eich bod yn garedig â chi eich hun a gydag eraill.</a:t>
            </a:r>
          </a:p>
          <a:p>
            <a:r>
              <a:rPr lang="cy-GB" dirty="0"/>
              <a:t>Yn y sesiwn hon, byddwn yn defnyddio’r termau ‘mislif’ a ‘misglwyf’, oherwydd maen nhw’n golygu’r un peth. Mislif yw’r term gwyddonol am fislif. Mae’n cael ei sbarduno gan hormonau sy’n cael eu rhyddhau o’r ymennydd yn ystod y glasoed.</a:t>
            </a:r>
          </a:p>
          <a:p>
            <a:r>
              <a:rPr lang="cy-GB" dirty="0"/>
              <a:t>Bob mis (oddeutu hynny), mae’r ofarïau’n rhyddhau wy – mae hyn yn cael ei alw’n ofwliad. Os nad yw’r wy hwn yn cael ei ffrwythloni gan sberm, mae’n cael ei waredu drwy’r wain ynghyd â leinin y groth, a dyma beth yw gwaed mislif. Gall cylch mislif rhai pobl bara rhwng 21 a 40 diwrnod</a:t>
            </a:r>
          </a:p>
          <a:p>
            <a:r>
              <a:rPr lang="cy-GB" dirty="0"/>
              <a:t>Yr oedran cyfartalog i ddechrau yw 12 oed ond mae mislif y rhan fwyaf o bobl yn dechrau rhwng 8 a 17. Os nad ydych wedi dechrau eich mislif erbyn eich bod yn 17 oed, mae'n syniad da siarad â meddyg.</a:t>
            </a:r>
          </a:p>
          <a:p>
            <a:r>
              <a:rPr lang="cy-GB" dirty="0"/>
              <a:t>Does dim mislif na chylch ‘normal’, mae pawb yn wahanol! Ond fel arfer maen nhw’n para ychydig ddyddiau (3-8 diwrnod fel arfer) gan basio rhwng 5-12 llond llwy de o waed pinc, coch neu frown – gall hwn fod yn drwchus neu’n ddyfrllyd. Gall y mislif fod yn afreolaidd, yn drwm neu’n ysgafn a gall newid drwy gydol eich bywyd.</a:t>
            </a:r>
          </a:p>
          <a:p>
            <a:r>
              <a:rPr lang="cy-GB" dirty="0"/>
              <a:t>Mae llesiant mislif yn rhan bwysig o hunanofal, ac addysg ehangach o gwmpas cyrff. Rhan o hyn yw paratoi eich hun ar gyfer elfennau ymarferol cael mislif, gweld beth sy’n gweithio orau i chi a’ch cylch.</a:t>
            </a:r>
          </a:p>
          <a:p>
            <a:r>
              <a:rPr lang="cy-GB" dirty="0"/>
              <a:t>“Ewch i weld meddyg teulu os nad yw eich mislif wedi dechrau erbyn 16 oed (neu 14 os nad oes unrhyw arwyddion eraill o’r glasoed chwaith)” gwefan y GIG </a:t>
            </a:r>
          </a:p>
          <a:p>
            <a:r>
              <a:rPr lang="cy-GB" dirty="0"/>
              <a:t>“Arwyddion bod eich mislif ar ei ffordd yw os ydych chi wedi tyfu blew o dan eich braich a blew </a:t>
            </a:r>
            <a:r>
              <a:rPr lang="cy-GB" dirty="0" err="1"/>
              <a:t>piwbig</a:t>
            </a:r>
            <a:r>
              <a:rPr lang="cy-GB" dirty="0"/>
              <a:t>. Fel arfer, byddwch yn dechrau eich mislif tua 2 flynedd ar ôl i’ch bronnau ddechrau tyfu ac oddeutu blwyddyn ar ôl cael rhedlif gwyn o’r wain. Bydd y ferch gyffredin yn cael ei mislif cyntaf pan fydd tua 12 oed, ond mae’n amrywio o un person i’r llall.” Gwefan y GIG</a:t>
            </a:r>
          </a:p>
          <a:p>
            <a:r>
              <a:rPr lang="cy-GB" dirty="0"/>
              <a:t>Rhai arwyddion cyffredin y gallech eu cael cyn neu yn ystod eich mislif yw teimlo crampiau yn eich stumog neu eich cefn, teimlo’n bigog, yn emosiynol neu’n annifyr cyn mislif (a elwir yn PMS), bronnau tyner, smotiau, stumog yn brifo, blinder, teimlo’n chwyddedig, cur pen. Fyddwch chi ddim o reidrwydd yn cael pob un neu unrhyw un o’r arwyddion hyn – mae pawb yn wahanol. </a:t>
            </a:r>
          </a:p>
          <a:p>
            <a:r>
              <a:rPr lang="cy-GB" dirty="0"/>
              <a:t>Gellir lleddfu crampiau drwy gymryd </a:t>
            </a:r>
            <a:r>
              <a:rPr lang="cy-GB" dirty="0" err="1"/>
              <a:t>Paracetamol</a:t>
            </a:r>
            <a:r>
              <a:rPr lang="cy-GB" dirty="0"/>
              <a:t> neu </a:t>
            </a:r>
            <a:r>
              <a:rPr lang="cy-GB" dirty="0" err="1"/>
              <a:t>ibuprofen</a:t>
            </a:r>
            <a:r>
              <a:rPr lang="cy-GB" dirty="0"/>
              <a:t> (dilynwch y cyfarwyddiadau’n ofalus bob amser), defnyddio potel ddŵr poeth, cael bath poeth neu wneud ymarfer corff ysgafn. Gall crampiau mislif fod yn anghyfforddus, ond ni ddylent eich atal rhag gwneud pethau arferol fel mynd i’r ysgol neu i’r gwaith. Os ydynt yn boenus iawn, ewch i weld eich meddyg am gyngor.  </a:t>
            </a:r>
          </a:p>
          <a:p>
            <a:r>
              <a:rPr lang="cy-GB" dirty="0"/>
              <a:t>Mae’r symptomau hyn yn gwneud iddi ymddangos fel pe bai’r mislif yn ofnadwy, ond dydyn nhw ddim yn ddrwg i gyd! Defnyddiwch eich mislif fel cyfle i edrych ar ôl eich hun, gwnewch yr hyn rydych chi’n ei fwynhau! Mae ymarfer corff ysgafn, cael digon o gwsg, bwyta deiet cytbwys, gwneud eich hoff hobi/gwneud rhywbeth i fynd â’ch meddwl, </a:t>
            </a:r>
            <a:r>
              <a:rPr lang="cy-GB" dirty="0" err="1"/>
              <a:t>poenladdwyr</a:t>
            </a:r>
            <a:r>
              <a:rPr lang="cy-GB" dirty="0"/>
              <a:t>, poteli dŵr poeth a bath cynnes i gyd yn gallu helpu.  </a:t>
            </a:r>
          </a:p>
          <a:p>
            <a:r>
              <a:rPr lang="cy-GB" dirty="0"/>
              <a:t>Mae pawb yn profi symptomau eu mislif yn wahanol, ond nid yw cymdeithas bob amser yn barod i siarad amdanynt. Gadewch i ni feddwl am sut gallwn ni newid hyn!</a:t>
            </a:r>
          </a:p>
        </p:txBody>
      </p:sp>
      <p:sp>
        <p:nvSpPr>
          <p:cNvPr id="28676" name="Slide Number Placeholder 3">
            <a:extLst>
              <a:ext uri="{FF2B5EF4-FFF2-40B4-BE49-F238E27FC236}">
                <a16:creationId xmlns:a16="http://schemas.microsoft.com/office/drawing/2014/main" id="{32279025-21B3-455B-83C2-0FFFCF3797C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A155A58-7CFC-4FCA-9594-6991AABA1DFB}" type="slidenum">
              <a:rPr lang="en-US" altLang="en-US" smtClean="0">
                <a:latin typeface="Arial" panose="020B0604020202020204" pitchFamily="34" charset="0"/>
              </a:rPr>
              <a:pPr>
                <a:spcBef>
                  <a:spcPct val="0"/>
                </a:spcBef>
                <a:buSzPct val="45000"/>
                <a:buFont typeface="Wingdings" panose="05000000000000000000" pitchFamily="2" charset="2"/>
                <a:buNone/>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A0F4A5CE-8C67-4727-8B45-CFED96DB15A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3C31441-8229-4817-B71C-35F80A52A078}" type="slidenum">
              <a:rPr lang="en-GB" altLang="en-US" sz="1400" smtClean="0"/>
              <a:pPr>
                <a:spcBef>
                  <a:spcPct val="0"/>
                </a:spcBef>
                <a:buClrTx/>
                <a:buFontTx/>
                <a:buNone/>
              </a:pPr>
              <a:t>8</a:t>
            </a:fld>
            <a:endParaRPr lang="en-GB" altLang="en-US" sz="1400"/>
          </a:p>
        </p:txBody>
      </p:sp>
      <p:sp>
        <p:nvSpPr>
          <p:cNvPr id="30723" name="Rectangle 1">
            <a:extLst>
              <a:ext uri="{FF2B5EF4-FFF2-40B4-BE49-F238E27FC236}">
                <a16:creationId xmlns:a16="http://schemas.microsoft.com/office/drawing/2014/main" id="{79E75BE0-9EC0-4467-914A-45801F26DF3D}"/>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A4976F74-7117-45AA-ABEF-14402A88B4EB}"/>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buClrTx/>
              <a:buSzTx/>
              <a:buFontTx/>
              <a:buNone/>
            </a:pPr>
            <a:r>
              <a:rPr lang="cy-GB" dirty="0">
                <a:latin typeface="Times New Roman"/>
                <a:cs typeface="Times New Roman"/>
              </a:rPr>
              <a:t>Yn y sesiwn hon, byddwn yn defnyddio’r termau ‘mislif’ a ‘misglwyf’, oherwydd maen nhw’n golygu’r un peth. Mislif yw’r term gwyddonol am fislif. Mae’n cael ei sbarduno gan hormonau sy’n cael eu rhyddhau o’r ymennydd yn ystod y glasoed.</a:t>
            </a:r>
          </a:p>
          <a:p>
            <a:pPr defTabSz="914400">
              <a:buClrTx/>
              <a:buSzTx/>
            </a:pPr>
            <a:r>
              <a:rPr lang="cy-GB" dirty="0">
                <a:latin typeface="Times New Roman"/>
                <a:cs typeface="Times New Roman"/>
              </a:rPr>
              <a:t>•   Bob mis (oddeutu hynny), mae’r ofarïau’n rhyddhau wy – mae hyn yn cael ei alw’n ofwliad. Os nad yw’r wy yn cael ei ffrwythloni gan sberm, mae’r wy yn chwalu yn yr </a:t>
            </a:r>
            <a:r>
              <a:rPr lang="cy-GB" dirty="0" err="1">
                <a:latin typeface="Times New Roman"/>
                <a:cs typeface="Times New Roman"/>
              </a:rPr>
              <a:t>wterws</a:t>
            </a:r>
            <a:r>
              <a:rPr lang="cy-GB" dirty="0">
                <a:latin typeface="Times New Roman"/>
                <a:cs typeface="Times New Roman"/>
              </a:rPr>
              <a:t> ac yn dod allan drwy’r wain fel gwaed, a dyma beth yw gwaed mislif. Gall cylch mislif rhai pobl bara rhwng 21 a 40 diwrnod</a:t>
            </a:r>
          </a:p>
          <a:p>
            <a:pPr defTabSz="914400">
              <a:buClrTx/>
              <a:buSzTx/>
              <a:buFontTx/>
              <a:buNone/>
            </a:pPr>
            <a:r>
              <a:rPr lang="cy-GB" dirty="0">
                <a:latin typeface="Times New Roman"/>
                <a:cs typeface="Times New Roman"/>
              </a:rPr>
              <a:t>•   Yr oedran cyfartalog i ddechrau yw 12 oed ond mae mislif y rhan fwyaf o bobl yn dechrau rhwng 8 a 14 oed. Os nad ydych wedi dechrau eich mislif erbyn eich bod yn 18 oed, mae'n syniad da siarad â meddyg.</a:t>
            </a:r>
          </a:p>
          <a:p>
            <a:pPr defTabSz="914400">
              <a:buClrTx/>
              <a:buSzTx/>
              <a:buFontTx/>
              <a:buNone/>
            </a:pPr>
            <a:r>
              <a:rPr lang="cy-GB" dirty="0">
                <a:latin typeface="Times New Roman"/>
                <a:cs typeface="Times New Roman"/>
              </a:rPr>
              <a:t>•   Does dim mislif na chylch ‘normal’, mae pawb yn wahanol! Ond fel arfer maen nhw’n para ychydig ddyddiau (2-10 diwrnod fel arfer) gan basio rhwng 5-12 llond llwy de o waed pinc, coch neu frown – gall hwn fod yn drwchus neu’n ddyfrllyd. Gall y mislif fod yn afreolaidd, yn drwm neu’n ysgafn a gall newid drwy gydol eich bywyd.</a:t>
            </a:r>
          </a:p>
          <a:p>
            <a:pPr defTabSz="914400">
              <a:buClrTx/>
              <a:buSzTx/>
              <a:buFontTx/>
              <a:buNone/>
            </a:pPr>
            <a:endParaRPr lang="en-GB" altLang="en-US" dirty="0"/>
          </a:p>
          <a:p>
            <a:pPr defTabSz="914400">
              <a:buClrTx/>
              <a:buSzTx/>
              <a:buFontTx/>
              <a:buNone/>
            </a:pPr>
            <a:r>
              <a:rPr lang="cy-GB" dirty="0">
                <a:latin typeface="Times New Roman"/>
                <a:cs typeface="Times New Roman"/>
              </a:rPr>
              <a:t>“Ewch i weld meddyg teulu os nad yw eich mislif wedi dechrau erbyn 18 oed (neu 14 os nad oes unrhyw arwyddion eraill o’r glasoed chwaith)” gwefan y GIG</a:t>
            </a:r>
          </a:p>
          <a:p>
            <a:pPr defTabSz="914400"/>
            <a:endParaRPr lang="en-GB" altLang="en-US" dirty="0"/>
          </a:p>
          <a:p>
            <a:pPr defTabSz="914400"/>
            <a:r>
              <a:rPr lang="cy-GB" dirty="0">
                <a:latin typeface="Times New Roman"/>
                <a:cs typeface="Times New Roman"/>
              </a:rPr>
              <a:t>“Arwyddion bod eich mislif ar ei ffordd yw os ydych chi wedi tyfu blew o dan eich braich a blew </a:t>
            </a:r>
            <a:r>
              <a:rPr lang="cy-GB" dirty="0" err="1">
                <a:latin typeface="Times New Roman"/>
                <a:cs typeface="Times New Roman"/>
              </a:rPr>
              <a:t>piwbig</a:t>
            </a:r>
            <a:r>
              <a:rPr lang="cy-GB" dirty="0">
                <a:latin typeface="Times New Roman"/>
                <a:cs typeface="Times New Roman"/>
              </a:rPr>
              <a:t>. Fel arfer, byddwch yn dechrau eich mislif tua 2 flynedd ar ôl i’ch bronnau ddechrau tyfu ac oddeutu blwyddyn ar ôl cael </a:t>
            </a:r>
            <a:r>
              <a:rPr lang="cy-GB" dirty="0">
                <a:latin typeface="Times New Roman"/>
                <a:cs typeface="Times New Roman"/>
                <a:hlinkClick r:id="rId3"/>
              </a:rPr>
              <a:t>rhedlif gwyn o’r wain</a:t>
            </a:r>
            <a:r>
              <a:rPr lang="cy-GB" dirty="0">
                <a:latin typeface="Times New Roman"/>
                <a:cs typeface="Times New Roman"/>
              </a:rPr>
              <a:t>. Bydd y ferch gyffredin yn cael ei mislif cyntaf pan fydd tua 12 oed, ond mae’n amrywio o un person i’r llall.” Gwefan y GIG </a:t>
            </a:r>
          </a:p>
          <a:p>
            <a:pPr defTabSz="914400"/>
            <a:endParaRPr lang="en-GB" altLang="en-US" dirty="0"/>
          </a:p>
          <a:p>
            <a:pPr defTabSz="914400"/>
            <a:endParaRPr lang="en-GB" altLang="en-US" dirty="0"/>
          </a:p>
          <a:p>
            <a:pPr defTabSz="914400"/>
            <a:r>
              <a:rPr lang="cy-GB" dirty="0"/>
              <a:t/>
            </a:r>
            <a:br>
              <a:rPr lang="cy-GB" dirty="0"/>
            </a:br>
            <a:endParaRPr lang="cy-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D6055A1-EB70-4071-ADD6-2445DC2DC52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FBC974B9-609A-4E33-BEB4-BFCCA14FAA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pPr>
            <a:r>
              <a:rPr lang="cy-GB" b="1" dirty="0">
                <a:latin typeface="Times New Roman"/>
                <a:cs typeface="Times New Roman"/>
              </a:rPr>
              <a:t>•</a:t>
            </a:r>
            <a:r>
              <a:rPr lang="cy-GB" dirty="0">
                <a:latin typeface="Times New Roman"/>
                <a:cs typeface="Times New Roman"/>
              </a:rPr>
              <a:t>   Rhai arwyddion cyffredin y gallech eu cael cyn neu yn ystod eich mislif yw teimlo crampiau yn eich stumog neu eich cefn, teimlo’n bigog, yn emosiynol neu’n annifyr cyn mislif (a elwir yn PMS), bronnau tyner, smotiau, stumog yn brifo, blinder, teimlo’n chwyddedig, cur pen. Fyddwch chi ddim o reidrwydd yn cael pob un neu unrhyw un o’r arwyddion hyn – mae pawb yn wahanol. </a:t>
            </a:r>
          </a:p>
          <a:p>
            <a:pPr defTabSz="914400">
              <a:buClrTx/>
              <a:buSzTx/>
            </a:pPr>
            <a:r>
              <a:rPr lang="cy-GB" b="1" dirty="0">
                <a:latin typeface="Times New Roman"/>
                <a:cs typeface="Times New Roman"/>
              </a:rPr>
              <a:t>•</a:t>
            </a:r>
            <a:r>
              <a:rPr lang="cy-GB" dirty="0">
                <a:latin typeface="Times New Roman"/>
                <a:cs typeface="Times New Roman"/>
              </a:rPr>
              <a:t>   Yn ystod eich mislif, bydd rhai pobl yn cael crampiau sy’n teimlo fel poen yn y stumog neu ran isaf y cefn. Gall bath cynnes, potel ddŵr poeth a chadw’n heini helpu. Dim ond dan oruchwyliaeth oedolyn y dylid rhoi unrhyw feddyginiaeth lleddfu poen. Gall crampiau mislif fod yn anghyfforddus, ond ni ddylent eich atal rhag gwneud pethau arferol fel mynd i’r ysgol neu i’r gwaith. Os ydynt yn boenus iawn, ewch i weld eich meddyg am gyngor.  </a:t>
            </a:r>
          </a:p>
          <a:p>
            <a:pPr defTabSz="914400">
              <a:buClrTx/>
              <a:buSzTx/>
            </a:pPr>
            <a:r>
              <a:rPr lang="cy-GB" b="1" dirty="0">
                <a:latin typeface="Times New Roman"/>
                <a:cs typeface="Times New Roman"/>
              </a:rPr>
              <a:t>•</a:t>
            </a:r>
            <a:r>
              <a:rPr lang="cy-GB" dirty="0">
                <a:latin typeface="Times New Roman"/>
                <a:cs typeface="Times New Roman"/>
              </a:rPr>
              <a:t>   Mae’r symptomau hyn yn gwneud iddi ymddangos fel pe bai’r mislif yn ofnadwy, ond dydyn nhw ddim yn ddrwg i gyd! Defnyddiwch eich mislif fel cyfle i edrych ar ôl eich hun, gwnewch yr hyn rydych chi’n ei fwynhau! Mae ymarfer corff ysgafn, cael digon o gwsg, bwyta deiet cytbwys, gwneud eich hoff hobi/gwneud rhywbeth i fynd â’ch meddwl, </a:t>
            </a:r>
            <a:r>
              <a:rPr lang="cy-GB" dirty="0" err="1">
                <a:latin typeface="Times New Roman"/>
                <a:cs typeface="Times New Roman"/>
              </a:rPr>
              <a:t>poenladdwyr</a:t>
            </a:r>
            <a:r>
              <a:rPr lang="cy-GB" dirty="0">
                <a:latin typeface="Times New Roman"/>
                <a:cs typeface="Times New Roman"/>
              </a:rPr>
              <a:t>, poteli dŵr poeth a bath cynnes i gyd yn gallu helpu. </a:t>
            </a:r>
          </a:p>
          <a:p>
            <a:pPr defTabSz="914400">
              <a:buClrTx/>
              <a:buSzTx/>
              <a:buFontTx/>
              <a:buNone/>
            </a:pPr>
            <a:r>
              <a:rPr lang="cy-GB" b="1" dirty="0">
                <a:latin typeface="Times New Roman"/>
                <a:cs typeface="Times New Roman"/>
              </a:rPr>
              <a:t>•</a:t>
            </a:r>
            <a:r>
              <a:rPr lang="cy-GB" dirty="0">
                <a:latin typeface="Times New Roman"/>
                <a:cs typeface="Times New Roman"/>
              </a:rPr>
              <a:t>   Mae pawb yn profi symptomau eu mislif yn wahanol, ond nid yw cymdeithas bob amser yn barod i siarad amdanynt. Gadewch i ni feddwl am sut gallwn ni newid hyn!</a:t>
            </a:r>
          </a:p>
        </p:txBody>
      </p:sp>
      <p:sp>
        <p:nvSpPr>
          <p:cNvPr id="32772" name="Slide Number Placeholder 3">
            <a:extLst>
              <a:ext uri="{FF2B5EF4-FFF2-40B4-BE49-F238E27FC236}">
                <a16:creationId xmlns:a16="http://schemas.microsoft.com/office/drawing/2014/main" id="{D252490E-BE1A-4D89-9959-3AB8E5529EE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18745CBF-6038-4274-88AC-A87E063DA617}" type="slidenum">
              <a:rPr lang="en-US" altLang="en-US" sz="1200" smtClean="0">
                <a:solidFill>
                  <a:srgbClr val="000000"/>
                </a:solidFill>
                <a:latin typeface="Times New Roman" panose="02020603050405020304" pitchFamily="18" charset="0"/>
              </a:rPr>
              <a:pPr/>
              <a:t>9</a:t>
            </a:fld>
            <a:endParaRPr lang="en-US" altLang="en-US" sz="120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2193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63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467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81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4319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09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8209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879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77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7287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849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54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8728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339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758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2917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479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4215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4285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0927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234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8229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8387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3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3190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1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6511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72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566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524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5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944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9423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4092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602508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477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1607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7757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44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36386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6019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400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1735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6163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2063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1717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606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056670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5038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043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4801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17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97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1361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6703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883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81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991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693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576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05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91103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1071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4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354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70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4A06591B-B74E-43B1-B6A7-ADA7E48B5AA1}"/>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85DD7B32-1BBD-4917-90C5-E6C894CD95D3}"/>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514" r:id="rId12"/>
    <p:sldLayoutId id="2147484515" r:id="rId13"/>
    <p:sldLayoutId id="2147484516"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C3FC94D2-7683-4E03-BDC2-020A4A87FACF}"/>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95E355B6-249C-47BB-97F0-E0F6341813A4}"/>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517"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FD22A4-2ED4-44B6-9FC3-F84C2C15C65F}"/>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3075" name="Rectangle 3">
            <a:extLst>
              <a:ext uri="{FF2B5EF4-FFF2-40B4-BE49-F238E27FC236}">
                <a16:creationId xmlns:a16="http://schemas.microsoft.com/office/drawing/2014/main" id="{C96F8497-C3DD-4255-8169-C3F0C88F83A6}"/>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18" r:id="rId13"/>
    <p:sldLayoutId id="2147484519"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2594CC1A-4B88-4CC3-89F5-FC20544C55E6}"/>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099" name="Rectangle 2">
            <a:extLst>
              <a:ext uri="{FF2B5EF4-FFF2-40B4-BE49-F238E27FC236}">
                <a16:creationId xmlns:a16="http://schemas.microsoft.com/office/drawing/2014/main" id="{4A0F0367-9015-4302-8301-A08BBB5C7C8E}"/>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20" r:id="rId12"/>
    <p:sldLayoutId id="2147484521" r:id="rId13"/>
    <p:sldLayoutId id="21474845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CDE762-5417-40BA-98C2-CB436AF87463}"/>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50609E7C-4001-44DB-87B2-C0B4E88608AB}"/>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9416045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61.xml"/><Relationship Id="rId5" Type="http://schemas.openxmlformats.org/officeDocument/2006/relationships/image" Target="../media/image15.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46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93-AB28-4DF3-81C9-4AF10C9D9186}"/>
              </a:ext>
            </a:extLst>
          </p:cNvPr>
          <p:cNvSpPr>
            <a:spLocks noGrp="1"/>
          </p:cNvSpPr>
          <p:nvPr>
            <p:ph type="title"/>
          </p:nvPr>
        </p:nvSpPr>
        <p:spPr>
          <a:xfrm>
            <a:off x="251520" y="2276872"/>
            <a:ext cx="8713787" cy="1202510"/>
          </a:xfrm>
        </p:spPr>
        <p:txBody>
          <a:bodyPr/>
          <a:lstStyle/>
          <a:p>
            <a:pPr algn="ctr" eaLnBrk="1" hangingPunct="1">
              <a:defRPr/>
            </a:pPr>
            <a:r>
              <a:rPr lang="cy-GB" sz="7200" b="0">
                <a:latin typeface="Manus" pitchFamily="50" charset="0"/>
                <a:ea typeface="+mj-ea"/>
              </a:rPr>
              <a:t>Gweithgarwch Sesiwn Sylw i’r Mislif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4A4B6B85-6F43-4F43-8FBF-1B13237E9C73}"/>
              </a:ext>
            </a:extLst>
          </p:cNvPr>
          <p:cNvSpPr txBox="1">
            <a:spLocks noChangeArrowheads="1"/>
          </p:cNvSpPr>
          <p:nvPr/>
        </p:nvSpPr>
        <p:spPr bwMode="auto">
          <a:xfrm>
            <a:off x="971550" y="2924175"/>
            <a:ext cx="712946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cy-GB" dirty="0">
                <a:solidFill>
                  <a:schemeClr val="tx1"/>
                </a:solidFill>
                <a:latin typeface="Setimo" panose="020B0603020204030204" pitchFamily="34" charset="0"/>
                <a:cs typeface="Setimo" panose="020B0603020204030204" pitchFamily="34" charset="0"/>
              </a:rPr>
              <a:t>Arbrofwch i weld beth sy'n gweithio orau i chi. Does dim un math o nwyddau yn well, dim ond mai dyma’r opsiwn gorau ar gyfer y person hwnnw. </a:t>
            </a:r>
          </a:p>
          <a:p>
            <a:pPr>
              <a:spcBef>
                <a:spcPct val="0"/>
              </a:spcBef>
              <a:buClrTx/>
              <a:buSzTx/>
              <a:buFontTx/>
              <a:buNone/>
            </a:pPr>
            <a:endParaRPr lang="en-GB" altLang="en-US" sz="2400" dirty="0">
              <a:solidFill>
                <a:schemeClr val="tx1"/>
              </a:solidFill>
            </a:endParaRPr>
          </a:p>
        </p:txBody>
      </p:sp>
      <p:pic>
        <p:nvPicPr>
          <p:cNvPr id="35843" name="Picture 9">
            <a:extLst>
              <a:ext uri="{FF2B5EF4-FFF2-40B4-BE49-F238E27FC236}">
                <a16:creationId xmlns:a16="http://schemas.microsoft.com/office/drawing/2014/main" id="{FAF0CF21-EA42-4A72-9F86-6681901BA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9468" y="-819472"/>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26F0-D571-4C86-AB92-260F474FE068}"/>
              </a:ext>
            </a:extLst>
          </p:cNvPr>
          <p:cNvSpPr>
            <a:spLocks noGrp="1"/>
          </p:cNvSpPr>
          <p:nvPr>
            <p:ph type="title"/>
          </p:nvPr>
        </p:nvSpPr>
        <p:spPr>
          <a:xfrm>
            <a:off x="251520" y="2255625"/>
            <a:ext cx="8713787" cy="1202510"/>
          </a:xfrm>
        </p:spPr>
        <p:txBody>
          <a:bodyPr/>
          <a:lstStyle/>
          <a:p>
            <a:pPr algn="ctr" eaLnBrk="1" hangingPunct="1">
              <a:defRPr/>
            </a:pPr>
            <a:r>
              <a:rPr lang="cy-GB" sz="7200" b="0">
                <a:latin typeface="Manus" pitchFamily="50" charset="0"/>
                <a:ea typeface="+mj-ea"/>
              </a:rPr>
              <a:t>Enwch y “darnau”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D1BD6DE2-E2A5-4F52-9583-25E89983CC08}"/>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r>
              <a:rPr lang="cy-GB" sz="4800">
                <a:solidFill>
                  <a:srgbClr val="AF78CF"/>
                </a:solidFill>
                <a:latin typeface="Manus" pitchFamily="50" charset="0"/>
              </a:rPr>
              <a:t>Organau atgenhedlu mewnol </a:t>
            </a:r>
          </a:p>
        </p:txBody>
      </p:sp>
      <p:grpSp>
        <p:nvGrpSpPr>
          <p:cNvPr id="39939" name="Group 16">
            <a:extLst>
              <a:ext uri="{FF2B5EF4-FFF2-40B4-BE49-F238E27FC236}">
                <a16:creationId xmlns:a16="http://schemas.microsoft.com/office/drawing/2014/main" id="{18D14906-F8FC-483D-9495-684A265FBE80}"/>
              </a:ext>
            </a:extLst>
          </p:cNvPr>
          <p:cNvGrpSpPr>
            <a:grpSpLocks/>
          </p:cNvGrpSpPr>
          <p:nvPr/>
        </p:nvGrpSpPr>
        <p:grpSpPr bwMode="auto">
          <a:xfrm>
            <a:off x="179388" y="1484313"/>
            <a:ext cx="8713787" cy="4468812"/>
            <a:chOff x="0" y="0"/>
            <a:chExt cx="60751" cy="29929"/>
          </a:xfrm>
        </p:grpSpPr>
        <p:grpSp>
          <p:nvGrpSpPr>
            <p:cNvPr id="39945" name="Group 24">
              <a:extLst>
                <a:ext uri="{FF2B5EF4-FFF2-40B4-BE49-F238E27FC236}">
                  <a16:creationId xmlns:a16="http://schemas.microsoft.com/office/drawing/2014/main" id="{1932F86D-5B78-4F39-94F2-9E063BEE3809}"/>
                </a:ext>
              </a:extLst>
            </p:cNvPr>
            <p:cNvGrpSpPr>
              <a:grpSpLocks/>
            </p:cNvGrpSpPr>
            <p:nvPr/>
          </p:nvGrpSpPr>
          <p:grpSpPr bwMode="auto">
            <a:xfrm>
              <a:off x="0" y="0"/>
              <a:ext cx="60751" cy="29929"/>
              <a:chOff x="0" y="0"/>
              <a:chExt cx="62710" cy="30500"/>
            </a:xfrm>
          </p:grpSpPr>
          <p:grpSp>
            <p:nvGrpSpPr>
              <p:cNvPr id="39947" name="Group 25">
                <a:extLst>
                  <a:ext uri="{FF2B5EF4-FFF2-40B4-BE49-F238E27FC236}">
                    <a16:creationId xmlns:a16="http://schemas.microsoft.com/office/drawing/2014/main" id="{20A7D9B4-756A-4287-B020-C31451E3D4FD}"/>
                  </a:ext>
                </a:extLst>
              </p:cNvPr>
              <p:cNvGrpSpPr>
                <a:grpSpLocks/>
              </p:cNvGrpSpPr>
              <p:nvPr/>
            </p:nvGrpSpPr>
            <p:grpSpPr bwMode="auto">
              <a:xfrm>
                <a:off x="0" y="0"/>
                <a:ext cx="58742" cy="30500"/>
                <a:chOff x="0" y="0"/>
                <a:chExt cx="58742" cy="30500"/>
              </a:xfrm>
            </p:grpSpPr>
            <p:pic>
              <p:nvPicPr>
                <p:cNvPr id="39951" name="Picture 26">
                  <a:extLst>
                    <a:ext uri="{FF2B5EF4-FFF2-40B4-BE49-F238E27FC236}">
                      <a16:creationId xmlns:a16="http://schemas.microsoft.com/office/drawing/2014/main" id="{D1738E1A-05D4-4214-8898-700AB3B7B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952" name="Rounded Rectangle 27">
                  <a:extLst>
                    <a:ext uri="{FF2B5EF4-FFF2-40B4-BE49-F238E27FC236}">
                      <a16:creationId xmlns:a16="http://schemas.microsoft.com/office/drawing/2014/main" id="{ED2620E0-82AE-4114-B1B8-1B021F0C020F}"/>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39953" name="Rounded Rectangle 28">
                  <a:extLst>
                    <a:ext uri="{FF2B5EF4-FFF2-40B4-BE49-F238E27FC236}">
                      <a16:creationId xmlns:a16="http://schemas.microsoft.com/office/drawing/2014/main" id="{22431437-5661-4B74-BBC4-ABF7D1B82A36}"/>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grpSp>
          <p:sp>
            <p:nvSpPr>
              <p:cNvPr id="39948" name="Rounded Rectangle 29">
                <a:extLst>
                  <a:ext uri="{FF2B5EF4-FFF2-40B4-BE49-F238E27FC236}">
                    <a16:creationId xmlns:a16="http://schemas.microsoft.com/office/drawing/2014/main" id="{679BB7A6-6EEB-41E5-8196-02993C38EEA9}"/>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39949" name="Rounded Rectangle 30">
                <a:extLst>
                  <a:ext uri="{FF2B5EF4-FFF2-40B4-BE49-F238E27FC236}">
                    <a16:creationId xmlns:a16="http://schemas.microsoft.com/office/drawing/2014/main" id="{2134C2A1-40D9-43BD-8374-B750CBEA6473}"/>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39950" name="Rounded Rectangle 31">
                <a:extLst>
                  <a:ext uri="{FF2B5EF4-FFF2-40B4-BE49-F238E27FC236}">
                    <a16:creationId xmlns:a16="http://schemas.microsoft.com/office/drawing/2014/main" id="{4C46481C-B45A-47A8-A555-14FBC17C5B5A}"/>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grpSp>
        <p:sp>
          <p:nvSpPr>
            <p:cNvPr id="39946" name="Straight Connector 32">
              <a:extLst>
                <a:ext uri="{FF2B5EF4-FFF2-40B4-BE49-F238E27FC236}">
                  <a16:creationId xmlns:a16="http://schemas.microsoft.com/office/drawing/2014/main" id="{2116536D-B677-44BC-B5D1-29DA7A46827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1" name="TextBox 10">
            <a:extLst>
              <a:ext uri="{FF2B5EF4-FFF2-40B4-BE49-F238E27FC236}">
                <a16:creationId xmlns:a16="http://schemas.microsoft.com/office/drawing/2014/main" id="{C65577BE-7633-41B6-84AB-1781FF101218}"/>
              </a:ext>
            </a:extLst>
          </p:cNvPr>
          <p:cNvSpPr txBox="1">
            <a:spLocks noChangeArrowheads="1"/>
          </p:cNvSpPr>
          <p:nvPr/>
        </p:nvSpPr>
        <p:spPr bwMode="auto">
          <a:xfrm>
            <a:off x="3932238" y="1484313"/>
            <a:ext cx="1820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4000" b="1">
                <a:solidFill>
                  <a:srgbClr val="FFFFFF"/>
                </a:solidFill>
                <a:latin typeface="Setimo" panose="020B0603020204030204" pitchFamily="34" charset="0"/>
                <a:cs typeface="Setimo" panose="020B0603020204030204" pitchFamily="34" charset="0"/>
              </a:rPr>
              <a:t>Croth</a:t>
            </a:r>
          </a:p>
        </p:txBody>
      </p:sp>
      <p:sp>
        <p:nvSpPr>
          <p:cNvPr id="15" name="TextBox 14">
            <a:extLst>
              <a:ext uri="{FF2B5EF4-FFF2-40B4-BE49-F238E27FC236}">
                <a16:creationId xmlns:a16="http://schemas.microsoft.com/office/drawing/2014/main" id="{0EF30345-DEB6-46CD-A193-210BF3F801C1}"/>
              </a:ext>
            </a:extLst>
          </p:cNvPr>
          <p:cNvSpPr txBox="1">
            <a:spLocks noChangeArrowheads="1"/>
          </p:cNvSpPr>
          <p:nvPr/>
        </p:nvSpPr>
        <p:spPr bwMode="auto">
          <a:xfrm>
            <a:off x="179388" y="1976438"/>
            <a:ext cx="23399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3200" b="1">
                <a:solidFill>
                  <a:srgbClr val="FFFFFF"/>
                </a:solidFill>
                <a:latin typeface="Setimo" panose="020B0603020204030204" pitchFamily="34" charset="0"/>
                <a:cs typeface="Setimo" panose="020B0603020204030204" pitchFamily="34" charset="0"/>
              </a:rPr>
              <a:t>Tiwb Ffalopaidd </a:t>
            </a:r>
          </a:p>
        </p:txBody>
      </p:sp>
      <p:sp>
        <p:nvSpPr>
          <p:cNvPr id="16" name="TextBox 15">
            <a:extLst>
              <a:ext uri="{FF2B5EF4-FFF2-40B4-BE49-F238E27FC236}">
                <a16:creationId xmlns:a16="http://schemas.microsoft.com/office/drawing/2014/main" id="{4594DC8C-4C3A-489D-8426-99C40938F2AB}"/>
              </a:ext>
            </a:extLst>
          </p:cNvPr>
          <p:cNvSpPr txBox="1">
            <a:spLocks noChangeArrowheads="1"/>
          </p:cNvSpPr>
          <p:nvPr/>
        </p:nvSpPr>
        <p:spPr bwMode="auto">
          <a:xfrm>
            <a:off x="1214178" y="4299946"/>
            <a:ext cx="23399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2600" b="1" dirty="0">
                <a:solidFill>
                  <a:srgbClr val="FFFFFF"/>
                </a:solidFill>
                <a:latin typeface="Setimo" panose="020B0603020204030204" pitchFamily="34" charset="0"/>
                <a:cs typeface="Setimo" panose="020B0603020204030204" pitchFamily="34" charset="0"/>
              </a:rPr>
              <a:t>Ceg y groth</a:t>
            </a:r>
          </a:p>
        </p:txBody>
      </p:sp>
      <p:sp>
        <p:nvSpPr>
          <p:cNvPr id="17" name="TextBox 16">
            <a:extLst>
              <a:ext uri="{FF2B5EF4-FFF2-40B4-BE49-F238E27FC236}">
                <a16:creationId xmlns:a16="http://schemas.microsoft.com/office/drawing/2014/main" id="{788251B9-0A34-47A7-85E6-787AA2546484}"/>
              </a:ext>
            </a:extLst>
          </p:cNvPr>
          <p:cNvSpPr txBox="1">
            <a:spLocks noChangeArrowheads="1"/>
          </p:cNvSpPr>
          <p:nvPr/>
        </p:nvSpPr>
        <p:spPr bwMode="auto">
          <a:xfrm>
            <a:off x="5683250" y="5015407"/>
            <a:ext cx="233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3200" b="1">
                <a:solidFill>
                  <a:srgbClr val="FFFFFF"/>
                </a:solidFill>
                <a:latin typeface="Setimo" panose="020B0603020204030204" pitchFamily="34" charset="0"/>
                <a:cs typeface="Setimo" panose="020B0603020204030204" pitchFamily="34" charset="0"/>
              </a:rPr>
              <a:t>Gwain</a:t>
            </a:r>
          </a:p>
        </p:txBody>
      </p:sp>
      <p:sp>
        <p:nvSpPr>
          <p:cNvPr id="18" name="TextBox 17">
            <a:extLst>
              <a:ext uri="{FF2B5EF4-FFF2-40B4-BE49-F238E27FC236}">
                <a16:creationId xmlns:a16="http://schemas.microsoft.com/office/drawing/2014/main" id="{92384A4D-3B81-41CA-9910-EC48FF4B8A8B}"/>
              </a:ext>
            </a:extLst>
          </p:cNvPr>
          <p:cNvSpPr txBox="1">
            <a:spLocks noChangeArrowheads="1"/>
          </p:cNvSpPr>
          <p:nvPr/>
        </p:nvSpPr>
        <p:spPr bwMode="auto">
          <a:xfrm>
            <a:off x="6853238" y="3463925"/>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3200" b="1">
                <a:solidFill>
                  <a:srgbClr val="FFFFFF"/>
                </a:solidFill>
                <a:latin typeface="Setimo" panose="020B0603020204030204" pitchFamily="34" charset="0"/>
                <a:cs typeface="Setimo" panose="020B0603020204030204" pitchFamily="34" charset="0"/>
              </a:rPr>
              <a:t>Ofari</a:t>
            </a:r>
          </a:p>
        </p:txBody>
      </p:sp>
      <p:sp>
        <p:nvSpPr>
          <p:cNvPr id="2" name="AutoShape 2" descr="https://ukc-powerpoint.officeapps.live.com/pods/GetClipboardImage.ashx?Id=fbfa3b6b-0606-49da-b74b-167aaabfde54&amp;DC=GUK3&amp;pkey=1193aa02-5cfe-421d-ac56-3b9c9bd08665&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7279AD8-4293-4EC3-89A3-98748ACA544B}"/>
              </a:ext>
            </a:extLst>
          </p:cNvPr>
          <p:cNvSpPr>
            <a:spLocks noGrp="1" noChangeArrowheads="1"/>
          </p:cNvSpPr>
          <p:nvPr>
            <p:ph type="title"/>
          </p:nvPr>
        </p:nvSpPr>
        <p:spPr>
          <a:xfrm>
            <a:off x="685800" y="836712"/>
            <a:ext cx="7770813" cy="1141413"/>
          </a:xfrm>
        </p:spPr>
        <p:txBody>
          <a:bodyPr/>
          <a:lstStyle/>
          <a:p>
            <a:pPr algn="l"/>
            <a:r>
              <a:rPr lang="cy-GB" sz="7200" b="0" dirty="0">
                <a:solidFill>
                  <a:srgbClr val="AF78CF"/>
                </a:solidFill>
                <a:latin typeface="Manus" pitchFamily="50" charset="0"/>
              </a:rPr>
              <a:t>Mae pob fwlfa yn wahanol </a:t>
            </a:r>
          </a:p>
        </p:txBody>
      </p:sp>
      <p:sp>
        <p:nvSpPr>
          <p:cNvPr id="41987" name="Content Placeholder 2">
            <a:extLst>
              <a:ext uri="{FF2B5EF4-FFF2-40B4-BE49-F238E27FC236}">
                <a16:creationId xmlns:a16="http://schemas.microsoft.com/office/drawing/2014/main" id="{BC18C61E-993B-4913-9ACD-EEF7D608C0BA}"/>
              </a:ext>
            </a:extLst>
          </p:cNvPr>
          <p:cNvSpPr>
            <a:spLocks noGrp="1" noChangeArrowheads="1"/>
          </p:cNvSpPr>
          <p:nvPr>
            <p:ph idx="1"/>
          </p:nvPr>
        </p:nvSpPr>
        <p:spPr>
          <a:xfrm>
            <a:off x="685800" y="2349500"/>
            <a:ext cx="4318000" cy="4032250"/>
          </a:xfrm>
        </p:spPr>
        <p:txBody>
          <a:bodyPr/>
          <a:lstStyle/>
          <a:p>
            <a:pPr marL="0" indent="0">
              <a:buFontTx/>
              <a:buNone/>
            </a:pPr>
            <a:r>
              <a:rPr lang="cy-GB">
                <a:latin typeface="Setimo" panose="020B0603020204030204" pitchFamily="34" charset="0"/>
                <a:cs typeface="Setimo" panose="020B0603020204030204" pitchFamily="34" charset="0"/>
              </a:rPr>
              <a:t>Yn union fel rhannau eraill o’r corff, mae pob fwlfa yn wahanol ac yn unigryw. </a:t>
            </a:r>
          </a:p>
        </p:txBody>
      </p:sp>
      <p:pic>
        <p:nvPicPr>
          <p:cNvPr id="41988" name="Picture 3">
            <a:extLst>
              <a:ext uri="{FF2B5EF4-FFF2-40B4-BE49-F238E27FC236}">
                <a16:creationId xmlns:a16="http://schemas.microsoft.com/office/drawing/2014/main" id="{6B83F380-6A35-4535-AC88-4E139871B5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743075"/>
            <a:ext cx="291306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99115" y="761757"/>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4" name="TextBox 13"/>
          <p:cNvSpPr txBox="1"/>
          <p:nvPr/>
        </p:nvSpPr>
        <p:spPr>
          <a:xfrm>
            <a:off x="899592" y="2745741"/>
            <a:ext cx="23042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Wrethra</a:t>
            </a:r>
          </a:p>
        </p:txBody>
      </p:sp>
      <p:sp>
        <p:nvSpPr>
          <p:cNvPr id="15" name="TextBox 14"/>
          <p:cNvSpPr txBox="1"/>
          <p:nvPr/>
        </p:nvSpPr>
        <p:spPr>
          <a:xfrm>
            <a:off x="662256" y="3429166"/>
            <a:ext cx="230425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Labia Allanol</a:t>
            </a:r>
          </a:p>
        </p:txBody>
      </p:sp>
      <p:sp>
        <p:nvSpPr>
          <p:cNvPr id="16" name="TextBox 15"/>
          <p:cNvSpPr txBox="1"/>
          <p:nvPr/>
        </p:nvSpPr>
        <p:spPr>
          <a:xfrm>
            <a:off x="1331640" y="4141439"/>
            <a:ext cx="2304256"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200" b="1" i="0" u="none" strike="noStrike" cap="none" normalizeH="0" baseline="0" noProof="0" dirty="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Labia Mewnol</a:t>
            </a:r>
          </a:p>
        </p:txBody>
      </p:sp>
      <p:sp>
        <p:nvSpPr>
          <p:cNvPr id="17" name="TextBox 16"/>
          <p:cNvSpPr txBox="1"/>
          <p:nvPr/>
        </p:nvSpPr>
        <p:spPr>
          <a:xfrm>
            <a:off x="6942847" y="1962549"/>
            <a:ext cx="1654575"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Clitoris</a:t>
            </a:r>
          </a:p>
        </p:txBody>
      </p:sp>
      <p:sp>
        <p:nvSpPr>
          <p:cNvPr id="18" name="TextBox 17"/>
          <p:cNvSpPr txBox="1"/>
          <p:nvPr/>
        </p:nvSpPr>
        <p:spPr>
          <a:xfrm>
            <a:off x="6917168" y="2715438"/>
            <a:ext cx="168025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Gwain</a:t>
            </a:r>
          </a:p>
        </p:txBody>
      </p:sp>
      <p:sp>
        <p:nvSpPr>
          <p:cNvPr id="19" name="TextBox 18"/>
          <p:cNvSpPr txBox="1"/>
          <p:nvPr/>
        </p:nvSpPr>
        <p:spPr>
          <a:xfrm>
            <a:off x="7221134" y="3453046"/>
            <a:ext cx="185136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Fwlfa</a:t>
            </a:r>
          </a:p>
        </p:txBody>
      </p:sp>
      <p:sp>
        <p:nvSpPr>
          <p:cNvPr id="20" name="TextBox 19"/>
          <p:cNvSpPr txBox="1"/>
          <p:nvPr/>
        </p:nvSpPr>
        <p:spPr>
          <a:xfrm>
            <a:off x="6877111" y="4254019"/>
            <a:ext cx="126636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Anws</a:t>
            </a:r>
          </a:p>
        </p:txBody>
      </p:sp>
      <p:sp>
        <p:nvSpPr>
          <p:cNvPr id="21" name="TextBox 20"/>
          <p:cNvSpPr txBox="1"/>
          <p:nvPr/>
        </p:nvSpPr>
        <p:spPr>
          <a:xfrm>
            <a:off x="446232" y="1962549"/>
            <a:ext cx="273630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y-GB" sz="2800" b="1" i="0" u="none" strike="noStrike" cap="none" normalizeH="0" baseline="0" noProof="0">
                <a:ln>
                  <a:noFill/>
                </a:ln>
                <a:solidFill>
                  <a:srgbClr val="FFFFFF"/>
                </a:solidFill>
                <a:uLnTx/>
                <a:uFillTx/>
                <a:latin typeface="Setimo" panose="020B0603020204030204" pitchFamily="34" charset="0"/>
                <a:ea typeface="ＭＳ Ｐゴシック" panose="020B0600070205080204" pitchFamily="34" charset="-128"/>
                <a:cs typeface="Setimo" panose="020B0603020204030204" pitchFamily="34" charset="0"/>
              </a:rPr>
              <a:t>Mons Pubis</a:t>
            </a:r>
          </a:p>
        </p:txBody>
      </p:sp>
      <p:sp>
        <p:nvSpPr>
          <p:cNvPr id="5" name="TextBox 2">
            <a:extLst>
              <a:ext uri="{FF2B5EF4-FFF2-40B4-BE49-F238E27FC236}">
                <a16:creationId xmlns:a16="http://schemas.microsoft.com/office/drawing/2014/main" id="{3F2FAEA3-A9B3-489E-B3E2-9278B145AFF3}"/>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defTabSz="914400">
              <a:spcBef>
                <a:spcPct val="0"/>
              </a:spcBef>
              <a:buNone/>
            </a:pPr>
            <a:r>
              <a:rPr lang="cy-GB" sz="4800">
                <a:solidFill>
                  <a:srgbClr val="AF78CF"/>
                </a:solidFill>
                <a:latin typeface="Manus"/>
                <a:ea typeface="MS PGothic"/>
              </a:rPr>
              <a:t>Organau atgenhedlu allanol </a:t>
            </a:r>
          </a:p>
        </p:txBody>
      </p:sp>
    </p:spTree>
    <p:extLst>
      <p:ext uri="{BB962C8B-B14F-4D97-AF65-F5344CB8AC3E}">
        <p14:creationId xmlns:p14="http://schemas.microsoft.com/office/powerpoint/2010/main" val="29121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A832BBD-33A1-454E-9DD8-9C31949671F3}"/>
              </a:ext>
            </a:extLst>
          </p:cNvPr>
          <p:cNvSpPr>
            <a:spLocks noGrp="1" noChangeArrowheads="1"/>
          </p:cNvSpPr>
          <p:nvPr>
            <p:ph type="title"/>
          </p:nvPr>
        </p:nvSpPr>
        <p:spPr/>
        <p:txBody>
          <a:bodyPr/>
          <a:lstStyle/>
          <a:p>
            <a:r>
              <a:rPr lang="cy-GB" b="0">
                <a:solidFill>
                  <a:srgbClr val="AF78CF"/>
                </a:solidFill>
                <a:latin typeface="Manus" pitchFamily="50" charset="0"/>
              </a:rPr>
              <a:t>Mae pob pidyn yn wahanol </a:t>
            </a:r>
          </a:p>
        </p:txBody>
      </p:sp>
      <p:sp>
        <p:nvSpPr>
          <p:cNvPr id="44035" name="Content Placeholder 2">
            <a:extLst>
              <a:ext uri="{FF2B5EF4-FFF2-40B4-BE49-F238E27FC236}">
                <a16:creationId xmlns:a16="http://schemas.microsoft.com/office/drawing/2014/main" id="{F100AEC7-9586-401F-A516-837FB2684AA6}"/>
              </a:ext>
            </a:extLst>
          </p:cNvPr>
          <p:cNvSpPr>
            <a:spLocks noGrp="1" noChangeArrowheads="1"/>
          </p:cNvSpPr>
          <p:nvPr>
            <p:ph idx="1"/>
          </p:nvPr>
        </p:nvSpPr>
        <p:spPr>
          <a:xfrm>
            <a:off x="2418347" y="2096837"/>
            <a:ext cx="4318000" cy="4032250"/>
          </a:xfrm>
        </p:spPr>
        <p:txBody>
          <a:bodyPr/>
          <a:lstStyle/>
          <a:p>
            <a:pPr marL="0" indent="0"/>
            <a:r>
              <a:rPr lang="cy-GB">
                <a:solidFill>
                  <a:schemeClr val="tx1"/>
                </a:solidFill>
                <a:latin typeface="Setimo"/>
                <a:ea typeface="MS PGothic"/>
                <a:cs typeface="Setimo" panose="020B0603020204030204" pitchFamily="34" charset="0"/>
              </a:rPr>
              <a:t>Yn union fel rhannau eraill o’r corff, mae pob pidyn yn wahanol ac yn unigryw.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CEFF-892B-46B4-8969-08D45E4749C4}"/>
              </a:ext>
            </a:extLst>
          </p:cNvPr>
          <p:cNvSpPr>
            <a:spLocks noGrp="1"/>
          </p:cNvSpPr>
          <p:nvPr>
            <p:ph type="title"/>
          </p:nvPr>
        </p:nvSpPr>
        <p:spPr>
          <a:xfrm>
            <a:off x="323850" y="609600"/>
            <a:ext cx="8820150" cy="1143000"/>
          </a:xfrm>
        </p:spPr>
        <p:txBody>
          <a:bodyPr/>
          <a:lstStyle/>
          <a:p>
            <a:pPr algn="l">
              <a:defRPr/>
            </a:pPr>
            <a:r>
              <a:rPr lang="cy-GB" sz="6000" b="0" dirty="0">
                <a:solidFill>
                  <a:srgbClr val="AF78CF"/>
                </a:solidFill>
                <a:latin typeface="Manus" pitchFamily="50" charset="0"/>
                <a:ea typeface="ＭＳ Ｐゴシック" panose="020B0600070205080204" pitchFamily="34" charset="-128"/>
              </a:rPr>
              <a:t>Organau cenhedlu mewnol </a:t>
            </a:r>
            <a:r>
              <a:rPr lang="cy-GB" dirty="0"/>
              <a:t/>
            </a:r>
            <a:br>
              <a:rPr lang="cy-GB" dirty="0"/>
            </a:br>
            <a:endParaRPr lang="cy-GB" dirty="0"/>
          </a:p>
        </p:txBody>
      </p:sp>
      <p:sp>
        <p:nvSpPr>
          <p:cNvPr id="46083" name="Content Placeholder 2">
            <a:extLst>
              <a:ext uri="{FF2B5EF4-FFF2-40B4-BE49-F238E27FC236}">
                <a16:creationId xmlns:a16="http://schemas.microsoft.com/office/drawing/2014/main" id="{F4BF46EE-56AF-4A5A-A319-1F4E1592BF67}"/>
              </a:ext>
            </a:extLst>
          </p:cNvPr>
          <p:cNvSpPr>
            <a:spLocks noGrp="1" noChangeArrowheads="1"/>
          </p:cNvSpPr>
          <p:nvPr>
            <p:ph idx="1"/>
          </p:nvPr>
        </p:nvSpPr>
        <p:spPr>
          <a:xfrm>
            <a:off x="1116013" y="2781300"/>
            <a:ext cx="6103937" cy="3562350"/>
          </a:xfrm>
        </p:spPr>
        <p:txBody>
          <a:bodyPr/>
          <a:lstStyle/>
          <a:p>
            <a:endParaRPr lang="en-GB" altLang="en-US"/>
          </a:p>
        </p:txBody>
      </p:sp>
      <p:grpSp>
        <p:nvGrpSpPr>
          <p:cNvPr id="46084" name="Group 39">
            <a:extLst>
              <a:ext uri="{FF2B5EF4-FFF2-40B4-BE49-F238E27FC236}">
                <a16:creationId xmlns:a16="http://schemas.microsoft.com/office/drawing/2014/main" id="{74E42443-B8C2-490E-B24F-9B08766F2B25}"/>
              </a:ext>
            </a:extLst>
          </p:cNvPr>
          <p:cNvGrpSpPr>
            <a:grpSpLocks/>
          </p:cNvGrpSpPr>
          <p:nvPr/>
        </p:nvGrpSpPr>
        <p:grpSpPr bwMode="auto">
          <a:xfrm>
            <a:off x="615950" y="1301750"/>
            <a:ext cx="7050088" cy="4889500"/>
            <a:chOff x="0" y="0"/>
            <a:chExt cx="60725" cy="49940"/>
          </a:xfrm>
        </p:grpSpPr>
        <p:grpSp>
          <p:nvGrpSpPr>
            <p:cNvPr id="46090" name="Group 6">
              <a:extLst>
                <a:ext uri="{FF2B5EF4-FFF2-40B4-BE49-F238E27FC236}">
                  <a16:creationId xmlns:a16="http://schemas.microsoft.com/office/drawing/2014/main" id="{245332E2-F272-41C5-9FED-DE545E4955D3}"/>
                </a:ext>
              </a:extLst>
            </p:cNvPr>
            <p:cNvGrpSpPr>
              <a:grpSpLocks/>
            </p:cNvGrpSpPr>
            <p:nvPr/>
          </p:nvGrpSpPr>
          <p:grpSpPr bwMode="auto">
            <a:xfrm>
              <a:off x="0" y="0"/>
              <a:ext cx="60725" cy="49940"/>
              <a:chOff x="0" y="0"/>
              <a:chExt cx="60725" cy="49940"/>
            </a:xfrm>
          </p:grpSpPr>
          <p:grpSp>
            <p:nvGrpSpPr>
              <p:cNvPr id="46095" name="Group 7">
                <a:extLst>
                  <a:ext uri="{FF2B5EF4-FFF2-40B4-BE49-F238E27FC236}">
                    <a16:creationId xmlns:a16="http://schemas.microsoft.com/office/drawing/2014/main" id="{7460A7C1-975B-4BB6-BEE7-74211F05D925}"/>
                  </a:ext>
                </a:extLst>
              </p:cNvPr>
              <p:cNvGrpSpPr>
                <a:grpSpLocks/>
              </p:cNvGrpSpPr>
              <p:nvPr/>
            </p:nvGrpSpPr>
            <p:grpSpPr bwMode="auto">
              <a:xfrm>
                <a:off x="0" y="0"/>
                <a:ext cx="60725" cy="49940"/>
                <a:chOff x="0" y="0"/>
                <a:chExt cx="57517" cy="46699"/>
              </a:xfrm>
            </p:grpSpPr>
            <p:pic>
              <p:nvPicPr>
                <p:cNvPr id="46101" name="Picture 8">
                  <a:extLst>
                    <a:ext uri="{FF2B5EF4-FFF2-40B4-BE49-F238E27FC236}">
                      <a16:creationId xmlns:a16="http://schemas.microsoft.com/office/drawing/2014/main" id="{897A2809-510F-4266-B964-0FE75D728B2D}"/>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Rounded Rectangle 9">
                  <a:extLst>
                    <a:ext uri="{FF2B5EF4-FFF2-40B4-BE49-F238E27FC236}">
                      <a16:creationId xmlns:a16="http://schemas.microsoft.com/office/drawing/2014/main" id="{683AAD4D-5862-4638-8318-2DDC7BA28C90}"/>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103" name="Rounded Rectangle 10">
                  <a:extLst>
                    <a:ext uri="{FF2B5EF4-FFF2-40B4-BE49-F238E27FC236}">
                      <a16:creationId xmlns:a16="http://schemas.microsoft.com/office/drawing/2014/main" id="{4A70BB97-F5B1-4629-BF28-808E458CE542}"/>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104" name="Rounded Rectangle 11">
                  <a:extLst>
                    <a:ext uri="{FF2B5EF4-FFF2-40B4-BE49-F238E27FC236}">
                      <a16:creationId xmlns:a16="http://schemas.microsoft.com/office/drawing/2014/main" id="{FB5B7AC7-696B-452C-8C8F-0F57079B3D12}"/>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105" name="Rounded Rectangle 12">
                  <a:extLst>
                    <a:ext uri="{FF2B5EF4-FFF2-40B4-BE49-F238E27FC236}">
                      <a16:creationId xmlns:a16="http://schemas.microsoft.com/office/drawing/2014/main" id="{929C4AC1-09AC-4726-888B-0AAC2D1EE5D3}"/>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106" name="Rounded Rectangle 13">
                  <a:extLst>
                    <a:ext uri="{FF2B5EF4-FFF2-40B4-BE49-F238E27FC236}">
                      <a16:creationId xmlns:a16="http://schemas.microsoft.com/office/drawing/2014/main" id="{8D7D8986-9379-41DF-8AAD-DC2D404B2248}"/>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grpSp>
          <p:sp>
            <p:nvSpPr>
              <p:cNvPr id="46096" name="Straight Connector 14">
                <a:extLst>
                  <a:ext uri="{FF2B5EF4-FFF2-40B4-BE49-F238E27FC236}">
                    <a16:creationId xmlns:a16="http://schemas.microsoft.com/office/drawing/2014/main" id="{DB0B7BFF-236D-4D45-B2CE-209AB9168F0A}"/>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6097" name="Straight Connector 15">
                <a:extLst>
                  <a:ext uri="{FF2B5EF4-FFF2-40B4-BE49-F238E27FC236}">
                    <a16:creationId xmlns:a16="http://schemas.microsoft.com/office/drawing/2014/main" id="{1219BA58-5CBC-46E6-844A-05877CC6E2AA}"/>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6098" name="Straight Connector 16">
                <a:extLst>
                  <a:ext uri="{FF2B5EF4-FFF2-40B4-BE49-F238E27FC236}">
                    <a16:creationId xmlns:a16="http://schemas.microsoft.com/office/drawing/2014/main" id="{0F0717B4-736E-4E71-BB86-79430FB8ED61}"/>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6099" name="Oval 17">
                <a:extLst>
                  <a:ext uri="{FF2B5EF4-FFF2-40B4-BE49-F238E27FC236}">
                    <a16:creationId xmlns:a16="http://schemas.microsoft.com/office/drawing/2014/main" id="{C345A08D-FE36-46E6-BE6B-05C47A433C80}"/>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100" name="Oval 18">
                <a:extLst>
                  <a:ext uri="{FF2B5EF4-FFF2-40B4-BE49-F238E27FC236}">
                    <a16:creationId xmlns:a16="http://schemas.microsoft.com/office/drawing/2014/main" id="{5CE6A939-3BC2-420A-8A05-775B6C53F9CE}"/>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grpSp>
        <p:sp>
          <p:nvSpPr>
            <p:cNvPr id="46091" name="Straight Connector 19">
              <a:extLst>
                <a:ext uri="{FF2B5EF4-FFF2-40B4-BE49-F238E27FC236}">
                  <a16:creationId xmlns:a16="http://schemas.microsoft.com/office/drawing/2014/main" id="{91923845-5A3B-4368-98DD-CFDA96C11A81}"/>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6092" name="Oval 20">
              <a:extLst>
                <a:ext uri="{FF2B5EF4-FFF2-40B4-BE49-F238E27FC236}">
                  <a16:creationId xmlns:a16="http://schemas.microsoft.com/office/drawing/2014/main" id="{D0CDD467-84B0-4B68-9CB7-E8F4728427E6}"/>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sp>
          <p:nvSpPr>
            <p:cNvPr id="46093" name="Straight Connector 21">
              <a:extLst>
                <a:ext uri="{FF2B5EF4-FFF2-40B4-BE49-F238E27FC236}">
                  <a16:creationId xmlns:a16="http://schemas.microsoft.com/office/drawing/2014/main" id="{08FE9C97-3CEC-4B3C-91BD-4423BA55DBE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6094" name="Oval 22">
              <a:extLst>
                <a:ext uri="{FF2B5EF4-FFF2-40B4-BE49-F238E27FC236}">
                  <a16:creationId xmlns:a16="http://schemas.microsoft.com/office/drawing/2014/main" id="{FD1DBE10-3ED3-45EA-9A1E-A0ECC299C11C}"/>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a:solidFill>
                  <a:srgbClr val="000000"/>
                </a:solidFill>
                <a:latin typeface="Arial" panose="020B0604020202020204" pitchFamily="34" charset="0"/>
              </a:endParaRPr>
            </a:p>
          </p:txBody>
        </p:sp>
      </p:grpSp>
      <p:sp>
        <p:nvSpPr>
          <p:cNvPr id="22" name="TextBox 21">
            <a:extLst>
              <a:ext uri="{FF2B5EF4-FFF2-40B4-BE49-F238E27FC236}">
                <a16:creationId xmlns:a16="http://schemas.microsoft.com/office/drawing/2014/main" id="{7C91973C-CE7A-4490-87FA-D941903AEE43}"/>
              </a:ext>
            </a:extLst>
          </p:cNvPr>
          <p:cNvSpPr txBox="1">
            <a:spLocks noChangeArrowheads="1"/>
          </p:cNvSpPr>
          <p:nvPr/>
        </p:nvSpPr>
        <p:spPr bwMode="auto">
          <a:xfrm>
            <a:off x="3935413" y="1301750"/>
            <a:ext cx="2365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1800" b="1" dirty="0">
                <a:solidFill>
                  <a:srgbClr val="FFFFFF"/>
                </a:solidFill>
                <a:latin typeface="Setimo" panose="020B0603020204030204" pitchFamily="34" charset="0"/>
                <a:cs typeface="Setimo" panose="020B0603020204030204" pitchFamily="34" charset="0"/>
              </a:rPr>
              <a:t>Dwythellau'r Sberm</a:t>
            </a:r>
          </a:p>
        </p:txBody>
      </p:sp>
      <p:sp>
        <p:nvSpPr>
          <p:cNvPr id="23" name="TextBox 22">
            <a:extLst>
              <a:ext uri="{FF2B5EF4-FFF2-40B4-BE49-F238E27FC236}">
                <a16:creationId xmlns:a16="http://schemas.microsoft.com/office/drawing/2014/main" id="{8B5ED4BC-6C89-42E1-BA0E-FBE19834BDFD}"/>
              </a:ext>
            </a:extLst>
          </p:cNvPr>
          <p:cNvSpPr txBox="1">
            <a:spLocks noChangeArrowheads="1"/>
          </p:cNvSpPr>
          <p:nvPr/>
        </p:nvSpPr>
        <p:spPr bwMode="auto">
          <a:xfrm>
            <a:off x="590550" y="2940050"/>
            <a:ext cx="236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2800" b="1">
                <a:solidFill>
                  <a:srgbClr val="FFFFFF"/>
                </a:solidFill>
                <a:latin typeface="Setimo" panose="020B0603020204030204" pitchFamily="34" charset="0"/>
                <a:cs typeface="Setimo" panose="020B0603020204030204" pitchFamily="34" charset="0"/>
              </a:rPr>
              <a:t>Pidyn</a:t>
            </a:r>
          </a:p>
        </p:txBody>
      </p:sp>
      <p:sp>
        <p:nvSpPr>
          <p:cNvPr id="24" name="TextBox 23">
            <a:extLst>
              <a:ext uri="{FF2B5EF4-FFF2-40B4-BE49-F238E27FC236}">
                <a16:creationId xmlns:a16="http://schemas.microsoft.com/office/drawing/2014/main" id="{BFB06AAE-E0F7-46FC-AF69-93F307FED1CC}"/>
              </a:ext>
            </a:extLst>
          </p:cNvPr>
          <p:cNvSpPr txBox="1">
            <a:spLocks noChangeArrowheads="1"/>
          </p:cNvSpPr>
          <p:nvPr/>
        </p:nvSpPr>
        <p:spPr bwMode="auto">
          <a:xfrm>
            <a:off x="773113" y="563562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2800" b="1">
                <a:solidFill>
                  <a:srgbClr val="FFFFFF"/>
                </a:solidFill>
                <a:latin typeface="Setimo" panose="020B0603020204030204" pitchFamily="34" charset="0"/>
                <a:cs typeface="Setimo" panose="020B0603020204030204" pitchFamily="34" charset="0"/>
              </a:rPr>
              <a:t>Wrethra</a:t>
            </a:r>
          </a:p>
        </p:txBody>
      </p:sp>
      <p:sp>
        <p:nvSpPr>
          <p:cNvPr id="25" name="TextBox 24">
            <a:extLst>
              <a:ext uri="{FF2B5EF4-FFF2-40B4-BE49-F238E27FC236}">
                <a16:creationId xmlns:a16="http://schemas.microsoft.com/office/drawing/2014/main" id="{F5903C12-4C6D-4C70-A07C-AFA1B31DAA85}"/>
              </a:ext>
            </a:extLst>
          </p:cNvPr>
          <p:cNvSpPr txBox="1">
            <a:spLocks noChangeArrowheads="1"/>
          </p:cNvSpPr>
          <p:nvPr/>
        </p:nvSpPr>
        <p:spPr bwMode="auto">
          <a:xfrm>
            <a:off x="3624263" y="537527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2800" b="1">
                <a:solidFill>
                  <a:srgbClr val="FFFFFF"/>
                </a:solidFill>
                <a:latin typeface="Setimo" panose="020B0603020204030204" pitchFamily="34" charset="0"/>
                <a:cs typeface="Setimo" panose="020B0603020204030204" pitchFamily="34" charset="0"/>
              </a:rPr>
              <a:t>Ceilliau</a:t>
            </a:r>
          </a:p>
        </p:txBody>
      </p:sp>
      <p:sp>
        <p:nvSpPr>
          <p:cNvPr id="26" name="TextBox 25">
            <a:extLst>
              <a:ext uri="{FF2B5EF4-FFF2-40B4-BE49-F238E27FC236}">
                <a16:creationId xmlns:a16="http://schemas.microsoft.com/office/drawing/2014/main" id="{B1A34F9B-4443-4C89-8585-DADCACE368AA}"/>
              </a:ext>
            </a:extLst>
          </p:cNvPr>
          <p:cNvSpPr txBox="1">
            <a:spLocks noChangeArrowheads="1"/>
          </p:cNvSpPr>
          <p:nvPr/>
        </p:nvSpPr>
        <p:spPr bwMode="auto">
          <a:xfrm>
            <a:off x="5354638" y="459105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cy-GB" sz="2800" b="1">
                <a:solidFill>
                  <a:srgbClr val="FFFFFF"/>
                </a:solidFill>
                <a:latin typeface="Setimo" panose="020B0603020204030204" pitchFamily="34" charset="0"/>
                <a:cs typeface="Setimo" panose="020B0603020204030204" pitchFamily="34" charset="0"/>
              </a:rPr>
              <a:t>Chwarennau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4D3B824-3394-4FA4-A416-D005D7E36857}"/>
              </a:ext>
            </a:extLst>
          </p:cNvPr>
          <p:cNvSpPr>
            <a:spLocks noGrp="1" noChangeArrowheads="1"/>
          </p:cNvSpPr>
          <p:nvPr>
            <p:ph type="title"/>
          </p:nvPr>
        </p:nvSpPr>
        <p:spPr>
          <a:xfrm>
            <a:off x="827088" y="2451508"/>
            <a:ext cx="7772400" cy="1202510"/>
          </a:xfrm>
        </p:spPr>
        <p:txBody>
          <a:bodyPr/>
          <a:lstStyle/>
          <a:p>
            <a:pPr algn="ctr"/>
            <a:r>
              <a:rPr lang="cy-GB" sz="7200" b="0">
                <a:latin typeface="Manus" pitchFamily="50" charset="0"/>
              </a:rPr>
              <a:t>Cwis Cywir / Anghywir!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8CA8D38-2A9F-49A3-AF31-F6887533C8C0}"/>
              </a:ext>
            </a:extLst>
          </p:cNvPr>
          <p:cNvSpPr>
            <a:spLocks noGrp="1" noChangeArrowheads="1"/>
          </p:cNvSpPr>
          <p:nvPr>
            <p:ph type="title"/>
          </p:nvPr>
        </p:nvSpPr>
        <p:spPr>
          <a:xfrm>
            <a:off x="685800" y="284118"/>
            <a:ext cx="7772400" cy="3141502"/>
          </a:xfrm>
        </p:spPr>
        <p:txBody>
          <a:bodyPr/>
          <a:lstStyle/>
          <a:p>
            <a:pPr algn="ctr" eaLnBrk="1" hangingPunct="1"/>
            <a:r>
              <a:rPr lang="cy-GB" sz="6600" b="0">
                <a:solidFill>
                  <a:srgbClr val="AF78CF"/>
                </a:solidFill>
                <a:latin typeface="Manus"/>
                <a:ea typeface="MS PGothic"/>
              </a:rPr>
              <a:t>1.</a:t>
            </a:r>
            <a:r>
              <a:rPr lang="cy-GB" sz="6600" b="0">
                <a:solidFill>
                  <a:srgbClr val="663291"/>
                </a:solidFill>
                <a:latin typeface="Manus"/>
                <a:ea typeface="MS PGothic"/>
              </a:rPr>
              <a:t> </a:t>
            </a:r>
            <a:r>
              <a:rPr lang="cy-GB" sz="6600" b="0">
                <a:solidFill>
                  <a:srgbClr val="AF78CF"/>
                </a:solidFill>
                <a:latin typeface="Manus"/>
                <a:ea typeface="MS PGothic"/>
              </a:rPr>
              <a:t>Yr oedran cyfartalog i ddechrau cael mislif yw 12 oed</a:t>
            </a:r>
          </a:p>
        </p:txBody>
      </p:sp>
      <p:sp>
        <p:nvSpPr>
          <p:cNvPr id="3" name="TextBox 2">
            <a:extLst>
              <a:ext uri="{FF2B5EF4-FFF2-40B4-BE49-F238E27FC236}">
                <a16:creationId xmlns:a16="http://schemas.microsoft.com/office/drawing/2014/main" id="{94A57D6B-7AE7-4418-BFB7-AF5EDAD9885D}"/>
              </a:ext>
            </a:extLst>
          </p:cNvPr>
          <p:cNvSpPr txBox="1"/>
          <p:nvPr/>
        </p:nvSpPr>
        <p:spPr>
          <a:xfrm>
            <a:off x="2195513" y="3501691"/>
            <a:ext cx="4752975" cy="1108075"/>
          </a:xfrm>
          <a:prstGeom prst="rect">
            <a:avLst/>
          </a:prstGeom>
          <a:noFill/>
        </p:spPr>
        <p:txBody>
          <a:bodyPr>
            <a:spAutoFit/>
          </a:bodyPr>
          <a:lstStyle/>
          <a:p>
            <a:pPr algn="ctr">
              <a:defRPr/>
            </a:pPr>
            <a:r>
              <a:rPr lang="cy-GB" sz="6600" b="1">
                <a:solidFill>
                  <a:srgbClr val="92D050"/>
                </a:solidFill>
                <a:latin typeface="Setimo" panose="020B0603020204030204" pitchFamily="34" charset="0"/>
                <a:cs typeface="Setimo" panose="020B0603020204030204" pitchFamily="34" charset="0"/>
              </a:rPr>
              <a:t>CYWIR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6875"/>
            <a:ext cx="7772400" cy="1568450"/>
          </a:xfrm>
        </p:spPr>
        <p:txBody>
          <a:bodyPr/>
          <a:lstStyle/>
          <a:p>
            <a:pPr>
              <a:defRPr/>
            </a:pPr>
            <a:endParaRPr lang="en-GB"/>
          </a:p>
        </p:txBody>
      </p:sp>
      <p:pic>
        <p:nvPicPr>
          <p:cNvPr id="71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0"/>
            <a:ext cx="10283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134938" y="836613"/>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000">
                <a:solidFill>
                  <a:schemeClr val="bg1"/>
                </a:solidFill>
                <a:latin typeface="Manus" pitchFamily="50" charset="0"/>
              </a:rPr>
              <a:t>Beth yw Brook?  </a:t>
            </a:r>
          </a:p>
        </p:txBody>
      </p:sp>
      <p:sp>
        <p:nvSpPr>
          <p:cNvPr id="7173" name="TextBox 3"/>
          <p:cNvSpPr txBox="1">
            <a:spLocks noChangeArrowheads="1"/>
          </p:cNvSpPr>
          <p:nvPr/>
        </p:nvSpPr>
        <p:spPr bwMode="auto">
          <a:xfrm>
            <a:off x="4806950" y="692150"/>
            <a:ext cx="2447925" cy="1631950"/>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128,032 o bobl ifanc wedi cael help drwy ein gwaith addysg a lles</a:t>
            </a:r>
          </a:p>
        </p:txBody>
      </p:sp>
      <p:sp>
        <p:nvSpPr>
          <p:cNvPr id="7174" name="TextBox 11"/>
          <p:cNvSpPr txBox="1">
            <a:spLocks noChangeArrowheads="1"/>
          </p:cNvSpPr>
          <p:nvPr/>
        </p:nvSpPr>
        <p:spPr bwMode="auto">
          <a:xfrm>
            <a:off x="468313" y="3295650"/>
            <a:ext cx="2447925"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1.4 miliwn o bobl ifanc wedi cael eu helpu wyneb yn wyneb ac ar-lein</a:t>
            </a:r>
          </a:p>
        </p:txBody>
      </p:sp>
      <p:sp>
        <p:nvSpPr>
          <p:cNvPr id="7175" name="TextBox 4"/>
          <p:cNvSpPr txBox="1">
            <a:spLocks noChangeArrowheads="1"/>
          </p:cNvSpPr>
          <p:nvPr/>
        </p:nvSpPr>
        <p:spPr bwMode="auto">
          <a:xfrm>
            <a:off x="6443663" y="2787650"/>
            <a:ext cx="2160587"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Pobl ifanc wedi rhoi sgôr o 4.88 allan o 5 seren i’n clinigau</a:t>
            </a:r>
          </a:p>
        </p:txBody>
      </p:sp>
      <p:sp>
        <p:nvSpPr>
          <p:cNvPr id="7176" name="TextBox 14"/>
          <p:cNvSpPr txBox="1">
            <a:spLocks noChangeArrowheads="1"/>
          </p:cNvSpPr>
          <p:nvPr/>
        </p:nvSpPr>
        <p:spPr bwMode="auto">
          <a:xfrm>
            <a:off x="4167188" y="4422775"/>
            <a:ext cx="2160587" cy="1630363"/>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Rhaglenni addysg wedi’u darparu yn 35% o awdurdodau lleol Lloegr</a:t>
            </a:r>
          </a:p>
        </p:txBody>
      </p:sp>
    </p:spTree>
    <p:extLst>
      <p:ext uri="{BB962C8B-B14F-4D97-AF65-F5344CB8AC3E}">
        <p14:creationId xmlns:p14="http://schemas.microsoft.com/office/powerpoint/2010/main" val="236332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703068E-9970-4253-8D43-0D99AE58FB98}"/>
              </a:ext>
            </a:extLst>
          </p:cNvPr>
          <p:cNvSpPr>
            <a:spLocks noGrp="1" noChangeArrowheads="1"/>
          </p:cNvSpPr>
          <p:nvPr>
            <p:ph type="title"/>
          </p:nvPr>
        </p:nvSpPr>
        <p:spPr>
          <a:xfrm>
            <a:off x="685800" y="210514"/>
            <a:ext cx="7772400" cy="1941173"/>
          </a:xfrm>
        </p:spPr>
        <p:txBody>
          <a:bodyPr/>
          <a:lstStyle/>
          <a:p>
            <a:pPr algn="ctr" eaLnBrk="1" hangingPunct="1"/>
            <a:r>
              <a:rPr lang="cy-GB" sz="6000" b="0">
                <a:solidFill>
                  <a:srgbClr val="AF78CF"/>
                </a:solidFill>
                <a:latin typeface="Manus" pitchFamily="50" charset="0"/>
              </a:rPr>
              <a:t>2. Rydych chi’n cael eich mislif bob mis am weddill eich bywyd</a:t>
            </a:r>
          </a:p>
        </p:txBody>
      </p:sp>
      <p:sp>
        <p:nvSpPr>
          <p:cNvPr id="3" name="TextBox 2">
            <a:extLst>
              <a:ext uri="{FF2B5EF4-FFF2-40B4-BE49-F238E27FC236}">
                <a16:creationId xmlns:a16="http://schemas.microsoft.com/office/drawing/2014/main" id="{55D21AE0-5A5A-4F48-8643-CC21AE782123}"/>
              </a:ext>
            </a:extLst>
          </p:cNvPr>
          <p:cNvSpPr txBox="1"/>
          <p:nvPr/>
        </p:nvSpPr>
        <p:spPr>
          <a:xfrm>
            <a:off x="2195513" y="2924175"/>
            <a:ext cx="4752975" cy="1108075"/>
          </a:xfrm>
          <a:prstGeom prst="rect">
            <a:avLst/>
          </a:prstGeom>
          <a:noFill/>
        </p:spPr>
        <p:txBody>
          <a:bodyPr>
            <a:spAutoFit/>
          </a:bodyPr>
          <a:lstStyle/>
          <a:p>
            <a:pPr algn="ctr">
              <a:defRPr/>
            </a:pPr>
            <a:r>
              <a:rPr lang="cy-GB" sz="6600" b="1">
                <a:solidFill>
                  <a:srgbClr val="FF0000"/>
                </a:solidFill>
                <a:latin typeface="Setimo" panose="020B0603020204030204" pitchFamily="34" charset="0"/>
                <a:cs typeface="Setimo" panose="020B0603020204030204" pitchFamily="34" charset="0"/>
              </a:rPr>
              <a:t>ANGHYWIR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6FDA6118-EB0F-4D09-BB55-11863ED4CFA7}"/>
              </a:ext>
            </a:extLst>
          </p:cNvPr>
          <p:cNvSpPr>
            <a:spLocks noGrp="1" noChangeArrowheads="1"/>
          </p:cNvSpPr>
          <p:nvPr>
            <p:ph type="title"/>
          </p:nvPr>
        </p:nvSpPr>
        <p:spPr>
          <a:xfrm>
            <a:off x="685800" y="550953"/>
            <a:ext cx="7772400" cy="1202510"/>
          </a:xfrm>
        </p:spPr>
        <p:txBody>
          <a:bodyPr/>
          <a:lstStyle/>
          <a:p>
            <a:pPr algn="ctr" eaLnBrk="1" hangingPunct="1"/>
            <a:r>
              <a:rPr lang="cy-GB" sz="7200" b="0">
                <a:solidFill>
                  <a:srgbClr val="AF78CF"/>
                </a:solidFill>
                <a:latin typeface="Manus" pitchFamily="50" charset="0"/>
              </a:rPr>
              <a:t>3. Mae pob mislif yn brifo</a:t>
            </a:r>
          </a:p>
        </p:txBody>
      </p:sp>
      <p:sp>
        <p:nvSpPr>
          <p:cNvPr id="3" name="TextBox 2">
            <a:extLst>
              <a:ext uri="{FF2B5EF4-FFF2-40B4-BE49-F238E27FC236}">
                <a16:creationId xmlns:a16="http://schemas.microsoft.com/office/drawing/2014/main" id="{70651A59-CCF3-48AD-BECC-9AC2D886E438}"/>
              </a:ext>
            </a:extLst>
          </p:cNvPr>
          <p:cNvSpPr txBox="1"/>
          <p:nvPr/>
        </p:nvSpPr>
        <p:spPr>
          <a:xfrm>
            <a:off x="2195513" y="2924175"/>
            <a:ext cx="4752975" cy="1108075"/>
          </a:xfrm>
          <a:prstGeom prst="rect">
            <a:avLst/>
          </a:prstGeom>
          <a:noFill/>
        </p:spPr>
        <p:txBody>
          <a:bodyPr>
            <a:spAutoFit/>
          </a:bodyPr>
          <a:lstStyle/>
          <a:p>
            <a:pPr algn="ctr">
              <a:defRPr/>
            </a:pPr>
            <a:r>
              <a:rPr lang="cy-GB" sz="6600" b="1">
                <a:solidFill>
                  <a:srgbClr val="FF0000"/>
                </a:solidFill>
                <a:latin typeface="Setimo" panose="020B0603020204030204" pitchFamily="34" charset="0"/>
                <a:cs typeface="Setimo" panose="020B0603020204030204" pitchFamily="34" charset="0"/>
              </a:rPr>
              <a:t>ANGHYWIR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9A43336-1F19-443E-B295-C726EB6DDAA0}"/>
              </a:ext>
            </a:extLst>
          </p:cNvPr>
          <p:cNvSpPr>
            <a:spLocks noGrp="1" noChangeArrowheads="1"/>
          </p:cNvSpPr>
          <p:nvPr>
            <p:ph type="title"/>
          </p:nvPr>
        </p:nvSpPr>
        <p:spPr>
          <a:xfrm>
            <a:off x="685800" y="210514"/>
            <a:ext cx="7772400" cy="1941173"/>
          </a:xfrm>
        </p:spPr>
        <p:txBody>
          <a:bodyPr/>
          <a:lstStyle/>
          <a:p>
            <a:pPr algn="ctr" eaLnBrk="1" hangingPunct="1"/>
            <a:r>
              <a:rPr lang="cy-GB" sz="6000" b="0">
                <a:solidFill>
                  <a:srgbClr val="AF78CF"/>
                </a:solidFill>
                <a:latin typeface="Manus" pitchFamily="50" charset="0"/>
              </a:rPr>
              <a:t>4. Mae rhai pobl yn cael mislif trymach nag eraill</a:t>
            </a:r>
          </a:p>
        </p:txBody>
      </p:sp>
      <p:sp>
        <p:nvSpPr>
          <p:cNvPr id="3" name="TextBox 2">
            <a:extLst>
              <a:ext uri="{FF2B5EF4-FFF2-40B4-BE49-F238E27FC236}">
                <a16:creationId xmlns:a16="http://schemas.microsoft.com/office/drawing/2014/main" id="{B1349BBE-1526-4D5E-9219-DA5A1C5326EC}"/>
              </a:ext>
            </a:extLst>
          </p:cNvPr>
          <p:cNvSpPr txBox="1"/>
          <p:nvPr/>
        </p:nvSpPr>
        <p:spPr>
          <a:xfrm>
            <a:off x="2195736" y="2924944"/>
            <a:ext cx="4752975" cy="1108075"/>
          </a:xfrm>
          <a:prstGeom prst="rect">
            <a:avLst/>
          </a:prstGeom>
          <a:noFill/>
        </p:spPr>
        <p:txBody>
          <a:bodyPr>
            <a:spAutoFit/>
          </a:bodyPr>
          <a:lstStyle/>
          <a:p>
            <a:pPr algn="ctr">
              <a:defRPr/>
            </a:pPr>
            <a:r>
              <a:rPr lang="cy-GB" sz="6600" b="1">
                <a:solidFill>
                  <a:srgbClr val="92D050"/>
                </a:solidFill>
                <a:latin typeface="Setimo" panose="020B0603020204030204" pitchFamily="34" charset="0"/>
                <a:cs typeface="Setimo" panose="020B0603020204030204" pitchFamily="34" charset="0"/>
              </a:rPr>
              <a:t>CYWIR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41285B7-2660-4D40-951C-4FD059D8CD1E}"/>
              </a:ext>
            </a:extLst>
          </p:cNvPr>
          <p:cNvSpPr>
            <a:spLocks noGrp="1" noChangeArrowheads="1"/>
          </p:cNvSpPr>
          <p:nvPr>
            <p:ph type="title"/>
          </p:nvPr>
        </p:nvSpPr>
        <p:spPr>
          <a:xfrm>
            <a:off x="685800" y="210514"/>
            <a:ext cx="7772400" cy="1941173"/>
          </a:xfrm>
        </p:spPr>
        <p:txBody>
          <a:bodyPr/>
          <a:lstStyle/>
          <a:p>
            <a:pPr algn="ctr" eaLnBrk="1" hangingPunct="1"/>
            <a:r>
              <a:rPr lang="cy-GB" sz="6000" b="0">
                <a:solidFill>
                  <a:srgbClr val="AF78CF"/>
                </a:solidFill>
                <a:latin typeface="Manus" pitchFamily="50" charset="0"/>
              </a:rPr>
              <a:t>5. Mae’n normal i fislif rhywun ollwng yn ddamweiniol </a:t>
            </a:r>
          </a:p>
        </p:txBody>
      </p:sp>
      <p:sp>
        <p:nvSpPr>
          <p:cNvPr id="3" name="TextBox 2">
            <a:extLst>
              <a:ext uri="{FF2B5EF4-FFF2-40B4-BE49-F238E27FC236}">
                <a16:creationId xmlns:a16="http://schemas.microsoft.com/office/drawing/2014/main" id="{1644E4A0-3999-44CC-8FD5-8800ED6F1503}"/>
              </a:ext>
            </a:extLst>
          </p:cNvPr>
          <p:cNvSpPr txBox="1"/>
          <p:nvPr/>
        </p:nvSpPr>
        <p:spPr>
          <a:xfrm>
            <a:off x="2195513" y="2969895"/>
            <a:ext cx="4752975" cy="1108075"/>
          </a:xfrm>
          <a:prstGeom prst="rect">
            <a:avLst/>
          </a:prstGeom>
          <a:noFill/>
        </p:spPr>
        <p:txBody>
          <a:bodyPr>
            <a:spAutoFit/>
          </a:bodyPr>
          <a:lstStyle/>
          <a:p>
            <a:pPr algn="ctr">
              <a:defRPr/>
            </a:pPr>
            <a:r>
              <a:rPr lang="cy-GB" sz="6600" b="1">
                <a:solidFill>
                  <a:srgbClr val="92D050"/>
                </a:solidFill>
                <a:latin typeface="Setimo" panose="020B0603020204030204" pitchFamily="34" charset="0"/>
                <a:cs typeface="Setimo" panose="020B0603020204030204" pitchFamily="34" charset="0"/>
              </a:rPr>
              <a:t>CYWIR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BFC0C039-F1C5-4A9D-9C90-9B5B3AB66512}"/>
              </a:ext>
            </a:extLst>
          </p:cNvPr>
          <p:cNvSpPr>
            <a:spLocks noGrp="1" noChangeArrowheads="1"/>
          </p:cNvSpPr>
          <p:nvPr>
            <p:ph type="title"/>
          </p:nvPr>
        </p:nvSpPr>
        <p:spPr>
          <a:xfrm>
            <a:off x="685800" y="930346"/>
            <a:ext cx="7772400" cy="1202510"/>
          </a:xfrm>
        </p:spPr>
        <p:txBody>
          <a:bodyPr/>
          <a:lstStyle/>
          <a:p>
            <a:pPr algn="ctr" eaLnBrk="1" hangingPunct="1"/>
            <a:r>
              <a:rPr lang="cy-GB" sz="7200" b="0" dirty="0">
                <a:solidFill>
                  <a:srgbClr val="AF78CF"/>
                </a:solidFill>
                <a:latin typeface="Manus" pitchFamily="50" charset="0"/>
              </a:rPr>
              <a:t>6. Mae pob menyw yn cael mislif</a:t>
            </a:r>
          </a:p>
        </p:txBody>
      </p:sp>
      <p:sp>
        <p:nvSpPr>
          <p:cNvPr id="4" name="TextBox 3">
            <a:extLst>
              <a:ext uri="{FF2B5EF4-FFF2-40B4-BE49-F238E27FC236}">
                <a16:creationId xmlns:a16="http://schemas.microsoft.com/office/drawing/2014/main" id="{6EE85124-4F62-47EF-A22E-DD33470A5088}"/>
              </a:ext>
            </a:extLst>
          </p:cNvPr>
          <p:cNvSpPr txBox="1"/>
          <p:nvPr/>
        </p:nvSpPr>
        <p:spPr>
          <a:xfrm>
            <a:off x="2195513" y="3068638"/>
            <a:ext cx="4752975" cy="1108075"/>
          </a:xfrm>
          <a:prstGeom prst="rect">
            <a:avLst/>
          </a:prstGeom>
          <a:noFill/>
        </p:spPr>
        <p:txBody>
          <a:bodyPr>
            <a:spAutoFit/>
          </a:bodyPr>
          <a:lstStyle/>
          <a:p>
            <a:pPr algn="ctr">
              <a:defRPr/>
            </a:pPr>
            <a:r>
              <a:rPr lang="cy-GB" sz="6600" b="1">
                <a:solidFill>
                  <a:srgbClr val="FF0000"/>
                </a:solidFill>
                <a:latin typeface="Setimo" panose="020B0603020204030204" pitchFamily="34" charset="0"/>
                <a:cs typeface="Setimo" panose="020B0603020204030204" pitchFamily="34" charset="0"/>
              </a:rPr>
              <a:t>ANGHYWIR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E4D812B-AA2A-4C54-B60D-29255238C53B}"/>
              </a:ext>
            </a:extLst>
          </p:cNvPr>
          <p:cNvSpPr>
            <a:spLocks noGrp="1" noChangeArrowheads="1"/>
          </p:cNvSpPr>
          <p:nvPr>
            <p:ph type="title"/>
          </p:nvPr>
        </p:nvSpPr>
        <p:spPr>
          <a:xfrm>
            <a:off x="685800" y="824125"/>
            <a:ext cx="7772400" cy="1941173"/>
          </a:xfrm>
        </p:spPr>
        <p:txBody>
          <a:bodyPr/>
          <a:lstStyle/>
          <a:p>
            <a:pPr algn="ctr" eaLnBrk="1" hangingPunct="1"/>
            <a:r>
              <a:rPr lang="cy-GB" sz="6000" b="0">
                <a:solidFill>
                  <a:srgbClr val="AF78CF"/>
                </a:solidFill>
                <a:latin typeface="Manus" pitchFamily="50" charset="0"/>
              </a:rPr>
              <a:t>7. Ni ddylech siarad â’ch meddyg am eich mislif</a:t>
            </a:r>
          </a:p>
        </p:txBody>
      </p:sp>
      <p:sp>
        <p:nvSpPr>
          <p:cNvPr id="4" name="TextBox 3">
            <a:extLst>
              <a:ext uri="{FF2B5EF4-FFF2-40B4-BE49-F238E27FC236}">
                <a16:creationId xmlns:a16="http://schemas.microsoft.com/office/drawing/2014/main" id="{CB3D7BE3-DE8C-454E-B012-04851A5F9690}"/>
              </a:ext>
            </a:extLst>
          </p:cNvPr>
          <p:cNvSpPr txBox="1"/>
          <p:nvPr/>
        </p:nvSpPr>
        <p:spPr>
          <a:xfrm>
            <a:off x="2195513" y="3429585"/>
            <a:ext cx="4752975" cy="1108075"/>
          </a:xfrm>
          <a:prstGeom prst="rect">
            <a:avLst/>
          </a:prstGeom>
          <a:noFill/>
        </p:spPr>
        <p:txBody>
          <a:bodyPr>
            <a:spAutoFit/>
          </a:bodyPr>
          <a:lstStyle/>
          <a:p>
            <a:pPr algn="ctr">
              <a:defRPr/>
            </a:pPr>
            <a:r>
              <a:rPr lang="cy-GB" sz="6600" b="1">
                <a:solidFill>
                  <a:srgbClr val="FF0000"/>
                </a:solidFill>
                <a:latin typeface="Setimo" panose="020B0603020204030204" pitchFamily="34" charset="0"/>
                <a:cs typeface="Setimo" panose="020B0603020204030204" pitchFamily="34" charset="0"/>
              </a:rPr>
              <a:t>ANGHYWIR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701B45-A6C8-4194-8BA0-E6E2E6647DB6}"/>
              </a:ext>
            </a:extLst>
          </p:cNvPr>
          <p:cNvSpPr/>
          <p:nvPr/>
        </p:nvSpPr>
        <p:spPr>
          <a:xfrm>
            <a:off x="1258888" y="476250"/>
            <a:ext cx="6769100" cy="1754326"/>
          </a:xfrm>
          <a:prstGeom prst="rect">
            <a:avLst/>
          </a:prstGeom>
        </p:spPr>
        <p:txBody>
          <a:bodyPr>
            <a:spAutoFit/>
          </a:bodyPr>
          <a:lstStyle/>
          <a:p>
            <a:pPr algn="ctr">
              <a:defRPr/>
            </a:pPr>
            <a:r>
              <a:rPr lang="cy-GB" sz="7200">
                <a:solidFill>
                  <a:srgbClr val="AF78CF"/>
                </a:solidFill>
                <a:latin typeface="Manus" pitchFamily="50" charset="0"/>
                <a:ea typeface="ＭＳ Ｐゴシック" panose="020B0600070205080204" pitchFamily="34" charset="-128"/>
              </a:rPr>
              <a:t>Stigma...</a:t>
            </a:r>
          </a:p>
          <a:p>
            <a:pPr algn="ctr">
              <a:defRPr/>
            </a:pPr>
            <a:r>
              <a:rPr lang="cy-GB" sz="3600">
                <a:solidFill>
                  <a:schemeClr val="tx1"/>
                </a:solidFill>
                <a:latin typeface="+mj-lt"/>
                <a:ea typeface="ＭＳ Ｐゴシック" panose="020B0600070205080204" pitchFamily="34" charset="-128"/>
              </a:rPr>
              <a:t> </a:t>
            </a:r>
          </a:p>
        </p:txBody>
      </p:sp>
      <p:sp>
        <p:nvSpPr>
          <p:cNvPr id="63491" name="Rectangle 4">
            <a:extLst>
              <a:ext uri="{FF2B5EF4-FFF2-40B4-BE49-F238E27FC236}">
                <a16:creationId xmlns:a16="http://schemas.microsoft.com/office/drawing/2014/main" id="{0D5A01D8-25E2-4D89-90E8-D41DC36DD6BF}"/>
              </a:ext>
            </a:extLst>
          </p:cNvPr>
          <p:cNvSpPr>
            <a:spLocks noChangeArrowheads="1"/>
          </p:cNvSpPr>
          <p:nvPr/>
        </p:nvSpPr>
        <p:spPr bwMode="auto">
          <a:xfrm>
            <a:off x="719138" y="1484313"/>
            <a:ext cx="7848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cy-GB" sz="3200">
                <a:solidFill>
                  <a:schemeClr val="tx1"/>
                </a:solidFill>
                <a:latin typeface="Setimo" panose="020B0603020204030204" pitchFamily="34" charset="0"/>
                <a:cs typeface="Setimo" panose="020B0603020204030204" pitchFamily="34" charset="0"/>
              </a:rPr>
              <a:t>Rydyn ni’n meddwl y dylem ni siarad am y mislif, ein cyrff a’r cylch mislif yn agored. </a:t>
            </a:r>
          </a:p>
          <a:p>
            <a:pPr algn="ctr" eaLnBrk="1" hangingPunct="1"/>
            <a:endParaRPr lang="en-US" altLang="en-US" sz="3200" dirty="0">
              <a:solidFill>
                <a:schemeClr val="tx1"/>
              </a:solidFill>
              <a:latin typeface="Setimo" panose="020B0603020204030204" pitchFamily="34" charset="0"/>
              <a:cs typeface="Setimo" panose="020B0603020204030204" pitchFamily="34" charset="0"/>
            </a:endParaRPr>
          </a:p>
          <a:p>
            <a:pPr algn="ctr" eaLnBrk="1" hangingPunct="1"/>
            <a:r>
              <a:rPr lang="cy-GB" sz="3200">
                <a:solidFill>
                  <a:schemeClr val="tx1"/>
                </a:solidFill>
                <a:latin typeface="Setimo" panose="020B0603020204030204" pitchFamily="34" charset="0"/>
                <a:cs typeface="Setimo" panose="020B0603020204030204" pitchFamily="34" charset="0"/>
              </a:rPr>
              <a:t>Maen nhw’n naturiol ac yn normal. </a:t>
            </a:r>
          </a:p>
          <a:p>
            <a:pPr algn="ctr" eaLnBrk="1" hangingPunct="1"/>
            <a:r>
              <a:rPr lang="cy-GB" sz="3200">
                <a:solidFill>
                  <a:schemeClr val="tx1"/>
                </a:solidFill>
                <a:latin typeface="Setimo" panose="020B0603020204030204" pitchFamily="34" charset="0"/>
                <a:cs typeface="Setimo" panose="020B0603020204030204" pitchFamily="34" charset="0"/>
              </a:rPr>
              <a:t>Gadewch i ni barhau i gael gwared ar y stigma!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CDCAF-8ABE-46AB-B0F6-7C6A911C9283}"/>
              </a:ext>
            </a:extLst>
          </p:cNvPr>
          <p:cNvSpPr/>
          <p:nvPr/>
        </p:nvSpPr>
        <p:spPr>
          <a:xfrm>
            <a:off x="835025" y="225425"/>
            <a:ext cx="7739063" cy="1477328"/>
          </a:xfrm>
          <a:prstGeom prst="rect">
            <a:avLst/>
          </a:prstGeom>
        </p:spPr>
        <p:txBody>
          <a:bodyPr>
            <a:spAutoFit/>
          </a:bodyPr>
          <a:lstStyle/>
          <a:p>
            <a:pPr algn="ctr">
              <a:defRPr/>
            </a:pPr>
            <a:r>
              <a:rPr lang="cy-GB" sz="5400">
                <a:solidFill>
                  <a:srgbClr val="AF78CF"/>
                </a:solidFill>
                <a:latin typeface="Manus" pitchFamily="50" charset="0"/>
                <a:ea typeface="ＭＳ Ｐゴシック" panose="020B0600070205080204" pitchFamily="34" charset="-128"/>
              </a:rPr>
              <a:t>Pobl yn herio’r stigma</a:t>
            </a:r>
          </a:p>
          <a:p>
            <a:pPr algn="ctr">
              <a:defRPr/>
            </a:pPr>
            <a:r>
              <a:rPr lang="cy-GB" sz="3600">
                <a:solidFill>
                  <a:srgbClr val="AF78CF"/>
                </a:solidFill>
                <a:latin typeface="+mj-lt"/>
                <a:ea typeface="ＭＳ Ｐゴシック" panose="020B0600070205080204" pitchFamily="34" charset="-128"/>
              </a:rPr>
              <a:t> </a:t>
            </a:r>
          </a:p>
        </p:txBody>
      </p:sp>
      <p:pic>
        <p:nvPicPr>
          <p:cNvPr id="65539" name="Picture 9">
            <a:extLst>
              <a:ext uri="{FF2B5EF4-FFF2-40B4-BE49-F238E27FC236}">
                <a16:creationId xmlns:a16="http://schemas.microsoft.com/office/drawing/2014/main" id="{649C5C8A-AD80-4690-8A9C-90B63F145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50459" b="58"/>
          <a:stretch>
            <a:fillRect/>
          </a:stretch>
        </p:blipFill>
        <p:spPr bwMode="auto">
          <a:xfrm>
            <a:off x="212725" y="1131888"/>
            <a:ext cx="2127250" cy="3217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7">
            <a:extLst>
              <a:ext uri="{FF2B5EF4-FFF2-40B4-BE49-F238E27FC236}">
                <a16:creationId xmlns:a16="http://schemas.microsoft.com/office/drawing/2014/main" id="{719A1BD9-978C-41EE-869E-11E12E868F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4510088"/>
            <a:ext cx="31623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AutoShape 8" descr="https://www.riverisland.com/inspiration/blog/celebrating-pride-with-love-not-labels?icid=inspiration/prm1/celebrating-pride-with-love-not-labels/blog">
            <a:extLst>
              <a:ext uri="{FF2B5EF4-FFF2-40B4-BE49-F238E27FC236}">
                <a16:creationId xmlns:a16="http://schemas.microsoft.com/office/drawing/2014/main" id="{F2E3B83E-B373-4F28-AB8D-A4820B25B8EB}"/>
              </a:ext>
            </a:extLst>
          </p:cNvPr>
          <p:cNvSpPr>
            <a:spLocks noChangeAspect="1" noChangeArrowheads="1"/>
          </p:cNvSpPr>
          <p:nvPr/>
        </p:nvSpPr>
        <p:spPr bwMode="auto">
          <a:xfrm>
            <a:off x="176213" y="-182563"/>
            <a:ext cx="267493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65542" name="Picture 10" descr="Canlyniad delwedd ar gyfer model kenny jones">
            <a:extLst>
              <a:ext uri="{FF2B5EF4-FFF2-40B4-BE49-F238E27FC236}">
                <a16:creationId xmlns:a16="http://schemas.microsoft.com/office/drawing/2014/main" id="{1B6C4EA8-BDC2-4E13-AD39-98962FDEF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95" t="-102"/>
          <a:stretch>
            <a:fillRect/>
          </a:stretch>
        </p:blipFill>
        <p:spPr bwMode="auto">
          <a:xfrm>
            <a:off x="2573338" y="1165225"/>
            <a:ext cx="29019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
            <a:extLst>
              <a:ext uri="{FF2B5EF4-FFF2-40B4-BE49-F238E27FC236}">
                <a16:creationId xmlns:a16="http://schemas.microsoft.com/office/drawing/2014/main" id="{228C785A-884F-4675-87CC-7237B84DF4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7225" y="1157288"/>
            <a:ext cx="31083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3">
            <a:extLst>
              <a:ext uri="{FF2B5EF4-FFF2-40B4-BE49-F238E27FC236}">
                <a16:creationId xmlns:a16="http://schemas.microsoft.com/office/drawing/2014/main" id="{0B74ECC1-24F3-48AC-AD89-EAA076AA17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6150" y="2971800"/>
            <a:ext cx="444658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C59B72B-8673-4998-9821-45F7A4D28480}"/>
              </a:ext>
            </a:extLst>
          </p:cNvPr>
          <p:cNvSpPr>
            <a:spLocks noGrp="1" noChangeArrowheads="1"/>
          </p:cNvSpPr>
          <p:nvPr>
            <p:ph type="title"/>
          </p:nvPr>
        </p:nvSpPr>
        <p:spPr>
          <a:xfrm>
            <a:off x="622300" y="785018"/>
            <a:ext cx="7705725" cy="1506538"/>
          </a:xfrm>
        </p:spPr>
        <p:txBody>
          <a:bodyPr/>
          <a:lstStyle/>
          <a:p>
            <a:r>
              <a:rPr lang="cy-GB" b="0" dirty="0">
                <a:solidFill>
                  <a:srgbClr val="AF78CF"/>
                </a:solidFill>
                <a:latin typeface="Manus" pitchFamily="50" charset="0"/>
              </a:rPr>
              <a:t>Sut ydyn ni’n creu amgylchedd sy’n ystyriol o’r mislif mewn cymdeithas?</a:t>
            </a:r>
          </a:p>
        </p:txBody>
      </p:sp>
      <p:sp>
        <p:nvSpPr>
          <p:cNvPr id="9" name="TextBox 8">
            <a:extLst>
              <a:ext uri="{FF2B5EF4-FFF2-40B4-BE49-F238E27FC236}">
                <a16:creationId xmlns:a16="http://schemas.microsoft.com/office/drawing/2014/main" id="{27FBEB77-22B8-400C-A170-EDC6A1E3D2F0}"/>
              </a:ext>
            </a:extLst>
          </p:cNvPr>
          <p:cNvSpPr txBox="1"/>
          <p:nvPr/>
        </p:nvSpPr>
        <p:spPr>
          <a:xfrm>
            <a:off x="561975" y="3362325"/>
            <a:ext cx="7766050" cy="769938"/>
          </a:xfrm>
          <a:prstGeom prst="rect">
            <a:avLst/>
          </a:prstGeom>
          <a:noFill/>
        </p:spPr>
        <p:txBody>
          <a:bodyPr>
            <a:spAutoFit/>
          </a:bodyPr>
          <a:lstStyle/>
          <a:p>
            <a:pPr>
              <a:defRPr/>
            </a:pPr>
            <a:r>
              <a:rPr lang="cy-GB" sz="2200" b="1">
                <a:latin typeface="+mj-lt"/>
              </a:rPr>
              <a:t>Siarad am y mislif</a:t>
            </a:r>
            <a:br>
              <a:rPr lang="cy-GB" sz="2200" b="1">
                <a:latin typeface="+mj-lt"/>
              </a:rPr>
            </a:br>
            <a:endParaRPr lang="cy-GB" sz="2200" b="1">
              <a:latin typeface="+mj-lt"/>
            </a:endParaRPr>
          </a:p>
        </p:txBody>
      </p:sp>
      <p:sp>
        <p:nvSpPr>
          <p:cNvPr id="10" name="TextBox 9">
            <a:extLst>
              <a:ext uri="{FF2B5EF4-FFF2-40B4-BE49-F238E27FC236}">
                <a16:creationId xmlns:a16="http://schemas.microsoft.com/office/drawing/2014/main" id="{C6C82A85-5861-4D00-B63A-3514E46C70FC}"/>
              </a:ext>
            </a:extLst>
          </p:cNvPr>
          <p:cNvSpPr txBox="1"/>
          <p:nvPr/>
        </p:nvSpPr>
        <p:spPr>
          <a:xfrm>
            <a:off x="561975" y="4405313"/>
            <a:ext cx="7273925" cy="1447800"/>
          </a:xfrm>
          <a:prstGeom prst="rect">
            <a:avLst/>
          </a:prstGeom>
          <a:noFill/>
        </p:spPr>
        <p:txBody>
          <a:bodyPr>
            <a:spAutoFit/>
          </a:bodyPr>
          <a:lstStyle/>
          <a:p>
            <a:pPr>
              <a:defRPr/>
            </a:pPr>
            <a:r>
              <a:rPr lang="cy-GB" sz="2200" b="1">
                <a:latin typeface="+mj-lt"/>
              </a:rPr>
              <a:t>Cynnwys pobl o bob rhyw yn y sgwrs!</a:t>
            </a:r>
            <a:br>
              <a:rPr lang="cy-GB" sz="2200" b="1">
                <a:latin typeface="+mj-lt"/>
              </a:rPr>
            </a:br>
            <a:r>
              <a:rPr lang="cy-GB" sz="2200" b="1">
                <a:latin typeface="+mj-lt"/>
              </a:rPr>
              <a:t/>
            </a:r>
            <a:br>
              <a:rPr lang="cy-GB" sz="2200" b="1">
                <a:latin typeface="+mj-lt"/>
              </a:rPr>
            </a:br>
            <a:r>
              <a:rPr lang="cy-GB" sz="2200" b="1">
                <a:latin typeface="+mj-lt"/>
              </a:rPr>
              <a:t/>
            </a:r>
            <a:br>
              <a:rPr lang="cy-GB" sz="2200" b="1">
                <a:latin typeface="+mj-lt"/>
              </a:rPr>
            </a:br>
            <a:r>
              <a:rPr lang="cy-GB" sz="2200" b="1">
                <a:latin typeface="+mj-lt"/>
              </a:rPr>
              <a:t>Unrhyw un arall?</a:t>
            </a:r>
          </a:p>
        </p:txBody>
      </p:sp>
      <p:pic>
        <p:nvPicPr>
          <p:cNvPr id="67589" name="Picture 2">
            <a:extLst>
              <a:ext uri="{FF2B5EF4-FFF2-40B4-BE49-F238E27FC236}">
                <a16:creationId xmlns:a16="http://schemas.microsoft.com/office/drawing/2014/main" id="{234D1FC2-8473-407C-88BB-83890F9DAA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441666"/>
            <a:ext cx="3006899" cy="264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67BEC2E-7BFB-434B-A1B4-BACD7D698E02}"/>
              </a:ext>
            </a:extLst>
          </p:cNvPr>
          <p:cNvSpPr>
            <a:spLocks noGrp="1" noChangeArrowheads="1"/>
          </p:cNvSpPr>
          <p:nvPr>
            <p:ph type="title"/>
          </p:nvPr>
        </p:nvSpPr>
        <p:spPr>
          <a:xfrm>
            <a:off x="204788" y="217488"/>
            <a:ext cx="8902700" cy="1916112"/>
          </a:xfrm>
        </p:spPr>
        <p:txBody>
          <a:bodyPr/>
          <a:lstStyle/>
          <a:p>
            <a:pPr algn="l"/>
            <a:r>
              <a:rPr lang="cy-GB" sz="6000" b="0" dirty="0">
                <a:solidFill>
                  <a:srgbClr val="AF78CF"/>
                </a:solidFill>
                <a:latin typeface="Manus" pitchFamily="50" charset="0"/>
              </a:rPr>
              <a:t>Crynodeb</a:t>
            </a:r>
          </a:p>
        </p:txBody>
      </p:sp>
      <p:sp>
        <p:nvSpPr>
          <p:cNvPr id="69635" name="TextBox 3">
            <a:extLst>
              <a:ext uri="{FF2B5EF4-FFF2-40B4-BE49-F238E27FC236}">
                <a16:creationId xmlns:a16="http://schemas.microsoft.com/office/drawing/2014/main" id="{E6A4C027-B1DD-4905-A221-F7D97A693BDD}"/>
              </a:ext>
            </a:extLst>
          </p:cNvPr>
          <p:cNvSpPr txBox="1">
            <a:spLocks noChangeArrowheads="1"/>
          </p:cNvSpPr>
          <p:nvPr/>
        </p:nvSpPr>
        <p:spPr bwMode="auto">
          <a:xfrm>
            <a:off x="3851275" y="515938"/>
            <a:ext cx="48244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cy-GB" sz="2800">
                <a:solidFill>
                  <a:schemeClr val="tx1"/>
                </a:solidFill>
                <a:latin typeface="Setimo"/>
              </a:rPr>
              <a:t>Gallai’r glasoed effeithio ar gyrff pawb yn </a:t>
            </a:r>
            <a:r>
              <a:rPr lang="cy-GB" sz="2800" b="1">
                <a:solidFill>
                  <a:schemeClr val="tx1"/>
                </a:solidFill>
                <a:latin typeface="Setimo"/>
              </a:rPr>
              <a:t>wahanol </a:t>
            </a:r>
          </a:p>
          <a:p>
            <a:pPr>
              <a:spcBef>
                <a:spcPct val="0"/>
              </a:spcBef>
              <a:buClrTx/>
              <a:buSzTx/>
              <a:buFontTx/>
              <a:buChar char="•"/>
            </a:pPr>
            <a:r>
              <a:rPr lang="cy-GB" sz="2800">
                <a:solidFill>
                  <a:schemeClr val="tx1"/>
                </a:solidFill>
                <a:latin typeface="Setimo"/>
              </a:rPr>
              <a:t>Mae ffyrdd y gallwn ddechrau chwalu’r stigma drwy </a:t>
            </a:r>
            <a:r>
              <a:rPr lang="cy-GB" sz="2800" b="1">
                <a:solidFill>
                  <a:schemeClr val="tx1"/>
                </a:solidFill>
                <a:latin typeface="Setimo"/>
              </a:rPr>
              <a:t>siarad</a:t>
            </a:r>
            <a:r>
              <a:rPr lang="cy-GB" sz="2800">
                <a:solidFill>
                  <a:schemeClr val="tx1"/>
                </a:solidFill>
                <a:latin typeface="Setimo"/>
              </a:rPr>
              <a:t> am y mislif</a:t>
            </a:r>
          </a:p>
          <a:p>
            <a:pPr>
              <a:spcBef>
                <a:spcPct val="0"/>
              </a:spcBef>
              <a:buClrTx/>
              <a:buSzTx/>
              <a:buFontTx/>
              <a:buChar char="•"/>
            </a:pPr>
            <a:r>
              <a:rPr lang="cy-GB" sz="2800">
                <a:solidFill>
                  <a:schemeClr val="tx1"/>
                </a:solidFill>
                <a:latin typeface="Setimo"/>
              </a:rPr>
              <a:t>Nid yw’n anghywir nac yn anweddus gwybod am gyrff a sut maen nhw’n gweithio. Mae nhw gan bob un ohonom.</a:t>
            </a:r>
          </a:p>
          <a:p>
            <a:pPr>
              <a:spcBef>
                <a:spcPct val="0"/>
              </a:spcBef>
              <a:buClrTx/>
              <a:buSzTx/>
              <a:buFontTx/>
              <a:buChar char="•"/>
            </a:pPr>
            <a:r>
              <a:rPr lang="cy-GB" sz="2800">
                <a:solidFill>
                  <a:schemeClr val="tx1"/>
                </a:solidFill>
                <a:latin typeface="Setimo"/>
              </a:rPr>
              <a:t>Gwybod ble i fynd i gael help os oes angen i ni ofyn mwy o gwestiynau am fislif </a:t>
            </a:r>
          </a:p>
        </p:txBody>
      </p:sp>
      <p:pic>
        <p:nvPicPr>
          <p:cNvPr id="69636" name="Picture 2">
            <a:extLst>
              <a:ext uri="{FF2B5EF4-FFF2-40B4-BE49-F238E27FC236}">
                <a16:creationId xmlns:a16="http://schemas.microsoft.com/office/drawing/2014/main" id="{26D8908B-41CF-4560-BCBC-95A9C03626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txBox="1">
            <a:spLocks/>
          </p:cNvSpPr>
          <p:nvPr/>
        </p:nvSpPr>
        <p:spPr bwMode="auto">
          <a:xfrm>
            <a:off x="0" y="336550"/>
            <a:ext cx="9324975" cy="1200150"/>
          </a:xfrm>
          <a:prstGeom prst="rect">
            <a:avLst/>
          </a:prstGeom>
          <a:noFill/>
          <a:ln>
            <a:noFill/>
          </a:ln>
        </p:spPr>
        <p:txBody>
          <a:bodyPr anchor="ctr">
            <a:spAutoFit/>
          </a:bodyPr>
          <a:lstStyle>
            <a:lvl1pPr algn="l" rtl="0" eaLnBrk="0" fontAlgn="base" hangingPunct="0">
              <a:spcBef>
                <a:spcPct val="0"/>
              </a:spcBef>
              <a:spcAft>
                <a:spcPct val="0"/>
              </a:spcAft>
              <a:defRPr sz="4800" b="1" kern="1200" spc="-150" baseline="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a:lstStyle>
          <a:p>
            <a:pPr algn="ctr" defTabSz="914400" eaLnBrk="1" hangingPunct="1">
              <a:defRPr/>
            </a:pPr>
            <a:r>
              <a:rPr lang="cy-GB" sz="7200" b="0" dirty="0">
                <a:solidFill>
                  <a:srgbClr val="AF78CF"/>
                </a:solidFill>
                <a:latin typeface="Manus" pitchFamily="50" charset="0"/>
              </a:rPr>
              <a:t>Beth yw Brook?</a:t>
            </a:r>
          </a:p>
        </p:txBody>
      </p:sp>
      <p:sp>
        <p:nvSpPr>
          <p:cNvPr id="9219" name="Rectangle 2"/>
          <p:cNvSpPr>
            <a:spLocks noChangeArrowheads="1"/>
          </p:cNvSpPr>
          <p:nvPr/>
        </p:nvSpPr>
        <p:spPr bwMode="auto">
          <a:xfrm>
            <a:off x="390107" y="2640360"/>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Perthnasoedd ac addysg rhyw</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Cyngor a gwybodaeth</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STI</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Dulliau atal cenhedlu</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Condomau AM DDIM</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beichiogrwydd a chyngor</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Cwnsela </a:t>
            </a:r>
          </a:p>
        </p:txBody>
      </p:sp>
      <p:sp>
        <p:nvSpPr>
          <p:cNvPr id="9221" name="TextBox 4"/>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Tx/>
              <a:buNone/>
            </a:pPr>
            <a:r>
              <a:rPr lang="cy-GB" sz="1800" b="1">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a:solidFill>
                <a:srgbClr val="7030A0"/>
              </a:solidFill>
              <a:cs typeface="Setimo" panose="020B0603020204030204" pitchFamily="34" charset="0"/>
            </a:endParaRPr>
          </a:p>
        </p:txBody>
      </p:sp>
      <p:pic>
        <p:nvPicPr>
          <p:cNvPr id="92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2774950"/>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22512" y="1396395"/>
            <a:ext cx="6408712" cy="1569660"/>
          </a:xfrm>
          <a:prstGeom prst="rect">
            <a:avLst/>
          </a:prstGeom>
          <a:noFill/>
        </p:spPr>
        <p:txBody>
          <a:bodyPr wrap="square" rtlCol="0">
            <a:spAutoFit/>
          </a:bodyPr>
          <a:lstStyle/>
          <a:p>
            <a:pPr algn="ctr"/>
            <a:r>
              <a:rPr lang="cy-GB" b="1" dirty="0" smtClean="0">
                <a:solidFill>
                  <a:schemeClr val="tx1"/>
                </a:solidFill>
                <a:latin typeface="Setimo" panose="020B0603020204030204"/>
              </a:rPr>
              <a:t>Gwasanaethau </a:t>
            </a:r>
            <a:r>
              <a:rPr lang="cy-GB" b="1" dirty="0">
                <a:solidFill>
                  <a:schemeClr val="tx1"/>
                </a:solidFill>
                <a:latin typeface="Setimo" panose="020B0603020204030204"/>
              </a:rPr>
              <a:t>iechyd rhywiol CYFRINACHOL A RHAD AC AM DDIM i rai dan 25 oed</a:t>
            </a:r>
            <a:endParaRPr lang="en-GB" b="1" dirty="0">
              <a:solidFill>
                <a:schemeClr val="tx1"/>
              </a:solidFill>
              <a:latin typeface="Setimo" panose="020B0603020204030204"/>
            </a:endParaRPr>
          </a:p>
          <a:p>
            <a:endParaRPr lang="en-GB" dirty="0"/>
          </a:p>
        </p:txBody>
      </p:sp>
    </p:spTree>
    <p:extLst>
      <p:ext uri="{BB962C8B-B14F-4D97-AF65-F5344CB8AC3E}">
        <p14:creationId xmlns:p14="http://schemas.microsoft.com/office/powerpoint/2010/main" val="12002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395288" y="260350"/>
            <a:ext cx="7772400" cy="1143000"/>
          </a:xfrm>
        </p:spPr>
        <p:txBody>
          <a:bodyPr/>
          <a:lstStyle/>
          <a:p>
            <a:pPr algn="l"/>
            <a:r>
              <a:rPr lang="cy-GB" sz="5400" b="0" dirty="0">
                <a:solidFill>
                  <a:srgbClr val="AF78CF"/>
                </a:solidFill>
                <a:latin typeface="Manus" pitchFamily="50" charset="0"/>
              </a:rPr>
              <a:t>Ble i fynd am gefnogaeth </a:t>
            </a:r>
          </a:p>
        </p:txBody>
      </p:sp>
      <p:sp>
        <p:nvSpPr>
          <p:cNvPr id="61443" name="Content Placeholder 2"/>
          <p:cNvSpPr>
            <a:spLocks noGrp="1" noChangeArrowheads="1"/>
          </p:cNvSpPr>
          <p:nvPr>
            <p:ph idx="1"/>
          </p:nvPr>
        </p:nvSpPr>
        <p:spPr>
          <a:xfrm>
            <a:off x="419100" y="1390650"/>
            <a:ext cx="7772400" cy="4400550"/>
          </a:xfrm>
        </p:spPr>
        <p:txBody>
          <a:bodyPr/>
          <a:lstStyle/>
          <a:p>
            <a:pPr marL="0" indent="0">
              <a:buFontTx/>
              <a:buNone/>
            </a:pPr>
            <a:r>
              <a:rPr lang="cy-GB" sz="2400" b="1" dirty="0">
                <a:latin typeface="Setimo" panose="020B0603020204030204" pitchFamily="34" charset="0"/>
                <a:cs typeface="Setimo" panose="020B0603020204030204" pitchFamily="34" charset="0"/>
              </a:rPr>
              <a:t>Oedolyn rydych chi’n ymddiried ynddo gartref neu yn yr ysgol </a:t>
            </a:r>
            <a:br>
              <a:rPr lang="cy-GB" sz="2400" b="1"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
            </a:r>
            <a:br>
              <a:rPr lang="cy-GB" sz="2400" b="1"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Gwefan </a:t>
            </a:r>
            <a:r>
              <a:rPr lang="cy-GB" sz="2400" b="1" dirty="0" err="1">
                <a:latin typeface="Setimo" panose="020B0603020204030204" pitchFamily="34" charset="0"/>
                <a:cs typeface="Setimo" panose="020B0603020204030204" pitchFamily="34" charset="0"/>
              </a:rPr>
              <a:t>Brook</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https://www.brook.org.uk/your-life/puberty/</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https://www.brook.org.uk/your-life/period-faqs/</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b="1" dirty="0" err="1">
                <a:latin typeface="Setimo" panose="020B0603020204030204" pitchFamily="34" charset="0"/>
                <a:cs typeface="Setimo" panose="020B0603020204030204" pitchFamily="34" charset="0"/>
              </a:rPr>
              <a:t>Childine</a:t>
            </a:r>
            <a:r>
              <a:rPr lang="cy-GB" sz="2400" b="1" dirty="0">
                <a:latin typeface="Setimo" panose="020B0603020204030204" pitchFamily="34" charset="0"/>
                <a:cs typeface="Setimo" panose="020B0603020204030204" pitchFamily="34" charset="0"/>
              </a:rPr>
              <a:t> – 0800 1111</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https://www.childline.org.uk/info-advice/you-your-body/puberty/puberty-facts/</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b="1" dirty="0">
                <a:latin typeface="Setimo" panose="020B0603020204030204" pitchFamily="34" charset="0"/>
                <a:cs typeface="Setimo" panose="020B0603020204030204" pitchFamily="34" charset="0"/>
              </a:rPr>
              <a:t>Cymorth ar gyfer pobl ifanc draws a rhywedd-amrywiol </a:t>
            </a:r>
            <a:r>
              <a:rPr lang="cy-GB" sz="2400" dirty="0">
                <a:latin typeface="Setimo" panose="020B0603020204030204" pitchFamily="34" charset="0"/>
                <a:cs typeface="Setimo" panose="020B0603020204030204" pitchFamily="34" charset="0"/>
              </a:rPr>
              <a:t/>
            </a:r>
            <a:br>
              <a:rPr lang="cy-GB" sz="2400" dirty="0">
                <a:latin typeface="Setimo" panose="020B0603020204030204" pitchFamily="34" charset="0"/>
                <a:cs typeface="Setimo" panose="020B0603020204030204" pitchFamily="34" charset="0"/>
              </a:rPr>
            </a:br>
            <a:r>
              <a:rPr lang="cy-GB" sz="2400" dirty="0">
                <a:latin typeface="Setimo" panose="020B0603020204030204" pitchFamily="34" charset="0"/>
                <a:cs typeface="Setimo" panose="020B0603020204030204" pitchFamily="34" charset="0"/>
              </a:rPr>
              <a:t>https://mermaidsuk.org.uk/</a:t>
            </a:r>
          </a:p>
        </p:txBody>
      </p:sp>
    </p:spTree>
    <p:extLst>
      <p:ext uri="{BB962C8B-B14F-4D97-AF65-F5344CB8AC3E}">
        <p14:creationId xmlns:p14="http://schemas.microsoft.com/office/powerpoint/2010/main" val="203397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spcBef>
                <a:spcPct val="0"/>
              </a:spcBef>
              <a:buClrTx/>
              <a:buSzTx/>
              <a:buFontTx/>
              <a:buNone/>
            </a:pPr>
            <a:r>
              <a:rPr lang="cy-GB" sz="6600" dirty="0">
                <a:solidFill>
                  <a:srgbClr val="AF78CF"/>
                </a:solidFill>
                <a:latin typeface="Manus" pitchFamily="50" charset="0"/>
                <a:cs typeface="Arial" panose="020B0604020202020204" pitchFamily="34" charset="0"/>
              </a:rPr>
              <a:t>Gofynnwch i </a:t>
            </a:r>
            <a:r>
              <a:rPr lang="cy-GB" sz="6600" dirty="0" smtClean="0">
                <a:solidFill>
                  <a:srgbClr val="AF78CF"/>
                </a:solidFill>
                <a:latin typeface="Manus" pitchFamily="50" charset="0"/>
                <a:cs typeface="Arial" panose="020B0604020202020204" pitchFamily="34" charset="0"/>
              </a:rPr>
              <a:t>Brook</a:t>
            </a:r>
            <a:r>
              <a:rPr lang="cy-GB" sz="4400" b="1" dirty="0">
                <a:solidFill>
                  <a:srgbClr val="652F91"/>
                </a:solidFill>
                <a:latin typeface="Manus" pitchFamily="50" charset="0"/>
                <a:cs typeface="Arial" panose="020B0604020202020204" pitchFamily="34" charset="0"/>
              </a:rPr>
              <a:t> </a:t>
            </a:r>
            <a:r>
              <a:rPr lang="cy-GB" sz="2000" b="1" dirty="0" smtClean="0">
                <a:solidFill>
                  <a:schemeClr val="tx1"/>
                </a:solidFill>
                <a:latin typeface="Manus" pitchFamily="50" charset="0"/>
                <a:cs typeface="Arial" panose="020B0604020202020204" pitchFamily="34" charset="0"/>
              </a:rPr>
              <a:t>https</a:t>
            </a:r>
            <a:r>
              <a:rPr lang="cy-GB" sz="2000" b="1" dirty="0">
                <a:solidFill>
                  <a:schemeClr val="tx1"/>
                </a:solidFill>
                <a:latin typeface="Manus" pitchFamily="50" charset="0"/>
                <a:cs typeface="Arial" panose="020B0604020202020204" pitchFamily="34" charset="0"/>
              </a:rPr>
              <a:t>://</a:t>
            </a:r>
            <a:r>
              <a:rPr lang="cy-GB" sz="2000" b="1" dirty="0" smtClean="0">
                <a:solidFill>
                  <a:schemeClr val="tx1"/>
                </a:solidFill>
                <a:latin typeface="Manus" pitchFamily="50" charset="0"/>
                <a:cs typeface="Arial" panose="020B0604020202020204" pitchFamily="34" charset="0"/>
              </a:rPr>
              <a:t>www.brook.org.uk/help-advice</a:t>
            </a:r>
            <a:endParaRPr lang="cy-GB" sz="2000" b="1" dirty="0">
              <a:solidFill>
                <a:schemeClr val="tx1"/>
              </a:solidFill>
              <a:latin typeface="Manus" pitchFamily="50" charset="0"/>
              <a:cs typeface="Arial" panose="020B0604020202020204" pitchFamily="34" charset="0"/>
            </a:endParaRPr>
          </a:p>
          <a:p>
            <a:pPr>
              <a:spcBef>
                <a:spcPct val="0"/>
              </a:spcBef>
              <a:buClrTx/>
              <a:buSzTx/>
              <a:buFontTx/>
              <a:buNone/>
            </a:pPr>
            <a:r>
              <a:rPr lang="cy-GB" sz="4400" b="1" dirty="0">
                <a:solidFill>
                  <a:srgbClr val="652F91"/>
                </a:solidFill>
                <a:cs typeface="Arial" panose="020B0604020202020204" pitchFamily="34" charset="0"/>
              </a:rPr>
              <a:t>		</a:t>
            </a:r>
          </a:p>
        </p:txBody>
      </p:sp>
      <p:pic>
        <p:nvPicPr>
          <p:cNvPr id="634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484313"/>
            <a:ext cx="74358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25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700213"/>
            <a:ext cx="64801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cy-GB" sz="4800" dirty="0">
                <a:solidFill>
                  <a:schemeClr val="bg1"/>
                </a:solidFill>
                <a:latin typeface="Manus" pitchFamily="50" charset="0"/>
                <a:cs typeface="Arial" panose="020B0604020202020204" pitchFamily="34" charset="0"/>
              </a:rPr>
              <a:t>Diolch am wrando</a:t>
            </a:r>
          </a:p>
          <a:p>
            <a:pPr algn="ctr">
              <a:spcBef>
                <a:spcPct val="0"/>
              </a:spcBef>
              <a:buClrTx/>
              <a:buSzTx/>
              <a:buFontTx/>
              <a:buNone/>
            </a:pPr>
            <a:r>
              <a:rPr lang="cy-GB" sz="4800" dirty="0">
                <a:solidFill>
                  <a:schemeClr val="bg1"/>
                </a:solidFill>
                <a:latin typeface="Manus" pitchFamily="50" charset="0"/>
                <a:cs typeface="Arial" panose="020B0604020202020204" pitchFamily="34" charset="0"/>
              </a:rPr>
              <a:t>Gobeithio eich bod chi wedi ei fwynhau! </a:t>
            </a:r>
          </a:p>
        </p:txBody>
      </p:sp>
      <p:sp>
        <p:nvSpPr>
          <p:cNvPr id="64515" name="TextBox 7"/>
          <p:cNvSpPr txBox="1">
            <a:spLocks noChangeArrowheads="1"/>
          </p:cNvSpPr>
          <p:nvPr/>
        </p:nvSpPr>
        <p:spPr bwMode="auto">
          <a:xfrm>
            <a:off x="215900" y="3997325"/>
            <a:ext cx="8712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cy-GB" sz="4400" dirty="0">
                <a:solidFill>
                  <a:schemeClr val="bg1"/>
                </a:solidFill>
                <a:latin typeface="Manus" pitchFamily="50" charset="0"/>
                <a:cs typeface="Narkisim" pitchFamily="34" charset="0"/>
              </a:rPr>
              <a:t>Oes gennych chi unrhyw gwestiynau? </a:t>
            </a:r>
          </a:p>
          <a:p>
            <a:pPr algn="ctr">
              <a:spcBef>
                <a:spcPct val="0"/>
              </a:spcBef>
              <a:buClrTx/>
              <a:buSzTx/>
              <a:buFontTx/>
              <a:buNone/>
            </a:pPr>
            <a:endParaRPr lang="en-US" altLang="en-US" sz="3600" dirty="0">
              <a:solidFill>
                <a:schemeClr val="tx1"/>
              </a:solidFill>
              <a:cs typeface="Narkisim" pitchFamily="34" charset="0"/>
            </a:endParaRPr>
          </a:p>
        </p:txBody>
      </p:sp>
    </p:spTree>
    <p:extLst>
      <p:ext uri="{BB962C8B-B14F-4D97-AF65-F5344CB8AC3E}">
        <p14:creationId xmlns:p14="http://schemas.microsoft.com/office/powerpoint/2010/main" val="315712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cy-GB" sz="7200" b="0">
                <a:solidFill>
                  <a:srgbClr val="AF78CF"/>
                </a:solidFill>
                <a:latin typeface="Manus" pitchFamily="50" charset="0"/>
                <a:ea typeface="MS PGothic" panose="020B0600070205080204" pitchFamily="34" charset="-128"/>
              </a:rPr>
              <a:t>Gofod Brook </a:t>
            </a:r>
          </a:p>
        </p:txBody>
      </p:sp>
      <p:pic>
        <p:nvPicPr>
          <p:cNvPr id="112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3"/>
          <p:cNvSpPr>
            <a:spLocks noGrp="1" noChangeArrowheads="1"/>
          </p:cNvSpPr>
          <p:nvPr>
            <p:ph idx="1"/>
          </p:nvPr>
        </p:nvSpPr>
        <p:spPr>
          <a:xfrm>
            <a:off x="409575" y="1527175"/>
            <a:ext cx="7197725" cy="5237163"/>
          </a:xfrm>
        </p:spPr>
        <p:txBody>
          <a:bodyPr>
            <a:spAutoFit/>
          </a:bodyPr>
          <a:lstStyle/>
          <a:p>
            <a:pPr marL="0" indent="0">
              <a:buFontTx/>
              <a:buNone/>
            </a:pPr>
            <a:r>
              <a:rPr lang="cy-GB" b="1">
                <a:latin typeface="Setimo" panose="020B0603020204030204" pitchFamily="34" charset="0"/>
                <a:cs typeface="Setimo" panose="020B0603020204030204" pitchFamily="34" charset="0"/>
              </a:rPr>
              <a:t>Anfeirniadol ac Agored </a:t>
            </a:r>
          </a:p>
          <a:p>
            <a:pPr marL="0" indent="0">
              <a:buFontTx/>
              <a:buNone/>
            </a:pPr>
            <a:r>
              <a:rPr lang="cy-GB" b="1">
                <a:latin typeface="Setimo" panose="020B0603020204030204" pitchFamily="34" charset="0"/>
                <a:cs typeface="Setimo" panose="020B0603020204030204" pitchFamily="34" charset="0"/>
              </a:rPr>
              <a:t>Parchus </a:t>
            </a:r>
          </a:p>
          <a:p>
            <a:pPr marL="0" indent="0">
              <a:buFontTx/>
              <a:buNone/>
            </a:pPr>
            <a:r>
              <a:rPr lang="cy-GB" b="1">
                <a:latin typeface="Setimo" panose="020B0603020204030204" pitchFamily="34" charset="0"/>
                <a:cs typeface="Setimo" panose="020B0603020204030204" pitchFamily="34" charset="0"/>
              </a:rPr>
              <a:t>Diogel </a:t>
            </a:r>
          </a:p>
          <a:p>
            <a:pPr marL="0" indent="0">
              <a:buFontTx/>
              <a:buNone/>
            </a:pPr>
            <a:r>
              <a:rPr lang="cy-GB" b="1">
                <a:latin typeface="Setimo" panose="020B0603020204030204" pitchFamily="34" charset="0"/>
                <a:cs typeface="Setimo" panose="020B0603020204030204" pitchFamily="34" charset="0"/>
              </a:rPr>
              <a:t>Cymryd Rhan</a:t>
            </a:r>
          </a:p>
          <a:p>
            <a:pPr marL="0" indent="0">
              <a:buFontTx/>
              <a:buNone/>
            </a:pPr>
            <a:r>
              <a:rPr lang="cy-GB" b="1">
                <a:latin typeface="Setimo" panose="020B0603020204030204" pitchFamily="34" charset="0"/>
                <a:cs typeface="Setimo" panose="020B0603020204030204" pitchFamily="34" charset="0"/>
              </a:rPr>
              <a:t>Gofyn cwestiynau (dim byd personol)</a:t>
            </a:r>
          </a:p>
          <a:p>
            <a:pPr marL="0" indent="0">
              <a:buFontTx/>
              <a:buNone/>
            </a:pPr>
            <a:r>
              <a:rPr lang="cy-GB" b="1">
                <a:latin typeface="Setimo" panose="020B0603020204030204" pitchFamily="34" charset="0"/>
                <a:cs typeface="Setimo" panose="020B0603020204030204" pitchFamily="34" charset="0"/>
              </a:rPr>
              <a:t>Cyfrinachol</a:t>
            </a:r>
          </a:p>
          <a:p>
            <a:pPr marL="0" indent="0">
              <a:buFontTx/>
              <a:buNone/>
            </a:pPr>
            <a:r>
              <a:rPr lang="cy-GB" b="1">
                <a:latin typeface="Setimo" panose="020B0603020204030204" pitchFamily="34" charset="0"/>
                <a:cs typeface="Setimo" panose="020B0603020204030204" pitchFamily="34" charset="0"/>
              </a:rPr>
              <a:t>Hwyl</a:t>
            </a:r>
          </a:p>
          <a:p>
            <a:pPr marL="0" indent="0">
              <a:buFontTx/>
              <a:buNone/>
            </a:pPr>
            <a:r>
              <a:rPr lang="cy-GB" b="1">
                <a:latin typeface="Setimo" panose="020B0603020204030204" pitchFamily="34" charset="0"/>
                <a:cs typeface="Setimo" panose="020B0603020204030204" pitchFamily="34" charset="0"/>
              </a:rPr>
              <a:t>Iaith</a:t>
            </a:r>
          </a:p>
          <a:p>
            <a:pPr marL="0" indent="0">
              <a:buFontTx/>
              <a:buNone/>
            </a:pPr>
            <a:endParaRPr lang="en-GB" altLang="en-US" sz="2800"/>
          </a:p>
        </p:txBody>
      </p:sp>
    </p:spTree>
    <p:extLst>
      <p:ext uri="{BB962C8B-B14F-4D97-AF65-F5344CB8AC3E}">
        <p14:creationId xmlns:p14="http://schemas.microsoft.com/office/powerpoint/2010/main" val="387907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9525"/>
            <a:ext cx="8902700" cy="1916113"/>
          </a:xfrm>
        </p:spPr>
        <p:txBody>
          <a:bodyPr/>
          <a:lstStyle/>
          <a:p>
            <a:pPr algn="l">
              <a:defRPr/>
            </a:pPr>
            <a:r>
              <a:rPr lang="cy-GB" sz="7200" b="0">
                <a:solidFill>
                  <a:srgbClr val="AF78CF"/>
                </a:solidFill>
                <a:latin typeface="Manus" pitchFamily="50" charset="0"/>
              </a:rPr>
              <a:t>Deilliannau’r sesiwn</a:t>
            </a:r>
          </a:p>
        </p:txBody>
      </p:sp>
      <p:sp>
        <p:nvSpPr>
          <p:cNvPr id="13315" name="Content Placeholder 2"/>
          <p:cNvSpPr>
            <a:spLocks noGrp="1"/>
          </p:cNvSpPr>
          <p:nvPr>
            <p:ph idx="1"/>
          </p:nvPr>
        </p:nvSpPr>
        <p:spPr>
          <a:xfrm>
            <a:off x="182563" y="1700213"/>
            <a:ext cx="8470900" cy="4508500"/>
          </a:xfrm>
        </p:spPr>
        <p:txBody>
          <a:bodyPr/>
          <a:lstStyle/>
          <a:p>
            <a:r>
              <a:rPr lang="cy-GB" sz="2800">
                <a:latin typeface="Setimo" panose="020B0603020204030204" pitchFamily="34" charset="0"/>
                <a:cs typeface="Setimo" panose="020B0603020204030204" pitchFamily="34" charset="0"/>
              </a:rPr>
              <a:t>Diffinio beth mae’r glasoed yn ei olygu a chyfuno gwybodaeth flaenorol, ymwybyddiaeth o gyrff</a:t>
            </a:r>
          </a:p>
          <a:p>
            <a:r>
              <a:rPr lang="cy-GB" sz="2800">
                <a:latin typeface="Setimo" panose="020B0603020204030204" pitchFamily="34" charset="0"/>
                <a:cs typeface="Setimo" panose="020B0603020204030204" pitchFamily="34" charset="0"/>
              </a:rPr>
              <a:t>Archwilio ein gwerthoedd ein hunain tuag at fislif </a:t>
            </a:r>
          </a:p>
          <a:p>
            <a:r>
              <a:rPr lang="cy-GB" sz="2800">
                <a:latin typeface="Setimo" panose="020B0603020204030204" pitchFamily="34" charset="0"/>
                <a:cs typeface="Setimo" panose="020B0603020204030204" pitchFamily="34" charset="0"/>
              </a:rPr>
              <a:t>Meddwl yn feirniadol am sut mae’r glasoed a’r mislif yn cael eu portreadu mewn cymdeithas</a:t>
            </a:r>
          </a:p>
          <a:p>
            <a:r>
              <a:rPr lang="cy-GB" sz="2800">
                <a:latin typeface="Setimo" panose="020B0603020204030204" pitchFamily="34" charset="0"/>
                <a:cs typeface="Setimo" panose="020B0603020204030204" pitchFamily="34" charset="0"/>
              </a:rPr>
              <a:t>Gwybod ble i fynd i ofyn am help a chymorth gyda chwestiynau am ein cyrff.</a:t>
            </a:r>
          </a:p>
          <a:p>
            <a:pPr>
              <a:buFontTx/>
              <a:buNone/>
            </a:pPr>
            <a:endParaRPr lang="en-GB" altLang="en-US"/>
          </a:p>
        </p:txBody>
      </p:sp>
    </p:spTree>
    <p:extLst>
      <p:ext uri="{BB962C8B-B14F-4D97-AF65-F5344CB8AC3E}">
        <p14:creationId xmlns:p14="http://schemas.microsoft.com/office/powerpoint/2010/main" val="206824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a:extLst>
              <a:ext uri="{FF2B5EF4-FFF2-40B4-BE49-F238E27FC236}">
                <a16:creationId xmlns:a16="http://schemas.microsoft.com/office/drawing/2014/main" id="{0C57F6AF-0838-4746-A6CD-B347CF766D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581025"/>
            <a:ext cx="2193925" cy="4400550"/>
          </a:xfrm>
        </p:spPr>
      </p:pic>
      <p:pic>
        <p:nvPicPr>
          <p:cNvPr id="25603" name="Picture 4">
            <a:extLst>
              <a:ext uri="{FF2B5EF4-FFF2-40B4-BE49-F238E27FC236}">
                <a16:creationId xmlns:a16="http://schemas.microsoft.com/office/drawing/2014/main" id="{5B5533C5-30E6-472F-BE4E-7CAEABA68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397125"/>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D347-3940-481E-95A3-E860A37CF0AA}"/>
              </a:ext>
            </a:extLst>
          </p:cNvPr>
          <p:cNvSpPr>
            <a:spLocks noGrp="1"/>
          </p:cNvSpPr>
          <p:nvPr>
            <p:ph type="title"/>
          </p:nvPr>
        </p:nvSpPr>
        <p:spPr>
          <a:xfrm>
            <a:off x="250825" y="2152344"/>
            <a:ext cx="8713788" cy="3418501"/>
          </a:xfrm>
        </p:spPr>
        <p:txBody>
          <a:bodyPr/>
          <a:lstStyle/>
          <a:p>
            <a:pPr algn="ctr" eaLnBrk="1" hangingPunct="1">
              <a:defRPr/>
            </a:pPr>
            <a:r>
              <a:rPr lang="cy-GB" sz="7200" b="0">
                <a:latin typeface="Manus" pitchFamily="50" charset="0"/>
                <a:ea typeface="+mj-ea"/>
              </a:rPr>
              <a:t>Beth yw’r glasoed? </a:t>
            </a:r>
            <a:r>
              <a:rPr lang="cy-GB" sz="5400">
                <a:latin typeface="Manus" pitchFamily="50" charset="0"/>
                <a:ea typeface="+mj-ea"/>
              </a:rPr>
              <a:t>	</a:t>
            </a:r>
            <a:r>
              <a:rPr lang="cy-GB"/>
              <a:t/>
            </a:r>
            <a:br>
              <a:rPr lang="cy-GB"/>
            </a:br>
            <a:r>
              <a:rPr lang="cy-GB"/>
              <a:t/>
            </a:r>
            <a:br>
              <a:rPr lang="cy-GB"/>
            </a:br>
            <a:r>
              <a:rPr lang="cy-GB"/>
              <a:t/>
            </a:r>
            <a:br>
              <a:rPr lang="cy-GB"/>
            </a:br>
            <a:endParaRPr lang="cy-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0316656D-318E-4152-8616-845BDB602AC6}"/>
              </a:ext>
            </a:extLst>
          </p:cNvPr>
          <p:cNvSpPr txBox="1">
            <a:spLocks noChangeArrowheads="1"/>
          </p:cNvSpPr>
          <p:nvPr/>
        </p:nvSpPr>
        <p:spPr bwMode="auto">
          <a:xfrm>
            <a:off x="685800" y="549275"/>
            <a:ext cx="77724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9pPr>
          </a:lstStyle>
          <a:p>
            <a:pPr algn="ctr">
              <a:lnSpc>
                <a:spcPct val="93000"/>
              </a:lnSpc>
              <a:spcBef>
                <a:spcPct val="0"/>
              </a:spcBef>
              <a:spcAft>
                <a:spcPts val="1425"/>
              </a:spcAft>
            </a:pPr>
            <a:r>
              <a:rPr lang="cy-GB" sz="7200">
                <a:solidFill>
                  <a:srgbClr val="AF78CF"/>
                </a:solidFill>
                <a:latin typeface="Manus" pitchFamily="50" charset="0"/>
              </a:rPr>
              <a:t>Beth yw mislif? </a:t>
            </a:r>
            <a:r>
              <a:rPr lang="cy-GB" sz="4800" b="1">
                <a:solidFill>
                  <a:srgbClr val="663291"/>
                </a:solidFill>
              </a:rPr>
              <a:t/>
            </a:r>
            <a:br>
              <a:rPr lang="cy-GB" sz="4800" b="1">
                <a:solidFill>
                  <a:srgbClr val="663291"/>
                </a:solidFill>
              </a:rPr>
            </a:br>
            <a:r>
              <a:rPr lang="cy-GB" sz="4800">
                <a:solidFill>
                  <a:srgbClr val="663291"/>
                </a:solidFill>
              </a:rPr>
              <a:t/>
            </a:r>
            <a:br>
              <a:rPr lang="cy-GB" sz="4800">
                <a:solidFill>
                  <a:srgbClr val="663291"/>
                </a:solidFill>
              </a:rPr>
            </a:br>
            <a:r>
              <a:rPr lang="cy-GB" sz="4800"/>
              <a:t/>
            </a:r>
            <a:br>
              <a:rPr lang="cy-GB" sz="4800"/>
            </a:br>
            <a:r>
              <a:rPr lang="cy-GB" sz="4800"/>
              <a:t/>
            </a:r>
            <a:br>
              <a:rPr lang="cy-GB" sz="4800"/>
            </a:br>
            <a:r>
              <a:rPr lang="cy-GB" sz="4800"/>
              <a:t/>
            </a:r>
            <a:br>
              <a:rPr lang="cy-GB" sz="4800"/>
            </a:br>
            <a:endParaRPr lang="cy-GB" sz="480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gn="ctr" eaLnBrk="1" hangingPunct="1">
              <a:spcBef>
                <a:spcPct val="0"/>
              </a:spcBef>
              <a:buClrTx/>
              <a:buFontTx/>
              <a:buNone/>
            </a:pPr>
            <a:endParaRPr lang="en-US" altLang="en-US" sz="1800" b="1" dirty="0">
              <a:solidFill>
                <a:srgbClr val="663291"/>
              </a:solidFill>
            </a:endParaRPr>
          </a:p>
        </p:txBody>
      </p:sp>
      <p:pic>
        <p:nvPicPr>
          <p:cNvPr id="29699" name="Picture 3">
            <a:extLst>
              <a:ext uri="{FF2B5EF4-FFF2-40B4-BE49-F238E27FC236}">
                <a16:creationId xmlns:a16="http://schemas.microsoft.com/office/drawing/2014/main" id="{EAD4B387-C092-4839-8BCC-9844AE150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1844675"/>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4AA59E-C9AD-4317-87C6-7B3753C9BA58}"/>
              </a:ext>
            </a:extLst>
          </p:cNvPr>
          <p:cNvSpPr txBox="1"/>
          <p:nvPr/>
        </p:nvSpPr>
        <p:spPr>
          <a:xfrm>
            <a:off x="684213" y="3868738"/>
            <a:ext cx="7632700" cy="2677656"/>
          </a:xfrm>
          <a:prstGeom prst="rect">
            <a:avLst/>
          </a:prstGeom>
          <a:noFill/>
        </p:spPr>
        <p:txBody>
          <a:bodyPr lIns="91440" tIns="45720" rIns="91440" bIns="45720" anchor="t">
            <a:spAutoFit/>
          </a:bodyPr>
          <a:lstStyle/>
          <a:p>
            <a:pPr defTabSz="914400">
              <a:defRPr/>
            </a:pPr>
            <a:r>
              <a:rPr lang="cy-GB">
                <a:solidFill>
                  <a:schemeClr val="tx1"/>
                </a:solidFill>
                <a:latin typeface="Setimo" panose="020B0603020204030204" pitchFamily="34" charset="0"/>
                <a:ea typeface="MS PGothic"/>
                <a:cs typeface="Setimo" panose="020B0603020204030204" pitchFamily="34" charset="0"/>
              </a:rPr>
              <a:t>Bob mis (oddeutu hynny), mae’r ofarïau’n rhyddhau wy – mae hyn yn cael ei alw’n ofwliad. Os nad yw’r wy yn cael ei ffrwythloni gan sberm, mae’r wy yn chwalu yn yr wterws ac yn dod allan drwy’r wain fel gwaed, a dyma beth yw gwaed mislif. Gall cylch mislif rhai pobl bara rhwng 21 a 40 diwrnod</a:t>
            </a:r>
          </a:p>
          <a:p>
            <a:pPr>
              <a:defRPr/>
            </a:pPr>
            <a:endParaRPr lang="en-GB"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9D35CA2-E8AA-4503-8498-0E842E990F45}"/>
              </a:ext>
            </a:extLst>
          </p:cNvPr>
          <p:cNvSpPr>
            <a:spLocks noGrp="1" noChangeArrowheads="1"/>
          </p:cNvSpPr>
          <p:nvPr>
            <p:ph type="title"/>
          </p:nvPr>
        </p:nvSpPr>
        <p:spPr>
          <a:xfrm>
            <a:off x="685800" y="326073"/>
            <a:ext cx="7772400" cy="792162"/>
          </a:xfrm>
        </p:spPr>
        <p:txBody>
          <a:bodyPr/>
          <a:lstStyle/>
          <a:p>
            <a:r>
              <a:rPr lang="cy-GB" sz="7200" b="0">
                <a:solidFill>
                  <a:srgbClr val="AF78CF"/>
                </a:solidFill>
                <a:latin typeface="Manus" pitchFamily="50" charset="0"/>
              </a:rPr>
              <a:t>Symptomau’r mislif</a:t>
            </a:r>
          </a:p>
        </p:txBody>
      </p:sp>
      <p:sp>
        <p:nvSpPr>
          <p:cNvPr id="3" name="Content Placeholder 2">
            <a:extLst>
              <a:ext uri="{FF2B5EF4-FFF2-40B4-BE49-F238E27FC236}">
                <a16:creationId xmlns:a16="http://schemas.microsoft.com/office/drawing/2014/main" id="{7F343161-73EE-475E-A185-946D8997F10F}"/>
              </a:ext>
            </a:extLst>
          </p:cNvPr>
          <p:cNvSpPr>
            <a:spLocks noGrp="1" noChangeArrowheads="1"/>
          </p:cNvSpPr>
          <p:nvPr>
            <p:ph idx="1"/>
          </p:nvPr>
        </p:nvSpPr>
        <p:spPr>
          <a:xfrm>
            <a:off x="685800" y="1118235"/>
            <a:ext cx="4666808" cy="4535488"/>
          </a:xfrm>
        </p:spPr>
        <p:txBody>
          <a:bodyPr/>
          <a:lstStyle/>
          <a:p>
            <a:r>
              <a:rPr lang="cy-GB">
                <a:latin typeface="Setimo" panose="020B0603020204030204" pitchFamily="34" charset="0"/>
                <a:cs typeface="Setimo" panose="020B0603020204030204" pitchFamily="34" charset="0"/>
              </a:rPr>
              <a:t>Crampiau </a:t>
            </a:r>
          </a:p>
          <a:p>
            <a:r>
              <a:rPr lang="cy-GB">
                <a:latin typeface="Setimo" panose="020B0603020204030204" pitchFamily="34" charset="0"/>
                <a:cs typeface="Setimo" panose="020B0603020204030204" pitchFamily="34" charset="0"/>
              </a:rPr>
              <a:t>Smotiau </a:t>
            </a:r>
          </a:p>
          <a:p>
            <a:r>
              <a:rPr lang="cy-GB">
                <a:latin typeface="Setimo" panose="020B0603020204030204" pitchFamily="34" charset="0"/>
                <a:cs typeface="Setimo" panose="020B0603020204030204" pitchFamily="34" charset="0"/>
              </a:rPr>
              <a:t>Tynerwch yn y bronnau</a:t>
            </a:r>
          </a:p>
          <a:p>
            <a:r>
              <a:rPr lang="cy-GB">
                <a:latin typeface="Setimo" panose="020B0603020204030204" pitchFamily="34" charset="0"/>
                <a:cs typeface="Setimo" panose="020B0603020204030204" pitchFamily="34" charset="0"/>
              </a:rPr>
              <a:t>Teimlo’n chwyddedig</a:t>
            </a:r>
          </a:p>
          <a:p>
            <a:r>
              <a:rPr lang="cy-GB">
                <a:latin typeface="Setimo" panose="020B0603020204030204" pitchFamily="34" charset="0"/>
                <a:cs typeface="Setimo" panose="020B0603020204030204" pitchFamily="34" charset="0"/>
              </a:rPr>
              <a:t>Teimlo’n flinedig a/neu’n fwy emosiynol</a:t>
            </a:r>
          </a:p>
          <a:p>
            <a:r>
              <a:rPr lang="cy-GB">
                <a:latin typeface="Setimo" panose="020B0603020204030204" pitchFamily="34" charset="0"/>
                <a:cs typeface="Setimo" panose="020B0603020204030204" pitchFamily="34" charset="0"/>
              </a:rPr>
              <a:t>Mwy o chwant bwyd</a:t>
            </a:r>
          </a:p>
        </p:txBody>
      </p:sp>
      <p:sp>
        <p:nvSpPr>
          <p:cNvPr id="31748" name="TextBox 3">
            <a:extLst>
              <a:ext uri="{FF2B5EF4-FFF2-40B4-BE49-F238E27FC236}">
                <a16:creationId xmlns:a16="http://schemas.microsoft.com/office/drawing/2014/main" id="{73486732-DC0D-4843-B709-6745EF35FB7C}"/>
              </a:ext>
            </a:extLst>
          </p:cNvPr>
          <p:cNvSpPr txBox="1">
            <a:spLocks noChangeArrowheads="1"/>
          </p:cNvSpPr>
          <p:nvPr/>
        </p:nvSpPr>
        <p:spPr bwMode="auto">
          <a:xfrm>
            <a:off x="539750" y="5516563"/>
            <a:ext cx="4103688" cy="831850"/>
          </a:xfrm>
          <a:prstGeom prst="rect">
            <a:avLst/>
          </a:prstGeom>
          <a:noFill/>
          <a:ln w="9525">
            <a:solidFill>
              <a:srgbClr val="AF78C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cy-GB">
                <a:solidFill>
                  <a:srgbClr val="AF78CF"/>
                </a:solidFill>
                <a:latin typeface="Setimo" panose="020B0603020204030204" pitchFamily="34" charset="0"/>
                <a:cs typeface="Setimo" panose="020B0603020204030204" pitchFamily="34" charset="0"/>
              </a:rPr>
              <a:t>Mae’r rhain i gyd yn cael eu hachosi gan newidiadau i hormonau</a:t>
            </a:r>
          </a:p>
        </p:txBody>
      </p:sp>
      <p:sp>
        <p:nvSpPr>
          <p:cNvPr id="7" name="TextBox 6"/>
          <p:cNvSpPr txBox="1">
            <a:spLocks noChangeArrowheads="1"/>
          </p:cNvSpPr>
          <p:nvPr/>
        </p:nvSpPr>
        <p:spPr bwMode="auto">
          <a:xfrm>
            <a:off x="5339536" y="1529489"/>
            <a:ext cx="3321015" cy="35928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cy-GB" sz="2000" b="1" dirty="0">
                <a:solidFill>
                  <a:srgbClr val="FFFFFF"/>
                </a:solidFill>
                <a:latin typeface="Setimo" panose="020B0603020204030204" pitchFamily="34" charset="0"/>
                <a:cs typeface="Setimo" panose="020B0603020204030204" pitchFamily="34" charset="0"/>
              </a:rPr>
              <a:t>Rydyn ni i gyd yn wahanol.</a:t>
            </a:r>
          </a:p>
          <a:p>
            <a:pPr algn="ctr"/>
            <a:r>
              <a:rPr lang="cy-GB" sz="2000" b="1" dirty="0">
                <a:solidFill>
                  <a:srgbClr val="FFFFFF"/>
                </a:solidFill>
                <a:latin typeface="Setimo" panose="020B0603020204030204" pitchFamily="34" charset="0"/>
                <a:cs typeface="Setimo" panose="020B0603020204030204" pitchFamily="34" charset="0"/>
              </a:rPr>
              <a:t>Mae rhai pobl yn cael llawer o symptomau, rhai yn cael dim o gwbl.</a:t>
            </a:r>
          </a:p>
          <a:p>
            <a:pPr algn="ctr"/>
            <a:endParaRPr lang="en-GB" altLang="en-US" sz="2000" b="1" dirty="0">
              <a:solidFill>
                <a:srgbClr val="FFFFFF"/>
              </a:solidFill>
              <a:latin typeface="Setimo" panose="020B0603020204030204" pitchFamily="34" charset="0"/>
              <a:cs typeface="Setimo" panose="020B0603020204030204" pitchFamily="34" charset="0"/>
            </a:endParaRPr>
          </a:p>
          <a:p>
            <a:pPr algn="ctr"/>
            <a:r>
              <a:rPr lang="cy-GB" sz="2000" b="1" dirty="0">
                <a:solidFill>
                  <a:srgbClr val="FFFFFF"/>
                </a:solidFill>
                <a:latin typeface="Setimo" panose="020B0603020204030204" pitchFamily="34" charset="0"/>
                <a:cs typeface="Setimo" panose="020B0603020204030204" pitchFamily="34" charset="0"/>
              </a:rPr>
              <a:t>Os ydych chi’n teimlo bod eich mislif yn cael effaith negyddol ar eich bywyd, mae pethau y gallwch chi eu gwneud i helpu</a:t>
            </a:r>
            <a:r>
              <a:rPr lang="cy-GB" b="1" dirty="0">
                <a:solidFill>
                  <a:srgbClr val="FFFFFF"/>
                </a:solidFill>
                <a:latin typeface="Setimo" panose="020B0603020204030204" pitchFamily="34" charset="0"/>
                <a:cs typeface="Setimo" panose="020B0603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4.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4FEB93-B6C4-48F9-BCBA-2CB49B839611}"/>
</file>

<file path=customXml/itemProps2.xml><?xml version="1.0" encoding="utf-8"?>
<ds:datastoreItem xmlns:ds="http://schemas.openxmlformats.org/officeDocument/2006/customXml" ds:itemID="{A4A1EB3E-5D01-4610-B5D5-322EEA7BF9ED}">
  <ds:schemaRefs>
    <ds:schemaRef ds:uri="http://schemas.microsoft.com/sharepoint/v3/contenttype/forms"/>
  </ds:schemaRefs>
</ds:datastoreItem>
</file>

<file path=customXml/itemProps3.xml><?xml version="1.0" encoding="utf-8"?>
<ds:datastoreItem xmlns:ds="http://schemas.openxmlformats.org/officeDocument/2006/customXml" ds:itemID="{DFDBE47A-5C35-4F25-BB20-A584738F92CB}">
  <ds:schemaRef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3862ce5a-794c-4e49-8cb8-46cd7f931d40"/>
    <ds:schemaRef ds:uri="http://purl.org/dc/terms/"/>
    <ds:schemaRef ds:uri="http://www.w3.org/XML/1998/namespace"/>
    <ds:schemaRef ds:uri="7d66bd8a-2885-48d4-9eab-fb1100da1dd3"/>
    <ds:schemaRef ds:uri="http://schemas.openxmlformats.org/package/2006/metadata/core-properties"/>
  </ds:schemaRefs>
</ds:datastoreItem>
</file>

<file path=customXml/itemProps4.xml><?xml version="1.0" encoding="utf-8"?>
<ds:datastoreItem xmlns:ds="http://schemas.openxmlformats.org/officeDocument/2006/customXml" ds:itemID="{79BEB87A-1929-4397-96B2-0246B344619F}"/>
</file>

<file path=docProps/app.xml><?xml version="1.0" encoding="utf-8"?>
<Properties xmlns="http://schemas.openxmlformats.org/officeDocument/2006/extended-properties" xmlns:vt="http://schemas.openxmlformats.org/officeDocument/2006/docPropsVTypes">
  <TotalTime>78</TotalTime>
  <Words>5975</Words>
  <Application>Microsoft Office PowerPoint</Application>
  <PresentationFormat>On-screen Show (4:3)</PresentationFormat>
  <Paragraphs>353</Paragraphs>
  <Slides>32</Slides>
  <Notes>30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MS PGothic</vt:lpstr>
      <vt:lpstr>MS PGothic</vt:lpstr>
      <vt:lpstr>Arial</vt:lpstr>
      <vt:lpstr>Century Gothic</vt:lpstr>
      <vt:lpstr>Manus</vt:lpstr>
      <vt:lpstr>Narkisim</vt:lpstr>
      <vt:lpstr>Setimo</vt:lpstr>
      <vt:lpstr>Times New Roman</vt:lpstr>
      <vt:lpstr>Wingdings</vt:lpstr>
      <vt:lpstr>Office Theme</vt:lpstr>
      <vt:lpstr>1_Office Theme</vt:lpstr>
      <vt:lpstr>Blank Presentation</vt:lpstr>
      <vt:lpstr>2_Office Theme</vt:lpstr>
      <vt:lpstr>1_Blank Presentation</vt:lpstr>
      <vt:lpstr>PowerPoint Presentation</vt:lpstr>
      <vt:lpstr>PowerPoint Presentation</vt:lpstr>
      <vt:lpstr>PowerPoint Presentation</vt:lpstr>
      <vt:lpstr>Gofod Brook </vt:lpstr>
      <vt:lpstr>Deilliannau’r sesiwn</vt:lpstr>
      <vt:lpstr>PowerPoint Presentation</vt:lpstr>
      <vt:lpstr>Beth yw’r glasoed?     </vt:lpstr>
      <vt:lpstr>PowerPoint Presentation</vt:lpstr>
      <vt:lpstr>Symptomau’r mislif</vt:lpstr>
      <vt:lpstr>Gweithgarwch Sesiwn Sylw i’r Mislif  </vt:lpstr>
      <vt:lpstr>PowerPoint Presentation</vt:lpstr>
      <vt:lpstr>Enwch y “darnau”</vt:lpstr>
      <vt:lpstr>PowerPoint Presentation</vt:lpstr>
      <vt:lpstr>Mae pob fwlfa yn wahanol </vt:lpstr>
      <vt:lpstr>PowerPoint Presentation</vt:lpstr>
      <vt:lpstr>Mae pob pidyn yn wahanol </vt:lpstr>
      <vt:lpstr>Organau cenhedlu mewnol  </vt:lpstr>
      <vt:lpstr>Cwis Cywir / Anghywir! </vt:lpstr>
      <vt:lpstr>1. Yr oedran cyfartalog i ddechrau cael mislif yw 12 oed</vt:lpstr>
      <vt:lpstr>2. Rydych chi’n cael eich mislif bob mis am weddill eich bywyd</vt:lpstr>
      <vt:lpstr>3. Mae pob mislif yn brifo</vt:lpstr>
      <vt:lpstr>4. Mae rhai pobl yn cael mislif trymach nag eraill</vt:lpstr>
      <vt:lpstr>5. Mae’n normal i fislif rhywun ollwng yn ddamweiniol </vt:lpstr>
      <vt:lpstr>6. Mae pob menyw yn cael mislif</vt:lpstr>
      <vt:lpstr>7. Ni ddylech siarad â’ch meddyg am eich mislif</vt:lpstr>
      <vt:lpstr>PowerPoint Presentation</vt:lpstr>
      <vt:lpstr>PowerPoint Presentation</vt:lpstr>
      <vt:lpstr>Sut ydyn ni’n creu amgylchedd sy’n ystyriol o’r mislif mewn cymdeithas?</vt:lpstr>
      <vt:lpstr>Crynodeb</vt:lpstr>
      <vt:lpstr>Ble i fynd am gefnogaeth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Sam Hepworth</cp:lastModifiedBy>
  <cp:revision>304</cp:revision>
  <cp:lastPrinted>2019-05-09T09:31:10Z</cp:lastPrinted>
  <dcterms:created xsi:type="dcterms:W3CDTF">2008-09-26T13:38:15Z</dcterms:created>
  <dcterms:modified xsi:type="dcterms:W3CDTF">2022-02-09T00:25:03Z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gn-off status">
    <vt:lpwstr/>
  </property>
  <property fmtid="{D5CDD505-2E9C-101B-9397-08002B2CF9AE}" pid="3" name="ContentTypeId">
    <vt:lpwstr>0x0101002B4BC3CEC829DA40883DEA5583906E1A0080118FD6C176064484E33873343C8E1B</vt:lpwstr>
  </property>
  <property fmtid="{D5CDD505-2E9C-101B-9397-08002B2CF9AE}" pid="4" name="_dlc_DocIdItemGuid">
    <vt:lpwstr>4ab5c9c6-30a4-4218-ad46-362711b84bbd</vt:lpwstr>
  </property>
  <property fmtid="{D5CDD505-2E9C-101B-9397-08002B2CF9AE}" pid="5" name="MediaServiceImageTags">
    <vt:lpwstr/>
  </property>
  <property fmtid="{D5CDD505-2E9C-101B-9397-08002B2CF9AE}" pid="6" name="PHSDocumentType">
    <vt:lpwstr>14;#Document|268f0f15-c350-4fa0-80f1-596dddfd5fef</vt:lpwstr>
  </property>
</Properties>
</file>