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708" r:id="rId6"/>
    <p:sldMasterId id="2147483724" r:id="rId7"/>
  </p:sldMasterIdLst>
  <p:notesMasterIdLst>
    <p:notesMasterId r:id="rId34"/>
  </p:notesMasterIdLst>
  <p:handoutMasterIdLst>
    <p:handoutMasterId r:id="rId35"/>
  </p:handoutMasterIdLst>
  <p:sldIdLst>
    <p:sldId id="266" r:id="rId8"/>
    <p:sldId id="315" r:id="rId9"/>
    <p:sldId id="316" r:id="rId10"/>
    <p:sldId id="317" r:id="rId11"/>
    <p:sldId id="318" r:id="rId12"/>
    <p:sldId id="319" r:id="rId13"/>
    <p:sldId id="320" r:id="rId14"/>
    <p:sldId id="321" r:id="rId15"/>
    <p:sldId id="354" r:id="rId16"/>
    <p:sldId id="355" r:id="rId17"/>
    <p:sldId id="356" r:id="rId18"/>
    <p:sldId id="357" r:id="rId19"/>
    <p:sldId id="358" r:id="rId20"/>
    <p:sldId id="359" r:id="rId21"/>
    <p:sldId id="360" r:id="rId22"/>
    <p:sldId id="361" r:id="rId23"/>
    <p:sldId id="362" r:id="rId24"/>
    <p:sldId id="420" r:id="rId25"/>
    <p:sldId id="364" r:id="rId26"/>
    <p:sldId id="337" r:id="rId27"/>
    <p:sldId id="421" r:id="rId28"/>
    <p:sldId id="363" r:id="rId29"/>
    <p:sldId id="407" r:id="rId30"/>
    <p:sldId id="417" r:id="rId31"/>
    <p:sldId id="418" r:id="rId32"/>
    <p:sldId id="419" r:id="rId33"/>
  </p:sldIdLst>
  <p:sldSz cx="9144000" cy="6858000" type="screen4x3"/>
  <p:notesSz cx="6797675" cy="98742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EC" lastIdx="14" clrIdx="0"/>
  <p:cmAuthor id="2" name="Lucy Anson" initials="LA" lastIdx="4" clrIdx="1">
    <p:extLst>
      <p:ext uri="{19B8F6BF-5375-455C-9EA6-DF929625EA0E}">
        <p15:presenceInfo xmlns:p15="http://schemas.microsoft.com/office/powerpoint/2012/main" userId="S::LAnson@Premierfoods.com::84c10632-736c-4aed-8484-54e572729c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7"/>
    <a:srgbClr val="FFB700"/>
    <a:srgbClr val="00B9D3"/>
    <a:srgbClr val="00B9C9"/>
    <a:srgbClr val="ACD500"/>
    <a:srgbClr val="AA7DCF"/>
    <a:srgbClr val="AA69CF"/>
    <a:srgbClr val="663291"/>
    <a:srgbClr val="FF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AAA86-F5CE-4920-8925-0A6EF5D0A25B}" v="10" dt="2021-06-23T09:58:15.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0" autoAdjust="0"/>
    <p:restoredTop sz="76241" autoAdjust="0"/>
  </p:normalViewPr>
  <p:slideViewPr>
    <p:cSldViewPr>
      <p:cViewPr varScale="1">
        <p:scale>
          <a:sx n="52" d="100"/>
          <a:sy n="52" d="100"/>
        </p:scale>
        <p:origin x="85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40" Type="http://schemas.openxmlformats.org/officeDocument/2006/relationships/tableStyles" Target="tableStyles.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Anson" userId="84c10632-736c-4aed-8484-54e572729c54" providerId="ADAL" clId="{47BAAA86-F5CE-4920-8925-0A6EF5D0A25B}"/>
    <pc:docChg chg="custSel modSld">
      <pc:chgData name="Lucy Anson" userId="84c10632-736c-4aed-8484-54e572729c54" providerId="ADAL" clId="{47BAAA86-F5CE-4920-8925-0A6EF5D0A25B}" dt="2021-06-23T09:58:15.450" v="13"/>
      <pc:docMkLst>
        <pc:docMk/>
      </pc:docMkLst>
      <pc:sldChg chg="addCm modCm">
        <pc:chgData name="Lucy Anson" userId="84c10632-736c-4aed-8484-54e572729c54" providerId="ADAL" clId="{47BAAA86-F5CE-4920-8925-0A6EF5D0A25B}" dt="2021-06-23T09:57:41.879" v="5"/>
        <pc:sldMkLst>
          <pc:docMk/>
          <pc:sldMk cId="1873804478" sldId="337"/>
        </pc:sldMkLst>
      </pc:sldChg>
      <pc:sldChg chg="addCm modCm">
        <pc:chgData name="Lucy Anson" userId="84c10632-736c-4aed-8484-54e572729c54" providerId="ADAL" clId="{47BAAA86-F5CE-4920-8925-0A6EF5D0A25B}" dt="2021-06-23T09:56:42.188" v="1"/>
        <pc:sldMkLst>
          <pc:docMk/>
          <pc:sldMk cId="226025942" sldId="355"/>
        </pc:sldMkLst>
      </pc:sldChg>
      <pc:sldChg chg="addCm modCm">
        <pc:chgData name="Lucy Anson" userId="84c10632-736c-4aed-8484-54e572729c54" providerId="ADAL" clId="{47BAAA86-F5CE-4920-8925-0A6EF5D0A25B}" dt="2021-06-23T09:57:13.472" v="3"/>
        <pc:sldMkLst>
          <pc:docMk/>
          <pc:sldMk cId="1098003674" sldId="361"/>
        </pc:sldMkLst>
      </pc:sldChg>
      <pc:sldChg chg="modSp">
        <pc:chgData name="Lucy Anson" userId="84c10632-736c-4aed-8484-54e572729c54" providerId="ADAL" clId="{47BAAA86-F5CE-4920-8925-0A6EF5D0A25B}" dt="2021-06-23T09:58:05.754" v="11" actId="14100"/>
        <pc:sldMkLst>
          <pc:docMk/>
          <pc:sldMk cId="0" sldId="407"/>
        </pc:sldMkLst>
        <pc:picChg chg="mod">
          <ac:chgData name="Lucy Anson" userId="84c10632-736c-4aed-8484-54e572729c54" providerId="ADAL" clId="{47BAAA86-F5CE-4920-8925-0A6EF5D0A25B}" dt="2021-06-23T09:58:05.754" v="11" actId="14100"/>
          <ac:picMkLst>
            <pc:docMk/>
            <pc:sldMk cId="0" sldId="407"/>
            <ac:picMk id="69636" creationId="{41A80986-7762-4953-8C27-CAF1B4F5832D}"/>
          </ac:picMkLst>
        </pc:picChg>
      </pc:sldChg>
      <pc:sldChg chg="addCm modCm">
        <pc:chgData name="Lucy Anson" userId="84c10632-736c-4aed-8484-54e572729c54" providerId="ADAL" clId="{47BAAA86-F5CE-4920-8925-0A6EF5D0A25B}" dt="2021-06-23T09:58:15.450" v="13"/>
        <pc:sldMkLst>
          <pc:docMk/>
          <pc:sldMk cId="0" sldId="4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7171" name="Rectangle 3"/>
          <p:cNvSpPr>
            <a:spLocks noGrp="1" noChangeArrowheads="1"/>
          </p:cNvSpPr>
          <p:nvPr>
            <p:ph type="dt" sz="quarter" idx="1"/>
          </p:nvPr>
        </p:nvSpPr>
        <p:spPr bwMode="auto">
          <a:xfrm>
            <a:off x="3852016"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a:p>
        </p:txBody>
      </p:sp>
      <p:sp>
        <p:nvSpPr>
          <p:cNvPr id="7172" name="Rectangle 4"/>
          <p:cNvSpPr>
            <a:spLocks noGrp="1" noChangeArrowheads="1"/>
          </p:cNvSpPr>
          <p:nvPr>
            <p:ph type="ftr" sz="quarter" idx="2"/>
          </p:nvPr>
        </p:nvSpPr>
        <p:spPr bwMode="auto">
          <a:xfrm>
            <a:off x="0"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7173" name="Rectangle 5"/>
          <p:cNvSpPr>
            <a:spLocks noGrp="1" noChangeArrowheads="1"/>
          </p:cNvSpPr>
          <p:nvPr>
            <p:ph type="sldNum" sz="quarter" idx="3"/>
          </p:nvPr>
        </p:nvSpPr>
        <p:spPr bwMode="auto">
          <a:xfrm>
            <a:off x="3852016"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9B84F03-2061-4FF7-87D2-472CFD19B1FD}" type="slidenum">
              <a:rPr lang="en-US" altLang="en-US"/>
              <a:pPr>
                <a:defRPr/>
              </a:pPr>
              <a:t>‹#›</a:t>
            </a:fld>
            <a:endParaRPr lang="en-US" altLang="en-US"/>
          </a:p>
        </p:txBody>
      </p:sp>
    </p:spTree>
    <p:extLst>
      <p:ext uri="{BB962C8B-B14F-4D97-AF65-F5344CB8AC3E}">
        <p14:creationId xmlns:p14="http://schemas.microsoft.com/office/powerpoint/2010/main" val="384512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4099" name="Rectangle 3"/>
          <p:cNvSpPr>
            <a:spLocks noGrp="1" noChangeArrowheads="1"/>
          </p:cNvSpPr>
          <p:nvPr>
            <p:ph type="dt" idx="1"/>
          </p:nvPr>
        </p:nvSpPr>
        <p:spPr bwMode="auto">
          <a:xfrm>
            <a:off x="3852016"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a:p>
        </p:txBody>
      </p:sp>
      <p:sp>
        <p:nvSpPr>
          <p:cNvPr id="4100" name="Rectangle 4"/>
          <p:cNvSpPr>
            <a:spLocks noGrp="1" noRot="1" noChangeAspect="1" noChangeArrowheads="1" noTextEdit="1"/>
          </p:cNvSpPr>
          <p:nvPr>
            <p:ph type="sldImg" idx="2"/>
          </p:nvPr>
        </p:nvSpPr>
        <p:spPr bwMode="auto">
          <a:xfrm>
            <a:off x="930275" y="741363"/>
            <a:ext cx="4937125" cy="37020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358" y="4690269"/>
            <a:ext cx="4984962" cy="444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4103" name="Rectangle 7"/>
          <p:cNvSpPr>
            <a:spLocks noGrp="1" noChangeArrowheads="1"/>
          </p:cNvSpPr>
          <p:nvPr>
            <p:ph type="sldNum" sz="quarter" idx="5"/>
          </p:nvPr>
        </p:nvSpPr>
        <p:spPr bwMode="auto">
          <a:xfrm>
            <a:off x="3852016"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93512CB-30ED-499C-8FDE-1C79CB19CE00}" type="slidenum">
              <a:rPr lang="en-US" altLang="en-US"/>
              <a:pPr>
                <a:defRPr/>
              </a:pPr>
              <a:t>‹#›</a:t>
            </a:fld>
            <a:endParaRPr lang="en-US" altLang="en-US"/>
          </a:p>
        </p:txBody>
      </p:sp>
    </p:spTree>
    <p:extLst>
      <p:ext uri="{BB962C8B-B14F-4D97-AF65-F5344CB8AC3E}">
        <p14:creationId xmlns:p14="http://schemas.microsoft.com/office/powerpoint/2010/main" val="7569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rook.org.u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learn.brook.org.u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3512CB-30ED-499C-8FDE-1C79CB19CE00}" type="slidenum">
              <a:rPr lang="en-US" altLang="en-US" smtClean="0"/>
              <a:pPr>
                <a:defRPr/>
              </a:pPr>
              <a:t>1</a:t>
            </a:fld>
            <a:endParaRPr lang="en-US" altLang="en-US"/>
          </a:p>
        </p:txBody>
      </p:sp>
    </p:spTree>
    <p:extLst>
      <p:ext uri="{BB962C8B-B14F-4D97-AF65-F5344CB8AC3E}">
        <p14:creationId xmlns:p14="http://schemas.microsoft.com/office/powerpoint/2010/main" val="406965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a:latin typeface="Arial" panose="020B0604020202020204" pitchFamily="34" charset="0"/>
              </a:rPr>
              <a:t>Myth</a:t>
            </a:r>
            <a:r>
              <a:rPr lang="cy-GB">
                <a:latin typeface="Arial" panose="020B0604020202020204" pitchFamily="34" charset="0"/>
              </a:rPr>
              <a:t> - Nid yw pawb yn datblygu ar yr un oedran nac ar yr un cyflymder, a gall gymryd rhwng 2-4 mlynedd i’w gwblhau. Mae’r glasoed yn wahanol i bawb, ceisiwch beidio â chymharu eich hun â phobl eraill.</a:t>
            </a:r>
          </a:p>
        </p:txBody>
      </p:sp>
    </p:spTree>
    <p:extLst>
      <p:ext uri="{BB962C8B-B14F-4D97-AF65-F5344CB8AC3E}">
        <p14:creationId xmlns:p14="http://schemas.microsoft.com/office/powerpoint/2010/main" val="403675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a:latin typeface="Arial" panose="020B0604020202020204" pitchFamily="34" charset="0"/>
              </a:rPr>
              <a:t>Ffaith</a:t>
            </a:r>
            <a:r>
              <a:rPr lang="cy-GB">
                <a:latin typeface="Arial" panose="020B0604020202020204" pitchFamily="34" charset="0"/>
              </a:rPr>
              <a:t> - Bydd angen i chi hefyd gadw eich organau rhywiol yn lân. Osgowch gynhyrchion cryf. Sebon dibersawr a/neu ddŵr cynnes yw’r cwbl sydd ei angen arnoch. Mae sebon â phersawr yn gallu tarfu ar ein cydbwysedd bacteriol naturiol ac achosi heintiau fel BV (Vaginosis bacteriol). Os oes gennych chi flaengroen (croen dros ben y pidyn) golchwch yn ysgafn oddi tano i’w atal rhag mynd i ddrewi, i gosi neu’n ddolurus.</a:t>
            </a:r>
          </a:p>
        </p:txBody>
      </p:sp>
    </p:spTree>
    <p:extLst>
      <p:ext uri="{BB962C8B-B14F-4D97-AF65-F5344CB8AC3E}">
        <p14:creationId xmlns:p14="http://schemas.microsoft.com/office/powerpoint/2010/main" val="252613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a:latin typeface="Arial" panose="020B0604020202020204" pitchFamily="34" charset="0"/>
              </a:rPr>
              <a:t>Wrth i ni dyfu, byddwn yn cymryd mwy o gyfrifoldeb dros ein hiechyd ein hunain. Bydd hyn yn golygu sylwi pryd y gallai ein cyrff newid, neu rywbeth sy’n teimlo ychydig yn wahanol i ni. Ond os nad yw rhywbeth yn teimlo’n iawn, dylem siarad â’n rhieni/gofalwyr. Os oes gennym geilliau, mae’n bwysig eu gwirio’n rheolaidd am lympiau neu chwydd rhag ofn canser, ac mae’n bwysig hefyd ein bod ni i gyd yn gwirio ein bronnau ac yn dysgu i adnabod os oes unrhyw newidiadau. Ond peidiwch â phoeni, mae’r canserau hyn yn brin iawn ymysg pobl ifanc, ond mae’n dda dechrau dod i adnabod eich corff a gofyn am help os nad ydym yn siŵr neu os oes gennym unrhyw bryderon am ein hiechyd. Byddwch yn dysgu mwy am hyn yn nes ymlaen yn yr ysgol uwchradd.</a:t>
            </a:r>
          </a:p>
        </p:txBody>
      </p:sp>
    </p:spTree>
    <p:extLst>
      <p:ext uri="{BB962C8B-B14F-4D97-AF65-F5344CB8AC3E}">
        <p14:creationId xmlns:p14="http://schemas.microsoft.com/office/powerpoint/2010/main" val="346958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a:latin typeface="Arial" panose="020B0604020202020204" pitchFamily="34" charset="0"/>
              </a:rPr>
              <a:t>Myth – un o’r newidiadau i’r corff yn y glasoed yw tyfu mwy o flew, ar ein coesau, o dan y breichiau ac ar organau rhywiol yn enwedig. Mae myth y dylai’r blew hwn gael ei dynnu i bobl sydd â fwlfâu oherwydd, rywsut, ei fod yn afiach neu’n ‘hyll’. P’un ai a ydych chi’n cadw blew eich corff neu’n cael gwared ohono, mae hyn yn ddewis personol – nid yw blew’r corff yn afiach, mae’n naturiol.   Cofiwch bob amser bod eich corff yn eiddo i chi, a chi sy’n penderfynu beth rydych chi eisiau ei wneud ag ef, ac mae hynny’n cynnwys faint o flew yr hoffech chi ei gael arno.</a:t>
            </a:r>
          </a:p>
        </p:txBody>
      </p:sp>
    </p:spTree>
    <p:extLst>
      <p:ext uri="{BB962C8B-B14F-4D97-AF65-F5344CB8AC3E}">
        <p14:creationId xmlns:p14="http://schemas.microsoft.com/office/powerpoint/2010/main" val="168369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a:latin typeface="Arial" panose="020B0604020202020204" pitchFamily="34" charset="0"/>
              </a:rPr>
              <a:t>FFAITH</a:t>
            </a:r>
            <a:r>
              <a:rPr lang="cy-GB">
                <a:latin typeface="Arial" panose="020B0604020202020204" pitchFamily="34" charset="0"/>
              </a:rPr>
              <a:t> - Gall y glasoed hefyd effeithio ar y ffordd rydym yn teimlo a gall ein hemosiynau gael eu dwysáu, yn enwedig wrth i ni geisio ymdopi â’r newidiadau i’n cyrff. Ceisiwch fod yn garedig â chi eich hun a phobl o’ch cwmpas, heb gymharu ag eraill. Gwnewch bethau sy’n gwneud i chi deimlo’n gadarnhaol a chefnogi eich iechyd meddwl. Gall cysgu digon, gwneud rhywfaint o ymarfer corff a bwyta’n iach hefyd ein helpu i deimlo’n fwy cadarnhaol. Gall datblygu teimladau rhywiol ddigwydd yn ystod y glasoed; meddwl mwy am ryw ac o bosibl pwy y gallem fod yn ei ffansïo. Gallai hyn olygu eich bod yn dechrau meddwl am eich cyfeiriadedd rhywiol (pa rywiau rydych chi’n cael eich denu atynt) ond peidiwch â phoeni os nad ydych chi’n siŵr eto. Yn y gymysgedd wyllt hon o dyfu, newid a hormonau, gall gymryd amser i ddatrys pethau.</a:t>
            </a:r>
          </a:p>
          <a:p>
            <a:endParaRPr lang="en-GB" altLang="en-US" b="1" dirty="0">
              <a:latin typeface="Arial" panose="020B0604020202020204" pitchFamily="34" charset="0"/>
            </a:endParaRPr>
          </a:p>
        </p:txBody>
      </p:sp>
    </p:spTree>
    <p:extLst>
      <p:ext uri="{BB962C8B-B14F-4D97-AF65-F5344CB8AC3E}">
        <p14:creationId xmlns:p14="http://schemas.microsoft.com/office/powerpoint/2010/main" val="259809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a:latin typeface="Arial" panose="020B0604020202020204" pitchFamily="34" charset="0"/>
              </a:rPr>
              <a:t>Myth</a:t>
            </a:r>
            <a:r>
              <a:rPr lang="cy-GB">
                <a:latin typeface="Arial" panose="020B0604020202020204" pitchFamily="34" charset="0"/>
              </a:rPr>
              <a:t> - Efallai y byddwch am archwilio eich corff a chyffwrdd mannau (pidyn/ fwlfa) i gael pleser rhywiol. Gelwir hyn yn mastyrbio ac mae’n rhan normal o dyfu i fyny. Gwnewch yn siŵr bod gennych ddwylo glân a’ch bod yn ei wneud mewn lle preifat. Mae rhai mythau bod mastyrbio yn ddrwg i chi, sy’n golygu na allwch chi gael plant a hyd yn oed y byddwch chi’n mynd yn ddall! Dydyn nhw ddim yn wir.</a:t>
            </a:r>
            <a:r>
              <a:rPr lang="cy-GB" b="1">
                <a:latin typeface="Arial" panose="020B0604020202020204" pitchFamily="34" charset="0"/>
              </a:rPr>
              <a:t> </a:t>
            </a:r>
          </a:p>
        </p:txBody>
      </p:sp>
    </p:spTree>
    <p:extLst>
      <p:ext uri="{BB962C8B-B14F-4D97-AF65-F5344CB8AC3E}">
        <p14:creationId xmlns:p14="http://schemas.microsoft.com/office/powerpoint/2010/main" val="141801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a:latin typeface="Arial" panose="020B0604020202020204" pitchFamily="34" charset="0"/>
              </a:rPr>
              <a:t>Myth</a:t>
            </a:r>
            <a:r>
              <a:rPr lang="cy-GB">
                <a:latin typeface="Arial" panose="020B0604020202020204" pitchFamily="34" charset="0"/>
              </a:rPr>
              <a:t> – Mae breuddwydion gwlyb yn digwydd pan fyddwch chi’n alldaflu/cael orgasm pan fyddwch chi’n cysgu. Mae rhai pobl yn cofio cael breuddwyd neis ond mae eraill yn deffro i ddod o hyd i le gwlyb. Mae’n bwysig glanhau wedyn a newid eich cynfasau ayb. Gall hyn ddigwydd i bawb beth bynnag fo’u rhyw, ond dim ond os oes gennych bidyn y bydd codiadau a rhyddhau semen yn digwydd. I ferched a phobl sydd â fwlfâu, efallai y byddant yn cael teimladau rhywiol ac orgasm yn eu cwsg. Weithiau (ond nid bob amser) gall hyn olygu rhyddhau hylif o’r wain gan fod y corff wedi cyffroi’n rhywiol. Mae’n naturiol ac yn ddim byd i fod â chywilydd ohono. Mae hyn yn digwydd i rai pobl ac nid i eraill. </a:t>
            </a:r>
          </a:p>
        </p:txBody>
      </p:sp>
    </p:spTree>
    <p:extLst>
      <p:ext uri="{BB962C8B-B14F-4D97-AF65-F5344CB8AC3E}">
        <p14:creationId xmlns:p14="http://schemas.microsoft.com/office/powerpoint/2010/main" val="4075181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1" dirty="0">
                <a:latin typeface="Arial" panose="020B0604020202020204" pitchFamily="34" charset="0"/>
              </a:rPr>
              <a:t>Myth</a:t>
            </a:r>
            <a:r>
              <a:rPr lang="cy-GB" dirty="0">
                <a:latin typeface="Arial" panose="020B0604020202020204" pitchFamily="34" charset="0"/>
              </a:rPr>
              <a:t> – Dydy’r mislif ddim yn ‘fudr’ nac yn ‘drewi’ nac unrhyw un o’r stereoteipiau negyddol eraill sydd gan bobl ar ei gyfer. Mae’r mislif yn naturiol ac yn iach. </a:t>
            </a:r>
          </a:p>
        </p:txBody>
      </p:sp>
    </p:spTree>
    <p:extLst>
      <p:ext uri="{BB962C8B-B14F-4D97-AF65-F5344CB8AC3E}">
        <p14:creationId xmlns:p14="http://schemas.microsoft.com/office/powerpoint/2010/main" val="409232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18</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78511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b="0" dirty="0">
                <a:solidFill>
                  <a:schemeClr val="tx1"/>
                </a:solidFill>
                <a:latin typeface="Arial" panose="020B0604020202020204" pitchFamily="34" charset="0"/>
                <a:ea typeface="MS PGothic" panose="020B0600070205080204" pitchFamily="34" charset="-128"/>
              </a:rPr>
              <a:t>Beth yw ein barn ni? Ymarfer trafod</a:t>
            </a: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Dull </a:t>
            </a:r>
          </a:p>
          <a:p>
            <a:r>
              <a:rPr lang="cy-GB" b="1" dirty="0">
                <a:solidFill>
                  <a:schemeClr val="tx1"/>
                </a:solidFill>
                <a:latin typeface="Arial" panose="020B0604020202020204" pitchFamily="34" charset="0"/>
                <a:ea typeface="MS PGothic" panose="020B0600070205080204" pitchFamily="34" charset="-128"/>
              </a:rPr>
              <a:t>•</a:t>
            </a:r>
            <a:r>
              <a:rPr lang="cy-GB" b="0" dirty="0">
                <a:solidFill>
                  <a:schemeClr val="tx1"/>
                </a:solidFill>
                <a:latin typeface="Arial" panose="020B0604020202020204" pitchFamily="34" charset="0"/>
                <a:ea typeface="MS PGothic" panose="020B0600070205080204" pitchFamily="34" charset="-128"/>
              </a:rPr>
              <a:t>   Eglurwch nad oes dim atebion cywir nac anghywir yn y gweithgaredd hwn. Mae’n ymwneud â’ch barn chi. Gall pawb fod yn wahanol ac mae hynny’n iawn!  Dim barnu. </a:t>
            </a:r>
          </a:p>
          <a:p>
            <a:r>
              <a:rPr lang="cy-GB" b="0" dirty="0">
                <a:solidFill>
                  <a:schemeClr val="tx1"/>
                </a:solidFill>
                <a:latin typeface="Arial" panose="020B0604020202020204" pitchFamily="34" charset="0"/>
                <a:ea typeface="MS PGothic" panose="020B0600070205080204" pitchFamily="34" charset="-128"/>
              </a:rPr>
              <a:t>•   Efallai y bydd yr hwylusydd am esbonio i’r grŵp ein bod yn herio’r datganiad, nid y person, a sicrhau bod y grŵp yn deall ac yn cytuno i hyn; cyfeiriwch yn ôl at y cytundeb grŵp/gofod diogel.</a:t>
            </a:r>
          </a:p>
          <a:p>
            <a:r>
              <a:rPr lang="cy-GB" b="0" dirty="0">
                <a:solidFill>
                  <a:schemeClr val="tx1"/>
                </a:solidFill>
                <a:latin typeface="Arial" panose="020B0604020202020204" pitchFamily="34" charset="0"/>
                <a:ea typeface="MS PGothic" panose="020B0600070205080204" pitchFamily="34" charset="-128"/>
              </a:rPr>
              <a:t>•  Yr hwylusydd yn darllen datganiadau ac mae’r cyfranogwyr yn mynd i un pen i’r ystafell os ydynt yn cytuno ac i’r pen arall os yn anghytuno. Mae’r ystafell yn raddfa, felly efallai y bydd pobl yn mynd rywle yn y canol. </a:t>
            </a:r>
          </a:p>
          <a:p>
            <a:r>
              <a:rPr lang="cy-GB" b="0" dirty="0">
                <a:solidFill>
                  <a:schemeClr val="tx1"/>
                </a:solidFill>
                <a:latin typeface="Arial" panose="020B0604020202020204" pitchFamily="34" charset="0"/>
                <a:ea typeface="MS PGothic" panose="020B0600070205080204" pitchFamily="34" charset="-128"/>
              </a:rPr>
              <a:t>•   Anogwch y cyfranogwyr i drafod pam eu bod yn sefyll lle maen nhw.</a:t>
            </a:r>
          </a:p>
          <a:p>
            <a:r>
              <a:rPr lang="cy-GB" b="0" dirty="0">
                <a:solidFill>
                  <a:schemeClr val="tx1"/>
                </a:solidFill>
                <a:latin typeface="Arial" panose="020B0604020202020204" pitchFamily="34" charset="0"/>
                <a:ea typeface="MS PGothic" panose="020B0600070205080204" pitchFamily="34" charset="-128"/>
              </a:rPr>
              <a:t>Does dim angen i’r hwylusydd ddefnyddio pob datganiad – defnyddiwch y rhai rydych chi’n meddwl fyddai’n gweithio orau gyda’r grŵp </a:t>
            </a:r>
          </a:p>
          <a:p>
            <a:r>
              <a:rPr lang="cy-GB" b="0" dirty="0">
                <a:solidFill>
                  <a:schemeClr val="tx1"/>
                </a:solidFill>
                <a:latin typeface="Arial" panose="020B0604020202020204" pitchFamily="34" charset="0"/>
                <a:ea typeface="MS PGothic" panose="020B0600070205080204" pitchFamily="34" charset="-128"/>
              </a:rPr>
              <a:t>•   Ar ôl i’r hwylusydd weithio drwy’r datganiadau, gofynnwch i’r grŵp “beth sy’n effeithio ar y ffordd rydych chi’n profi ac yn ystyried y mislif”? </a:t>
            </a:r>
          </a:p>
          <a:p>
            <a:r>
              <a:rPr lang="cy-GB" b="0" dirty="0">
                <a:solidFill>
                  <a:schemeClr val="tx1"/>
                </a:solidFill>
                <a:latin typeface="Arial" panose="020B0604020202020204" pitchFamily="34" charset="0"/>
                <a:ea typeface="MS PGothic" panose="020B0600070205080204" pitchFamily="34" charset="-128"/>
              </a:rPr>
              <a:t>•   Gofynnwch i’r bobl ifanc gyfrannu eu syniadau am yr hyn a allai effeithio ar eu profiad o’u mislif. Ysgrifennwch yr atebion ar y bwrdd. </a:t>
            </a: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I ymestyn y gweithgaredd, gallai’r hwylusydd ofyn i’r grŵp ysgrifennu eu meddyliau ar nodiadau post-it dienw, yn hytrach na’u galw allan. </a:t>
            </a: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Datganiadau</a:t>
            </a:r>
          </a:p>
          <a:p>
            <a:r>
              <a:rPr lang="cy-GB" b="0" dirty="0">
                <a:solidFill>
                  <a:schemeClr val="tx1"/>
                </a:solidFill>
                <a:latin typeface="Arial" panose="020B0604020202020204" pitchFamily="34" charset="0"/>
                <a:ea typeface="MS PGothic" panose="020B0600070205080204" pitchFamily="34" charset="-128"/>
              </a:rPr>
              <a:t>•   Pan fydd rhywun ar eu mislif, maen nhw’n dal i allu gwneud popeth maen nhw’n ei wneud fel arfer yn eu bywyd bob dydd (nofio/arholiadau/rhedeg)</a:t>
            </a:r>
          </a:p>
          <a:p>
            <a:r>
              <a:rPr lang="cy-GB" b="0" dirty="0">
                <a:solidFill>
                  <a:schemeClr val="tx1"/>
                </a:solidFill>
                <a:latin typeface="Arial" panose="020B0604020202020204" pitchFamily="34" charset="0"/>
                <a:ea typeface="MS PGothic" panose="020B0600070205080204" pitchFamily="34" charset="-128"/>
              </a:rPr>
              <a:t>•   Mae angen i’r ffordd rydym yn ystyried y mislif yn ein cymdeithas newid</a:t>
            </a:r>
          </a:p>
          <a:p>
            <a:r>
              <a:rPr lang="cy-GB" b="0" dirty="0">
                <a:solidFill>
                  <a:schemeClr val="tx1"/>
                </a:solidFill>
                <a:latin typeface="Arial" panose="020B0604020202020204" pitchFamily="34" charset="0"/>
                <a:ea typeface="MS PGothic" panose="020B0600070205080204" pitchFamily="34" charset="-128"/>
              </a:rPr>
              <a:t>•   Mae fy rhieni/gofalwyr/aelodau hŷn o’r teulu yn edrych ar y mislif yn wahanol i’r ffordd rydw i’n gwneud</a:t>
            </a:r>
          </a:p>
          <a:p>
            <a:r>
              <a:rPr lang="cy-GB" b="0" dirty="0">
                <a:solidFill>
                  <a:schemeClr val="tx1"/>
                </a:solidFill>
                <a:latin typeface="Arial" panose="020B0604020202020204" pitchFamily="34" charset="0"/>
                <a:ea typeface="MS PGothic" panose="020B0600070205080204" pitchFamily="34" charset="-128"/>
              </a:rPr>
              <a:t>•   Mae’r rhan fwyaf o bobl yn gyfforddus yn siarad â’u tad/gofalwr gwrywaidd neu aelodau gwrywaidd o’u teulu am y mislif</a:t>
            </a:r>
          </a:p>
          <a:p>
            <a:r>
              <a:rPr lang="cy-GB" b="0" dirty="0">
                <a:solidFill>
                  <a:schemeClr val="tx1"/>
                </a:solidFill>
                <a:latin typeface="Arial" panose="020B0604020202020204" pitchFamily="34" charset="0"/>
                <a:ea typeface="MS PGothic" panose="020B0600070205080204" pitchFamily="34" charset="-128"/>
              </a:rPr>
              <a:t>•   Dylai fod yn beth normal sôn am y mislif  </a:t>
            </a:r>
          </a:p>
          <a:p>
            <a:r>
              <a:rPr lang="cy-GB" b="0" dirty="0">
                <a:solidFill>
                  <a:schemeClr val="tx1"/>
                </a:solidFill>
                <a:latin typeface="Arial" panose="020B0604020202020204" pitchFamily="34" charset="0"/>
                <a:ea typeface="MS PGothic" panose="020B0600070205080204" pitchFamily="34" charset="-128"/>
              </a:rPr>
              <a:t>•   Mae gan y cyfryngau ddylanwad negyddol ar y ffordd rydym yn gweld ein cyrff a’r mislif</a:t>
            </a:r>
          </a:p>
          <a:p>
            <a:r>
              <a:rPr lang="cy-GB" b="0" dirty="0">
                <a:solidFill>
                  <a:schemeClr val="tx1"/>
                </a:solidFill>
                <a:latin typeface="Arial" panose="020B0604020202020204" pitchFamily="34" charset="0"/>
                <a:ea typeface="MS PGothic" panose="020B0600070205080204" pitchFamily="34" charset="-128"/>
              </a:rPr>
              <a:t>•   Rwy’n teimlo’n gyfforddus yn defnyddio’r geiriau gwain a fwlfa </a:t>
            </a: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Cwestiynau Allweddol </a:t>
            </a: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   Oes rhaid i chi wneud rhai pethau neu beidio pan fyddwch ar eich mislif? </a:t>
            </a:r>
          </a:p>
          <a:p>
            <a:r>
              <a:rPr lang="cy-GB" b="0" dirty="0">
                <a:solidFill>
                  <a:schemeClr val="tx1"/>
                </a:solidFill>
                <a:latin typeface="Arial" panose="020B0604020202020204" pitchFamily="34" charset="0"/>
                <a:ea typeface="MS PGothic" panose="020B0600070205080204" pitchFamily="34" charset="-128"/>
              </a:rPr>
              <a:t>•   Beth ddylech chi ei wneud os oes gan eich teulu farn wahanol am y mislif i chi? </a:t>
            </a:r>
          </a:p>
          <a:p>
            <a:r>
              <a:rPr lang="cy-GB" b="0" dirty="0">
                <a:solidFill>
                  <a:schemeClr val="tx1"/>
                </a:solidFill>
                <a:latin typeface="Arial" panose="020B0604020202020204" pitchFamily="34" charset="0"/>
                <a:ea typeface="MS PGothic" panose="020B0600070205080204" pitchFamily="34" charset="-128"/>
              </a:rPr>
              <a:t>•   O ble ydych chi’n meddwl mae’r ‘tabŵ’ ynghylch y mislif wedi dod? </a:t>
            </a:r>
          </a:p>
          <a:p>
            <a:r>
              <a:rPr lang="cy-GB" b="0" dirty="0">
                <a:solidFill>
                  <a:schemeClr val="tx1"/>
                </a:solidFill>
                <a:latin typeface="Arial" panose="020B0604020202020204" pitchFamily="34" charset="0"/>
                <a:ea typeface="MS PGothic" panose="020B0600070205080204" pitchFamily="34" charset="-128"/>
              </a:rPr>
              <a:t>•   Beth yw’r dylanwadau mawr ym mywydau pobl ifanc?</a:t>
            </a:r>
          </a:p>
          <a:p>
            <a:r>
              <a:rPr lang="cy-GB" b="0" dirty="0">
                <a:solidFill>
                  <a:schemeClr val="tx1"/>
                </a:solidFill>
                <a:latin typeface="Arial" panose="020B0604020202020204" pitchFamily="34" charset="0"/>
                <a:ea typeface="MS PGothic" panose="020B0600070205080204" pitchFamily="34" charset="-128"/>
              </a:rPr>
              <a:t>•   O ble ydyn ni’n cael negeseuon am gyrff?</a:t>
            </a:r>
          </a:p>
          <a:p>
            <a:r>
              <a:rPr lang="cy-GB" b="0" dirty="0">
                <a:solidFill>
                  <a:schemeClr val="tx1"/>
                </a:solidFill>
                <a:latin typeface="Arial" panose="020B0604020202020204" pitchFamily="34" charset="0"/>
                <a:ea typeface="MS PGothic" panose="020B0600070205080204" pitchFamily="34" charset="-128"/>
              </a:rPr>
              <a:t>•   Beth sy’n gallu effeithio ar y ffordd rydyn ni’n meddwl am ein cyrff ac am y glasoed?</a:t>
            </a:r>
          </a:p>
          <a:p>
            <a:endParaRPr lang="en-GB" altLang="en-US" b="0" dirty="0">
              <a:solidFill>
                <a:schemeClr val="tx1"/>
              </a:solidFill>
              <a:latin typeface="Arial" panose="020B0604020202020204" pitchFamily="34" charset="0"/>
              <a:ea typeface="MS PGothic" panose="020B0600070205080204" pitchFamily="34" charset="-128"/>
            </a:endParaRPr>
          </a:p>
          <a:p>
            <a:endParaRPr lang="en-GB" altLang="en-US" b="0" dirty="0">
              <a:solidFill>
                <a:schemeClr val="tx1"/>
              </a:solidFill>
              <a:latin typeface="Arial" panose="020B0604020202020204" pitchFamily="34" charset="0"/>
              <a:ea typeface="MS PGothic" panose="020B0600070205080204" pitchFamily="34" charset="-128"/>
            </a:endParaRPr>
          </a:p>
          <a:p>
            <a:r>
              <a:rPr lang="cy-GB" b="0" dirty="0">
                <a:solidFill>
                  <a:schemeClr val="tx1"/>
                </a:solidFill>
                <a:latin typeface="Arial" panose="020B0604020202020204" pitchFamily="34" charset="0"/>
                <a:ea typeface="MS PGothic" panose="020B0600070205080204" pitchFamily="34" charset="-128"/>
              </a:rPr>
              <a:t>Negeseuon Allweddol</a:t>
            </a:r>
          </a:p>
          <a:p>
            <a:r>
              <a:rPr lang="cy-GB" b="0" dirty="0">
                <a:solidFill>
                  <a:schemeClr val="tx1"/>
                </a:solidFill>
                <a:latin typeface="Arial" panose="020B0604020202020204" pitchFamily="34" charset="0"/>
                <a:ea typeface="MS PGothic" panose="020B0600070205080204" pitchFamily="34" charset="-128"/>
              </a:rPr>
              <a:t>•   Rydyn ni i gyd yn profi’r glasoed yn wahanol</a:t>
            </a:r>
          </a:p>
          <a:p>
            <a:r>
              <a:rPr lang="cy-GB" b="0" dirty="0">
                <a:solidFill>
                  <a:schemeClr val="tx1"/>
                </a:solidFill>
                <a:latin typeface="Arial" panose="020B0604020202020204" pitchFamily="34" charset="0"/>
                <a:ea typeface="MS PGothic" panose="020B0600070205080204" pitchFamily="34" charset="-128"/>
              </a:rPr>
              <a:t>•   Wrth siarad am ddelwedd y corff a hunan-barch, gall pobl ifanc gyfeirio at deimlo’n hunanymwybodol adeg eu mislif oherwydd y ffordd y mae eu corff yn edrych/teimlo/arogli.</a:t>
            </a:r>
          </a:p>
          <a:p>
            <a:r>
              <a:rPr lang="cy-GB" b="0" dirty="0">
                <a:solidFill>
                  <a:schemeClr val="tx1"/>
                </a:solidFill>
                <a:latin typeface="Arial" panose="020B0604020202020204" pitchFamily="34" charset="0"/>
                <a:ea typeface="MS PGothic" panose="020B0600070205080204" pitchFamily="34" charset="-128"/>
              </a:rPr>
              <a:t>•   Yn aml, mae’r rhai sy’n cael mislif yn cael eu dysgu y dylai’r mislif gael ei guddio, ei gadw’n gyfrinach ac na ddylid siarad amdano. Er nad oes ffordd ‘anghywir’ o deimlo, nid yw’r mislif yn rhywbeth i’w guddio na bod â chywilydd ohono. Mae’n naturiol ac yn unigryw i bob person. </a:t>
            </a:r>
          </a:p>
          <a:p>
            <a:r>
              <a:rPr lang="cy-GB" b="0" dirty="0">
                <a:solidFill>
                  <a:schemeClr val="tx1"/>
                </a:solidFill>
                <a:latin typeface="Arial" panose="020B0604020202020204" pitchFamily="34" charset="0"/>
                <a:ea typeface="MS PGothic" panose="020B0600070205080204" pitchFamily="34" charset="-128"/>
              </a:rPr>
              <a:t>•   Rydyn ni’n meddwl y dylem ni siarad am y mislif, ein cyrff a’r cylch mislif yn agored a chreu amgylchedd sy’n fwy ystyriol o’r mislif. </a:t>
            </a:r>
          </a:p>
          <a:p>
            <a:r>
              <a:rPr lang="cy-GB" b="0" dirty="0">
                <a:solidFill>
                  <a:schemeClr val="tx1"/>
                </a:solidFill>
                <a:latin typeface="Arial" panose="020B0604020202020204" pitchFamily="34" charset="0"/>
                <a:ea typeface="MS PGothic" panose="020B0600070205080204" pitchFamily="34" charset="-128"/>
              </a:rPr>
              <a:t>•   “Mae effaith stigma a chywilydd ynghylch y mislif yn cael ei theimlo ar draws sawl maes ym mywydau pobl ifanc, o iechyd meddwl, delwedd y corff a hunan-barch, i gyfyngu ar weithgareddau ac ymddygiad. Mae hefyd yn rhwystro cyfathrebu a gwybodaeth am gyrff, a ffyrdd o ofalu amdanynt.” Adroddiad Plan International UK.</a:t>
            </a:r>
          </a:p>
          <a:p>
            <a:r>
              <a:rPr lang="cy-GB" b="0" dirty="0">
                <a:solidFill>
                  <a:schemeClr val="tx1"/>
                </a:solidFill>
                <a:latin typeface="Arial" panose="020B0604020202020204" pitchFamily="34" charset="0"/>
                <a:ea typeface="MS PGothic" panose="020B0600070205080204" pitchFamily="34" charset="-128"/>
              </a:rPr>
              <a:t>•   Mae llawer o nwyddau ar gael nawr sy’n golygu bod pobl sy’n cael mislif yn dal i allu mwynhau gweithgareddau heb i’w mislif amharu arnynt/ neu eu hatal rhag cymryd rhan</a:t>
            </a:r>
          </a:p>
          <a:p>
            <a:r>
              <a:rPr lang="cy-GB" b="0" dirty="0">
                <a:solidFill>
                  <a:schemeClr val="tx1"/>
                </a:solidFill>
                <a:latin typeface="Arial" panose="020B0604020202020204" pitchFamily="34" charset="0"/>
                <a:ea typeface="MS PGothic" panose="020B0600070205080204" pitchFamily="34" charset="-128"/>
              </a:rPr>
              <a:t>•   Mae’n bwysig parchu ffiniau a chredoau personol pobl (oni bai eu bod yn niweidiol)</a:t>
            </a:r>
          </a:p>
          <a:p>
            <a:r>
              <a:rPr lang="cy-GB" b="0" dirty="0">
                <a:solidFill>
                  <a:schemeClr val="tx1"/>
                </a:solidFill>
                <a:latin typeface="Arial" panose="020B0604020202020204" pitchFamily="34" charset="0"/>
                <a:ea typeface="MS PGothic" panose="020B0600070205080204" pitchFamily="34" charset="-128"/>
              </a:rPr>
              <a:t>•   Mae hefyd yn bwysig parchu nodweddion gwarchodedig a pheidio â gwahaniaethu yn erbyn unrhyw un (er enghraifft eu rhywedd/rhywioldeb)</a:t>
            </a:r>
          </a:p>
          <a:p>
            <a:r>
              <a:rPr lang="cy-GB" b="0" dirty="0">
                <a:solidFill>
                  <a:schemeClr val="tx1"/>
                </a:solidFill>
                <a:latin typeface="Arial" panose="020B0604020202020204" pitchFamily="34" charset="0"/>
                <a:ea typeface="MS PGothic" panose="020B0600070205080204" pitchFamily="34" charset="-128"/>
              </a:rPr>
              <a:t>•   Efallai fod ffyrdd y gallwn ddechrau meddwl yn wahanol am y mislif, a ffyrdd y gallwn gael gwared ar y stigma sydd o’i gwmpas.</a:t>
            </a:r>
          </a:p>
          <a:p>
            <a:r>
              <a:rPr lang="cy-GB" b="0" dirty="0">
                <a:solidFill>
                  <a:schemeClr val="tx1"/>
                </a:solidFill>
                <a:latin typeface="Arial" panose="020B0604020202020204" pitchFamily="34" charset="0"/>
                <a:ea typeface="MS PGothic" panose="020B0600070205080204" pitchFamily="34" charset="-128"/>
              </a:rPr>
              <a:t>•   P’un ai a ydyn ni’n cael mislif ai peidio, mae’n dda i ni ddeall beth ydyw a theimlo’n gyfforddus yn siarad amdano, gall hyn helpu i chwalu’r stigma sy’n gysylltiedig â’r mislif a normaleiddio’r sgwrs. Felly, yn y dyfodol, efallai y byddwch am drafod y mislif gyda’ch partner/rhywun yn eich teulu a theimlo’n hapus yn gwneud hynny. </a:t>
            </a:r>
          </a:p>
          <a:p>
            <a:r>
              <a:rPr lang="cy-GB" b="0" dirty="0">
                <a:solidFill>
                  <a:schemeClr val="tx1"/>
                </a:solidFill>
                <a:latin typeface="Arial" panose="020B0604020202020204" pitchFamily="34" charset="0"/>
                <a:ea typeface="MS PGothic" panose="020B0600070205080204" pitchFamily="34" charset="-128"/>
              </a:rPr>
              <a:t>•   Gallai llawer o negeseuon a gawn gan gymdeithas effeithio arnom mewn ffyrdd gwahanol. Mae’n bwysig bod yn feirniadol o beth y mae’r negeseuon hyn yn ei ddweud wrthym, a bod yn ymwybodol o’r ffordd y gallent effeithio ar ein llesiant.</a:t>
            </a:r>
          </a:p>
          <a:p>
            <a:r>
              <a:rPr lang="cy-GB" b="0" dirty="0">
                <a:solidFill>
                  <a:schemeClr val="tx1"/>
                </a:solidFill>
                <a:latin typeface="Arial" panose="020B0604020202020204" pitchFamily="34" charset="0"/>
                <a:ea typeface="MS PGothic" panose="020B0600070205080204" pitchFamily="34" charset="-128"/>
              </a:rPr>
              <a:t>•   Edrychwch ar y nodiadau ar y sleid PowerPoint i gael awgrymiadau i hwyluswyr ar gyfer “Beth sy’n effeithio ar y ffordd rydych chi’n profi ac yn ystyried y mislif” os oes angen. </a:t>
            </a:r>
          </a:p>
          <a:p>
            <a:endParaRPr lang="en-GB" altLang="en-US" b="1" dirty="0">
              <a:solidFill>
                <a:schemeClr val="tx1"/>
              </a:solidFill>
              <a:latin typeface="Arial" panose="020B0604020202020204" pitchFamily="34" charset="0"/>
              <a:ea typeface="MS PGothic" panose="020B0600070205080204" pitchFamily="34" charset="-128"/>
            </a:endParaRPr>
          </a:p>
        </p:txBody>
      </p:sp>
      <p:sp>
        <p:nvSpPr>
          <p:cNvPr id="6246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59B97EE-4558-48F9-BA11-732E2092799E}" type="slidenum">
              <a:rPr lang="en-US" altLang="en-US" sz="1200" smtClean="0">
                <a:solidFill>
                  <a:srgbClr val="000000"/>
                </a:solidFill>
                <a:latin typeface="Times New Roman" panose="02020603050405020304" pitchFamily="18" charset="0"/>
              </a:rPr>
              <a:pPr/>
              <a:t>19</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708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cy-GB" dirty="0">
                <a:latin typeface="Arial" panose="020B0604020202020204" pitchFamily="34" charset="0"/>
                <a:ea typeface="ＭＳ Ｐゴシック" panose="020B0600070205080204" pitchFamily="34" charset="-128"/>
              </a:rPr>
              <a:t>Cyflwyno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 rhai awgrymiadau isod</a:t>
            </a:r>
          </a:p>
          <a:p>
            <a:pPr>
              <a:defRPr/>
            </a:pPr>
            <a:endParaRPr lang="en-GB" altLang="en-US" dirty="0">
              <a:latin typeface="Arial" panose="020B0604020202020204" pitchFamily="34" charset="0"/>
              <a:ea typeface="ＭＳ Ｐゴシック" panose="020B0600070205080204" pitchFamily="34" charset="-128"/>
            </a:endParaRPr>
          </a:p>
          <a:p>
            <a:pPr>
              <a:defRPr/>
            </a:pPr>
            <a:r>
              <a:rPr lang="cy-GB" dirty="0">
                <a:latin typeface="Arial" panose="020B0604020202020204" pitchFamily="34" charset="0"/>
                <a:ea typeface="ＭＳ Ｐゴシック" panose="020B0600070205080204" pitchFamily="34" charset="-128"/>
              </a:rPr>
              <a:t>“Yn 1964, creodd Helen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wasanaeth iechyd arloesol ar gyfer menywod ifanc na allent gael gafael ar ddulliau atal cenhedlu yn unman arall ac roedd gwir angen cefnogaeth arnynt. Gwrthododd adael i stigma sefyll yn ffordd yr hyn yr oedd y menywod ifanc hyn ei angen, er gwaethaf gwrthwynebiad chwyrn.</a:t>
            </a:r>
          </a:p>
          <a:p>
            <a:pPr>
              <a:defRPr/>
            </a:pPr>
            <a:r>
              <a:rPr lang="cy-GB" dirty="0">
                <a:latin typeface="Arial" panose="020B0604020202020204" pitchFamily="34" charset="0"/>
                <a:ea typeface="ＭＳ Ｐゴシック" panose="020B0600070205080204" pitchFamily="34" charset="-128"/>
              </a:rPr>
              <a:t>Dros 55 mlynedd yn ddiweddarach, mae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ar flaen y gad o ran darparu gwasanaethau iechyd rhywiol i bobl ifanc. Rydyn ni’n cefnogi, yn addysgu ac yn galluogi pobl ifanc i wneud eu dewisiadau eu hunain am eu hiechyd a’u lles rhywiol.”</a:t>
            </a:r>
          </a:p>
          <a:p>
            <a:pPr>
              <a:defRPr/>
            </a:pPr>
            <a:endParaRPr lang="en-GB" altLang="en-US" dirty="0">
              <a:latin typeface="Arial" panose="020B0604020202020204" pitchFamily="34" charset="0"/>
              <a:ea typeface="ＭＳ Ｐゴシック" panose="020B0600070205080204" pitchFamily="34" charset="-128"/>
            </a:endParaRPr>
          </a:p>
          <a:p>
            <a:pPr>
              <a:defRPr/>
            </a:pPr>
            <a:r>
              <a:rPr lang="cy-GB" dirty="0">
                <a:latin typeface="Arial" panose="020B0604020202020204" pitchFamily="34" charset="0"/>
                <a:ea typeface="ＭＳ Ｐゴシック" panose="020B0600070205080204" pitchFamily="34" charset="-128"/>
              </a:rPr>
              <a:t>Ystadegau o adroddiad Llwyddiant Brooks 2020 – nifer am y flwyddyn ariannol 2019-2020 </a:t>
            </a:r>
          </a:p>
          <a:p>
            <a:pPr>
              <a:defRPr/>
            </a:pPr>
            <a:r>
              <a:rPr lang="cy-GB" dirty="0">
                <a:latin typeface="Arial" panose="020B0604020202020204" pitchFamily="34" charset="0"/>
                <a:ea typeface="ＭＳ Ｐゴシック" panose="020B0600070205080204" pitchFamily="34" charset="-128"/>
              </a:rPr>
              <a:t>Mae hyn yn dangos ein bod yn gweithio gyda miloedd o bobl ifanc bob blwyddyn ledled y wlad, gan eu cefnogi gyda materion a chwestiynau a allai fod ganddynt ynghylch rhyw, eu cyrff a’u perthnasoedd </a:t>
            </a:r>
          </a:p>
          <a:p>
            <a:pPr>
              <a:defRPr/>
            </a:pPr>
            <a:endParaRPr lang="en-GB" altLang="en-US" dirty="0">
              <a:latin typeface="Arial" panose="020B0604020202020204" pitchFamily="34" charset="0"/>
              <a:ea typeface="ＭＳ Ｐゴシック" panose="020B0600070205080204" pitchFamily="34" charset="-128"/>
            </a:endParaRPr>
          </a:p>
          <a:p>
            <a:pPr>
              <a:defRPr/>
            </a:pPr>
            <a:r>
              <a:rPr lang="cy-GB" dirty="0">
                <a:latin typeface="Arial" panose="020B0604020202020204" pitchFamily="34" charset="0"/>
                <a:ea typeface="ＭＳ Ｐゴシック" panose="020B0600070205080204" pitchFamily="34" charset="-128"/>
              </a:rPr>
              <a:t>https://www.brook.org.uk/wp-content/uploads/2020/06/BR_SR_FINAL_DIGITAL.pdf</a:t>
            </a:r>
          </a:p>
          <a:p>
            <a:pPr>
              <a:defRPr/>
            </a:pPr>
            <a:endParaRPr lang="en-GB" altLang="en-US" dirty="0">
              <a:latin typeface="Arial" panose="020B0604020202020204" pitchFamily="34" charset="0"/>
              <a:ea typeface="ＭＳ Ｐゴシック" panose="020B0600070205080204" pitchFamily="34" charset="-128"/>
            </a:endParaRPr>
          </a:p>
          <a:p>
            <a:pPr>
              <a:defRPr/>
            </a:pPr>
            <a:r>
              <a:rPr lang="cy-GB" dirty="0">
                <a:latin typeface="Arial" panose="020B0604020202020204" pitchFamily="34" charset="0"/>
                <a:ea typeface="ＭＳ Ｐゴシック" panose="020B0600070205080204" pitchFamily="34" charset="-128"/>
              </a:rPr>
              <a:t>Dyma ein gwerthoedd:</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gydweithredol</a:t>
            </a:r>
            <a:r>
              <a:rPr lang="cy-GB" dirty="0">
                <a:latin typeface="Arial" panose="020B0604020202020204" pitchFamily="34" charset="0"/>
                <a:ea typeface="ＭＳ Ｐゴシック" panose="020B0600070205080204" pitchFamily="34" charset="-128"/>
              </a:rPr>
              <a:t> – Rydym yn gwerthfawrogi hawl pobl ifanc i fod yn ganolog i benderfyniadau sy’n effeithio arnynt a gweithio mewn partneriaeth i ddarparu cyfleoedd i rannu eu safbwyntiau, dylanwadu ar benderfyniadau a chreu newid go iawn.</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ddewr</a:t>
            </a:r>
            <a:r>
              <a:rPr lang="cy-GB" dirty="0">
                <a:latin typeface="Arial" panose="020B0604020202020204" pitchFamily="34" charset="0"/>
                <a:ea typeface="ＭＳ Ｐゴシック" panose="020B0600070205080204" pitchFamily="34" charset="-128"/>
              </a:rPr>
              <a:t> – Rydyn ni’n gwthio’r ffiniau wrth frwydro dros newid, gan gefnogi pobl ifanc i greu cymdeithas lle mae pobl yn rhydd i archwilio eu hunaniaeth heb stigma.</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Flaengar</a:t>
            </a:r>
            <a:r>
              <a:rPr lang="cy-GB" dirty="0">
                <a:latin typeface="Arial" panose="020B0604020202020204" pitchFamily="34" charset="0"/>
                <a:ea typeface="ＭＳ Ｐゴシック" panose="020B0600070205080204" pitchFamily="34" charset="-128"/>
              </a:rPr>
              <a:t> – Ers 1964 rydyn ni wedi hyrwyddo ysbryd arloesol ein sylfaenydd, gan arwain y ffordd o ran diwallu anghenion pobl ifanc sy’n newid o hyd.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Ddibynadwy</a:t>
            </a:r>
            <a:r>
              <a:rPr lang="cy-GB" dirty="0">
                <a:latin typeface="Arial" panose="020B0604020202020204" pitchFamily="34" charset="0"/>
                <a:ea typeface="ＭＳ Ｐゴシック" panose="020B0600070205080204" pitchFamily="34" charset="-128"/>
              </a:rPr>
              <a:t> – Mae pobl ifanc yn dibynnu ar ddull cyfrinachol ac anfeirniadol </a:t>
            </a:r>
            <a:r>
              <a:rPr lang="cy-GB" dirty="0" err="1">
                <a:latin typeface="Arial" panose="020B0604020202020204" pitchFamily="34" charset="0"/>
                <a:ea typeface="ＭＳ Ｐゴシック" panose="020B0600070205080204" pitchFamily="34" charset="-128"/>
              </a:rPr>
              <a:t>Brook’s</a:t>
            </a:r>
            <a:r>
              <a:rPr lang="cy-GB" dirty="0">
                <a:latin typeface="Arial" panose="020B0604020202020204" pitchFamily="34" charset="0"/>
                <a:ea typeface="ＭＳ Ｐゴシック" panose="020B0600070205080204" pitchFamily="34" charset="-128"/>
              </a:rPr>
              <a:t> i siarad yn agored am y materion sy’n effeithio arnyn nhw.</a:t>
            </a: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91EB0627-6B81-492B-95EF-EBF1261C8C8B}" type="slidenum">
              <a:rPr lang="en-US" altLang="en-US" smtClean="0">
                <a:solidFill>
                  <a:srgbClr val="000000"/>
                </a:solidFill>
                <a:cs typeface="Arial" panose="020B0604020202020204" pitchFamily="34" charset="0"/>
              </a:rPr>
              <a:pPr eaLnBrk="1" hangingPunct="1">
                <a:spcBef>
                  <a:spcPct val="0"/>
                </a:spcBef>
              </a:pPr>
              <a:t>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9160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sz="1200" b="0" dirty="0">
                <a:solidFill>
                  <a:schemeClr val="tx1"/>
                </a:solidFill>
                <a:latin typeface="Arial" charset="0"/>
                <a:ea typeface="ＭＳ Ｐゴシック" charset="-128"/>
                <a:cs typeface="+mn-cs"/>
              </a:rPr>
              <a:t>Ar ôl i’r hwylusydd weithio drwy’r datganiadau, gofynnwch i’r grŵp “beth sy’n effeithio ar y ffordd rydych chi’n profi ac yn ystyried y mislif”? </a:t>
            </a:r>
          </a:p>
          <a:p>
            <a:r>
              <a:rPr lang="cy-GB" sz="1200" b="0" dirty="0">
                <a:solidFill>
                  <a:schemeClr val="tx1"/>
                </a:solidFill>
                <a:latin typeface="Arial" charset="0"/>
                <a:ea typeface="ＭＳ Ｐゴシック" charset="-128"/>
                <a:cs typeface="+mn-cs"/>
              </a:rPr>
              <a:t>•Gofynnwch i’r bobl ifanc gyfrannu eu syniadau am yr hyn a allai effeithio ar eu profiad o’u mislif. Ysgrifennwch yr atebion ar y bwrdd. </a:t>
            </a:r>
          </a:p>
          <a:p>
            <a:endParaRPr lang="en-GB" sz="1200" b="0" kern="1200" dirty="0">
              <a:solidFill>
                <a:schemeClr val="tx1"/>
              </a:solidFill>
              <a:effectLst/>
              <a:latin typeface="Arial" charset="0"/>
              <a:ea typeface="ＭＳ Ｐゴシック" charset="-128"/>
              <a:cs typeface="+mn-cs"/>
            </a:endParaRPr>
          </a:p>
          <a:p>
            <a:r>
              <a:rPr lang="cy-GB" sz="1200" b="0" dirty="0">
                <a:solidFill>
                  <a:schemeClr val="tx1"/>
                </a:solidFill>
                <a:latin typeface="Arial" charset="0"/>
                <a:ea typeface="ＭＳ Ｐゴシック" charset="-128"/>
                <a:cs typeface="+mn-cs"/>
              </a:rPr>
              <a:t>I ymestyn y gweithgaredd, gallai’r hwylusydd ofyn i’r grŵp ysgrifennu eu meddyliau ar nodiadau post-it dienw, yn hytrach na’u galw allan. </a:t>
            </a:r>
          </a:p>
          <a:p>
            <a:r>
              <a:rPr lang="cy-GB" sz="1200" dirty="0">
                <a:solidFill>
                  <a:schemeClr val="tx1"/>
                </a:solidFill>
                <a:latin typeface="Arial" charset="0"/>
                <a:ea typeface="ＭＳ Ｐゴシック" charset="-128"/>
                <a:cs typeface="+mn-cs"/>
              </a:rPr>
              <a:t> </a:t>
            </a:r>
          </a:p>
          <a:p>
            <a:r>
              <a:rPr lang="cy-GB" sz="1200" b="1" dirty="0">
                <a:solidFill>
                  <a:schemeClr val="tx1"/>
                </a:solidFill>
                <a:latin typeface="Arial" charset="0"/>
                <a:ea typeface="ＭＳ Ｐゴシック" charset="-128"/>
                <a:cs typeface="+mn-cs"/>
              </a:rPr>
              <a:t>Cwestiynau Allweddol</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Beth yw’r dylanwadau mawr ym mywydau pobl ifanc?</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O ble ydyn ni’n cael negeseuon am gyrff?</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Beth sy’n gallu effeithio ar y ffordd rydyn ni’n meddwl am ein cyrff ac am y glasoed?</a:t>
            </a:r>
          </a:p>
          <a:p>
            <a:r>
              <a:rPr lang="cy-GB" sz="1200" dirty="0">
                <a:solidFill>
                  <a:schemeClr val="tx1"/>
                </a:solidFill>
                <a:latin typeface="Arial" charset="0"/>
                <a:ea typeface="ＭＳ Ｐゴシック" charset="-128"/>
                <a:cs typeface="+mn-cs"/>
              </a:rPr>
              <a:t> </a:t>
            </a:r>
          </a:p>
          <a:p>
            <a:r>
              <a:rPr lang="cy-GB" sz="1200" b="1" dirty="0">
                <a:solidFill>
                  <a:schemeClr val="tx1"/>
                </a:solidFill>
                <a:latin typeface="Arial" charset="0"/>
                <a:ea typeface="ＭＳ Ｐゴシック" charset="-128"/>
                <a:cs typeface="+mn-cs"/>
              </a:rPr>
              <a:t>Negeseuon Allweddol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Gallai llawer o negeseuon a gawn gan gymdeithas effeithio arnom mewn ffyrdd gwahanol.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Mae’n bwysig bod yn feirniadol o beth y mae’r negeseuon hyn yn ei ddweud wrthym, a bod yn ymwybodol o’r ffordd y gallent effeithio ar ein llesiant.</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cy-GB" sz="1200" b="1" dirty="0">
                <a:solidFill>
                  <a:schemeClr val="tx1"/>
                </a:solidFill>
                <a:latin typeface="Arial" charset="0"/>
                <a:ea typeface="ＭＳ Ｐゴシック" charset="-128"/>
                <a:cs typeface="+mn-cs"/>
              </a:rPr>
              <a:t>Awgrymiadau ar gyfer yr hwylusydd</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Sefyllfa fyw; os nad oes gan rywun lawer o breifatrwydd yn eu cartref, efallai y byddan nhw’n teimlo’n lletchwith pan fyddan nhw ar eu mislif (ble i roi nwyddau mislif)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Cyfryngau; oes sôn am y mislif yn y cyfryngau? Ydy hyn bob amser yn gadarnhaol? Beth yw ein barn am hysbysebion sy’n ymwneud â nwyddau mislif?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Addysg; dylai llawer o’n dysgu am y glasoed ddod o’r ysgol hefyd, a wnaethon ni ddysgu bob dim am y mislif yn yr ysgol gynradd?</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Crefydd a diwylliant; mae rhai crefyddau a diwylliannau’n ystyried y mislif yn wahanol. Mae rhai yn ei weld fel cyfle i’r person yn ystod y mislif gael gorffwys, cael saib oddi wrth weddïo neu ymprydio. Gall rhai arferion diwylliannol ystyried y mislif yn negyddol (h.y. ddim yn aflan).</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Teulu; sut y gallem fod wedi cael ein dysgu am y mislif a’r glasoed gartref, tyfu i fyny, ein rhieni/gofalwyr, brodyr a chwiorydd ac yn y blaen</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Sefyllfa ariannol; mae rhai pobl yn profi tlodi mislif yn y DU ac ar draws y byd. Nid yw rhai pobl yn gallu fforddio nwyddau mislif; 1/10 yn y DU (gweler gwefan </a:t>
            </a:r>
            <a:r>
              <a:rPr lang="cy-GB" sz="1200" dirty="0" err="1">
                <a:solidFill>
                  <a:schemeClr val="tx1"/>
                </a:solidFill>
                <a:latin typeface="Arial" charset="0"/>
                <a:ea typeface="ＭＳ Ｐゴシック" charset="-128"/>
                <a:cs typeface="+mn-cs"/>
              </a:rPr>
              <a:t>Brook</a:t>
            </a:r>
            <a:r>
              <a:rPr lang="cy-GB" sz="1200" dirty="0">
                <a:solidFill>
                  <a:schemeClr val="tx1"/>
                </a:solidFill>
                <a:latin typeface="Arial" charset="0"/>
                <a:ea typeface="ＭＳ Ｐゴシック" charset="-128"/>
                <a:cs typeface="+mn-cs"/>
              </a:rPr>
              <a:t> am ragor o wybodaeth). Erbyn hyn, ceir sefydliadau sy’n darparu nwyddau am ddim yn y DU</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Cymheiriaid; sut y gallem fod wedi dysgu am y mislif a’r glasoed gan ein gilydd, pwy a ddechreuodd eu mislif yn gyntaf</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Oedran; bydd yr oedran y gallem brofi’r glasoed yn wahanol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Hunan-barch; yn ystod y glasoed a thu hwnt byddwn i gyd yn profi cyfnodau uchel ac isel o hunan-barch. Weithiau gall y glasoed wneud i ni deimlo’n fwy hunanymwybodol wrth i’n cyrff newid, ac mae’n bwysig cofio beth sy’n gallu cynyddu ein hunan-barch a’n gwytnwch yn ystod y cyfnod hwn; efallai siarad mwy am sut rydyn ni’n teimlo gyda’n teulu, ffrindiau, neu athro, gwneud beth rydyn ni’n ei fwynhau, canolbwyntio ar y pethau sy’n mynd yn dda i ni</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Anabledd; er enghraifft, efallai y bydd rhywun ag awtistiaeth yn gweld bod eu trefn yn cael ei chwalu drwy gael mislif, gall arferion fod yn bwysig iawn i rywun ag awtistiaeth. Weithiau nid yw pobl ifanc ag anabledd dysgu wedi cael esboniad am y mislif mewn ffordd y </a:t>
            </a:r>
            <a:r>
              <a:rPr lang="cy-GB" sz="1200" dirty="0" err="1">
                <a:solidFill>
                  <a:schemeClr val="tx1"/>
                </a:solidFill>
                <a:latin typeface="Arial" charset="0"/>
                <a:ea typeface="ＭＳ Ｐゴシック" charset="-128"/>
                <a:cs typeface="+mn-cs"/>
              </a:rPr>
              <a:t>gallant</a:t>
            </a:r>
            <a:r>
              <a:rPr lang="cy-GB" sz="1200" dirty="0">
                <a:solidFill>
                  <a:schemeClr val="tx1"/>
                </a:solidFill>
                <a:latin typeface="Arial" charset="0"/>
                <a:ea typeface="ＭＳ Ｐゴシック" charset="-128"/>
                <a:cs typeface="+mn-cs"/>
              </a:rPr>
              <a:t> ei deall. Mae bod yn gynhwysol yn y sgwrs am y glasoed ac am y mislif mor bwysig,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Hunaniaeth rhywedd; efallai na fydd iaith sy’n ymwneud â’r mislif a’r glasoed yn teimlo’n gynhwysol. Mae rhai brandiau o nwyddau mislif wedi dod yn fwy cynhwysol o ran rhywedd (gan gael gwared â’r lliw ‘pinc’ ac yn y blaen). Mae iaith niwtral o ran rhywedd (h.y. rhywun sy’n cael mislif) mewn addysg mislif yn bwysig, fel arall mae bechgyn/dynion traws, pobl </a:t>
            </a:r>
            <a:r>
              <a:rPr lang="cy-GB" sz="1200" dirty="0" err="1">
                <a:solidFill>
                  <a:schemeClr val="tx1"/>
                </a:solidFill>
                <a:latin typeface="Arial" charset="0"/>
                <a:ea typeface="ＭＳ Ｐゴシック" charset="-128"/>
                <a:cs typeface="+mn-cs"/>
              </a:rPr>
              <a:t>anneuaidd</a:t>
            </a:r>
            <a:r>
              <a:rPr lang="cy-GB" sz="1200" dirty="0">
                <a:solidFill>
                  <a:schemeClr val="tx1"/>
                </a:solidFill>
                <a:latin typeface="Arial" charset="0"/>
                <a:ea typeface="ＭＳ Ｐゴシック" charset="-128"/>
                <a:cs typeface="+mn-cs"/>
              </a:rPr>
              <a:t> a </a:t>
            </a:r>
            <a:r>
              <a:rPr lang="cy-GB" sz="1200" dirty="0" err="1">
                <a:solidFill>
                  <a:schemeClr val="tx1"/>
                </a:solidFill>
                <a:latin typeface="Arial" charset="0"/>
                <a:ea typeface="ＭＳ Ｐゴシック" charset="-128"/>
                <a:cs typeface="+mn-cs"/>
              </a:rPr>
              <a:t>rhyngrywiol</a:t>
            </a:r>
            <a:r>
              <a:rPr lang="cy-GB" sz="1200" dirty="0">
                <a:solidFill>
                  <a:schemeClr val="tx1"/>
                </a:solidFill>
                <a:latin typeface="Arial" charset="0"/>
                <a:ea typeface="ＭＳ Ｐゴシック" charset="-128"/>
                <a:cs typeface="+mn-cs"/>
              </a:rPr>
              <a:t> sy’n cael mislif “</a:t>
            </a:r>
            <a:r>
              <a:rPr lang="cy-GB" sz="1200" dirty="0" err="1">
                <a:solidFill>
                  <a:schemeClr val="tx1"/>
                </a:solidFill>
                <a:latin typeface="Arial" charset="0"/>
                <a:ea typeface="ＭＳ Ｐゴシック" charset="-128"/>
                <a:cs typeface="+mn-cs"/>
              </a:rPr>
              <a:t>efallai’n</a:t>
            </a:r>
            <a:r>
              <a:rPr lang="cy-GB" sz="1200" dirty="0">
                <a:solidFill>
                  <a:schemeClr val="tx1"/>
                </a:solidFill>
                <a:latin typeface="Arial" charset="0"/>
                <a:ea typeface="ＭＳ Ｐゴシック" charset="-128"/>
                <a:cs typeface="+mn-cs"/>
              </a:rPr>
              <a:t> eithrio’u hunain” a ddim yn cael gwybodaeth hanfodol am iechyd. Mae gwrywod ‘Cis’ </a:t>
            </a:r>
            <a:r>
              <a:rPr lang="cy-GB" sz="1200" dirty="0" err="1">
                <a:solidFill>
                  <a:schemeClr val="tx1"/>
                </a:solidFill>
                <a:latin typeface="Arial" charset="0"/>
                <a:ea typeface="ＭＳ Ｐゴシック" charset="-128"/>
                <a:cs typeface="+mn-cs"/>
              </a:rPr>
              <a:t>weithiau’n</a:t>
            </a:r>
            <a:r>
              <a:rPr lang="cy-GB" sz="1200" dirty="0">
                <a:solidFill>
                  <a:schemeClr val="tx1"/>
                </a:solidFill>
                <a:latin typeface="Arial" charset="0"/>
                <a:ea typeface="ＭＳ Ｐゴシック" charset="-128"/>
                <a:cs typeface="+mn-cs"/>
              </a:rPr>
              <a:t> cael eu heithrio o addysg am y mislif, ond gall hyn arwain at fwy o letchwithdod a stigma ynghylch y pwnc. Mae’n bwysig bod pob rhywedd yn dysgu am newidiadau i’r corff i helpu i normaleiddio’r sgyrsiau hyn; a fydd yn cefnogi iechyd a llesiant cadarnhaol. </a:t>
            </a:r>
          </a:p>
          <a:p>
            <a:endParaRPr lang="en-GB" altLang="en-US" dirty="0"/>
          </a:p>
        </p:txBody>
      </p:sp>
      <p:sp>
        <p:nvSpPr>
          <p:cNvPr id="53252"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983469-0523-4410-8D39-64B8DC96E5F8}" type="slidenum">
              <a:rPr lang="en-US" altLang="en-US" sz="1200" smtClean="0">
                <a:solidFill>
                  <a:srgbClr val="000000"/>
                </a:solidFill>
                <a:latin typeface="Times New Roman" panose="02020603050405020304" pitchFamily="18" charset="0"/>
              </a:rPr>
              <a:pPr/>
              <a:t>20</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3797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21</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1830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dirty="0"/>
              <a:t>Dull – Gweithgaredd sut gallwn ni gynghori ffrind</a:t>
            </a:r>
          </a:p>
          <a:p>
            <a:pPr marL="171450" indent="-171450">
              <a:buFont typeface="Arial" panose="020B0604020202020204" pitchFamily="34" charset="0"/>
              <a:buChar char="•"/>
            </a:pPr>
            <a:r>
              <a:rPr lang="cy-GB" dirty="0"/>
              <a:t>Rhannwch y grŵp yn barau, a rhowch un o’r dyfyniadau o’r sleid i bob pâr, neu os yw amser yn caniatáu, gofynnwch iddyn nhw ystyried pob un o’r 3 senario a sut y bydden nhw’n cynghori pob person </a:t>
            </a:r>
          </a:p>
          <a:p>
            <a:pPr marL="171450" indent="-171450">
              <a:buFont typeface="Arial" panose="020B0604020202020204" pitchFamily="34" charset="0"/>
              <a:buChar char="•"/>
            </a:pPr>
            <a:r>
              <a:rPr lang="cy-GB" dirty="0"/>
              <a:t>Dewch â’r grŵp at ei gilydd a gofyn am adborth/trafodaeth, gan ddefnyddio cwestiynau allweddol, negeseuon ac awgrymiadau i gefnogi’r drafodaeth.</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cy-GB" b="1" dirty="0"/>
              <a:t>Cwestiynau Allweddol</a:t>
            </a:r>
          </a:p>
          <a:p>
            <a:pPr marL="171450" indent="-171450">
              <a:buFont typeface="Arial" panose="020B0604020202020204" pitchFamily="34" charset="0"/>
              <a:buChar char="•"/>
            </a:pPr>
            <a:r>
              <a:rPr lang="cy-GB" dirty="0"/>
              <a:t>Sut gallwn ni gefnogi ein llesiant yn ystod y glasoed?</a:t>
            </a:r>
          </a:p>
          <a:p>
            <a:pPr marL="171450" indent="-171450">
              <a:buFont typeface="Arial" panose="020B0604020202020204" pitchFamily="34" charset="0"/>
              <a:buChar char="•"/>
            </a:pPr>
            <a:r>
              <a:rPr lang="cy-GB" dirty="0"/>
              <a:t>A fyddwn ni’n profi’r glasoed yn wahanol, ac os felly, sut?</a:t>
            </a:r>
          </a:p>
          <a:p>
            <a:pPr marL="171450" indent="-171450">
              <a:buFont typeface="Arial" panose="020B0604020202020204" pitchFamily="34" charset="0"/>
              <a:buChar char="•"/>
            </a:pPr>
            <a:r>
              <a:rPr lang="cy-GB" dirty="0"/>
              <a:t>Gyda phwy allwn ni siarad os ydyn ni’n teimlo’n bryderus neu o dan straen am y newidiadau hyn?</a:t>
            </a:r>
          </a:p>
          <a:p>
            <a:pPr marL="171450" indent="-171450">
              <a:buFont typeface="Arial" panose="020B0604020202020204" pitchFamily="34" charset="0"/>
              <a:buChar char="•"/>
            </a:pPr>
            <a:endParaRPr lang="en-GB" dirty="0"/>
          </a:p>
          <a:p>
            <a:r>
              <a:rPr lang="cy-GB" sz="1200" b="1" dirty="0">
                <a:solidFill>
                  <a:schemeClr val="tx1"/>
                </a:solidFill>
                <a:latin typeface="Arial" charset="0"/>
                <a:ea typeface="ＭＳ Ｐゴシック" charset="-128"/>
                <a:cs typeface="+mn-cs"/>
              </a:rPr>
              <a:t>Negeseuon Allweddol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Gall dylanwadau gwahanol effeithio ar ein lles emosiynol, mewn ffyrdd da a ffyrdd gwael; gan gynnwys newidiadau i’r corff.</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Gall y glasoed wneud i ni boeni, neu deimlo’n bryderus am y newidiadau sy’n digwydd neu sydd heb ddigwydd. Mae’n dda siarad am sut rydyn ni’n teimlo.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Mae’n bwysig ein bod yn deall ffyrdd o helpu ein lles emosiynol a’n gwytnwch. Gallai hyn fod yn gysylltiedig â gweithgarwch corfforol, amser yn yr awyr agored, hobïau, amser a dreulir gyda ffrindiau a theulu, neu helpu eraill.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 sawl ffynhonnell o gymorth a chefnogaeth i’n hiechyd.  Mae help yn rhywbeth y gallwn ni ei gael bob amser gan oedolyn rydyn ni’n ymddiried ynddo, fel ein rhiant, gofalwr neu athro. Mae sefydliadau dibynadwy hefyd sy’n gallu cynnig cymorth yn ddigidol, dros y ffôn, drwy neges destun neu wyneb yn wyneb.</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cy-GB" sz="1200" b="1" dirty="0">
                <a:solidFill>
                  <a:schemeClr val="tx1"/>
                </a:solidFill>
                <a:latin typeface="Arial" charset="0"/>
                <a:ea typeface="ＭＳ Ｐゴシック" charset="-128"/>
                <a:cs typeface="+mn-cs"/>
              </a:rPr>
              <a:t>Awgrymiadau ar gyfer yr hwylusydd </a:t>
            </a:r>
          </a:p>
          <a:p>
            <a:pPr marL="171450" lvl="0" indent="-171450">
              <a:buFont typeface="Arial" panose="020B0604020202020204" pitchFamily="34" charset="0"/>
              <a:buChar char="•"/>
            </a:pPr>
            <a:r>
              <a:rPr lang="cy-GB" sz="1200" b="0" dirty="0">
                <a:solidFill>
                  <a:schemeClr val="tx1"/>
                </a:solidFill>
                <a:latin typeface="Arial" charset="0"/>
                <a:ea typeface="ＭＳ Ｐゴシック" charset="-128"/>
                <a:cs typeface="+mn-cs"/>
              </a:rPr>
              <a:t>Awgrymiadau ar gyfer yr hwylusydd ar gyfer dyfyniadau Helpu ffrind </a:t>
            </a:r>
          </a:p>
          <a:p>
            <a:pPr marL="171450" lvl="0" indent="-171450">
              <a:buFont typeface="Arial" panose="020B0604020202020204" pitchFamily="34" charset="0"/>
              <a:buChar char="•"/>
            </a:pPr>
            <a:r>
              <a:rPr lang="cy-GB" sz="1200" b="0" dirty="0">
                <a:solidFill>
                  <a:schemeClr val="tx1"/>
                </a:solidFill>
                <a:latin typeface="Arial" charset="0"/>
                <a:ea typeface="ＭＳ Ｐゴシック" charset="-128"/>
                <a:cs typeface="+mn-cs"/>
              </a:rPr>
              <a:t>Mae Sam yn enw sy’n niwtral o ran rhywedd, ystyriwch y senario hwn o safbwynt gwahanol </a:t>
            </a:r>
            <a:r>
              <a:rPr lang="cy-GB" sz="1200" b="0" dirty="0" err="1">
                <a:solidFill>
                  <a:schemeClr val="tx1"/>
                </a:solidFill>
                <a:latin typeface="Arial" charset="0"/>
                <a:ea typeface="ＭＳ Ｐゴシック" charset="-128"/>
                <a:cs typeface="+mn-cs"/>
              </a:rPr>
              <a:t>ryweddau</a:t>
            </a:r>
            <a:r>
              <a:rPr lang="cy-GB" sz="1200" b="0" dirty="0">
                <a:solidFill>
                  <a:schemeClr val="tx1"/>
                </a:solidFill>
                <a:latin typeface="Arial" charset="0"/>
                <a:ea typeface="ＭＳ Ｐゴシック" charset="-128"/>
                <a:cs typeface="+mn-cs"/>
              </a:rPr>
              <a:t>. Atgoffa y gall y glasoed ddechrau rhwng 7 ac 16 mlwydd oed. Mae pob un ohonom yn tyfu ac yn newid ar wahanol gyfraddau, ac nid oes dim y gallwch ei wneud i wneud iddo ddigwydd yn gynt nac yn hwyrach. Bydd eich corff yn newid pan fydd yn barod. Nid oes angen i Sam boeni ond dylid ei gefnogi i siarad â rhywun i helpu i leddfu ei bryderon</a:t>
            </a:r>
          </a:p>
          <a:p>
            <a:pPr marL="171450" lvl="0" indent="-171450">
              <a:buFont typeface="Arial" panose="020B0604020202020204" pitchFamily="34" charset="0"/>
              <a:buChar char="•"/>
            </a:pPr>
            <a:r>
              <a:rPr lang="cy-GB" sz="1200" b="0" dirty="0">
                <a:solidFill>
                  <a:schemeClr val="tx1"/>
                </a:solidFill>
                <a:latin typeface="Arial" charset="0"/>
                <a:ea typeface="ＭＳ Ｐゴシック" charset="-128"/>
                <a:cs typeface="+mn-cs"/>
              </a:rPr>
              <a:t>Mae Jack yn newid ac mae’n teimlo’n emosiynol. Gellir tawelu meddwl Jack bod hyn yn normal a bydd y teimladau’n setlo i lawr yn y pen draw. Mae’n dda i Jack esbonio sut mae’n teimlo i’w ffrindiau/teulu a sicrhau ei fod yn gwneud gweithgareddau cadarnhaol i gefnogi ei les </a:t>
            </a:r>
          </a:p>
          <a:p>
            <a:pPr marL="171450" lvl="0" indent="-171450">
              <a:buFont typeface="Arial" panose="020B0604020202020204" pitchFamily="34" charset="0"/>
              <a:buChar char="•"/>
            </a:pPr>
            <a:r>
              <a:rPr lang="cy-GB" sz="1200" b="0" dirty="0">
                <a:solidFill>
                  <a:schemeClr val="tx1"/>
                </a:solidFill>
                <a:latin typeface="Arial" charset="0"/>
                <a:ea typeface="ＭＳ Ｐゴシック" charset="-128"/>
                <a:cs typeface="+mn-cs"/>
              </a:rPr>
              <a:t>Efallai fod Alex yn profi tlodi mislif, mae llefydd lle gall Alex gael gafael ar nwyddau mislif am ddim, gan gynnwys yn yr ysgol. Efallai y bydd Alex hefyd yn teimlo’n lletchwith yn siarad â’u tad am eu mislif, efallai fod angen cymorth ar Alex i gael y sgwrs hon. Dylid tawelu meddwl Alex am ddechrau’r mislif; mae hyn yn normal ac yn iach a dylai dderbyn cyngor am y nwyddau sydd ar gael. </a:t>
            </a:r>
          </a:p>
          <a:p>
            <a:pPr marL="171450" lvl="0" indent="-171450">
              <a:buFont typeface="Arial" panose="020B0604020202020204" pitchFamily="34" charset="0"/>
              <a:buChar char="•"/>
            </a:pPr>
            <a:endParaRPr lang="en-GB" sz="1200" b="0" kern="1200" dirty="0">
              <a:solidFill>
                <a:schemeClr val="tx1"/>
              </a:solidFill>
              <a:effectLst/>
              <a:latin typeface="Arial" charset="0"/>
              <a:ea typeface="ＭＳ Ｐゴシック" charset="-128"/>
              <a:cs typeface="+mn-cs"/>
            </a:endParaRP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22</a:t>
            </a:fld>
            <a:endParaRPr lang="en-US" altLang="en-US"/>
          </a:p>
        </p:txBody>
      </p:sp>
    </p:spTree>
    <p:extLst>
      <p:ext uri="{BB962C8B-B14F-4D97-AF65-F5344CB8AC3E}">
        <p14:creationId xmlns:p14="http://schemas.microsoft.com/office/powerpoint/2010/main" val="295105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0528D87-41C4-4D58-AB8B-E61295DDEC37}"/>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6244D4F-8D54-4179-9736-D1FC7CEC69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70660" name="Slide Number Placeholder 3">
            <a:extLst>
              <a:ext uri="{FF2B5EF4-FFF2-40B4-BE49-F238E27FC236}">
                <a16:creationId xmlns:a16="http://schemas.microsoft.com/office/drawing/2014/main" id="{C9C7C3D5-8DEF-4427-8769-8EFEDFE2915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D4C7965-137A-4AD4-8BE9-1702BFEFF78B}"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23</a:t>
            </a:fld>
            <a:endParaRPr lang="en-US" altLang="en-US">
              <a:solidFill>
                <a:schemeClr val="tx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500120F-363B-4BD1-B367-64D68CBF260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BE07AAB4-32AE-40B4-8A4A-1FD9F4984E14}"/>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cy-GB">
                <a:latin typeface="Arial" panose="020B0604020202020204" pitchFamily="34" charset="0"/>
              </a:rPr>
              <a:t>Hefyd, ychwanegwch wasanaethau iechyd rhywiol lleol ar gyfer pobl ifanc, yn enwedig os ydym yn sôn am ffrwythlondeb, rhyw a beichiogi yn ystod y sesiwn hon. Gellir cyfeirio hwyluswyr at wefan </a:t>
            </a:r>
            <a:r>
              <a:rPr lang="cy-GB">
                <a:hlinkClick r:id="rId3"/>
              </a:rPr>
              <a:t>Brook – Healthy lives for young people</a:t>
            </a:r>
            <a:r>
              <a:rPr lang="cy-GB"/>
              <a:t>, a hefyd at </a:t>
            </a:r>
            <a:r>
              <a:rPr lang="cy-GB">
                <a:hlinkClick r:id="rId4"/>
              </a:rPr>
              <a:t>Brook Learn</a:t>
            </a:r>
            <a:r>
              <a:rPr lang="cy-GB"/>
              <a:t>.</a:t>
            </a:r>
          </a:p>
        </p:txBody>
      </p:sp>
      <p:sp>
        <p:nvSpPr>
          <p:cNvPr id="72708" name="Slide Number Placeholder 3">
            <a:extLst>
              <a:ext uri="{FF2B5EF4-FFF2-40B4-BE49-F238E27FC236}">
                <a16:creationId xmlns:a16="http://schemas.microsoft.com/office/drawing/2014/main" id="{CDA4256F-B0E4-4AA7-82EC-354EABE851F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C1C352CF-1B95-46AF-988C-203936B6DF0E}"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24</a:t>
            </a:fld>
            <a:endParaRPr lang="en-US" altLang="en-US">
              <a:solidFill>
                <a:schemeClr val="tx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48647C5-9362-405F-8D2D-6CBFD07E31A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BD8D870F-7323-403C-9831-FE4FF5AE2B5C}"/>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GB"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4DC60CC8-C4B0-4389-86B6-F15EEE430F61}"/>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6ED97669-3802-4BF2-98A5-195B5C310FFC}"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26</a:t>
            </a:fld>
            <a:endParaRPr lang="en-US" altLang="en-US">
              <a:solidFill>
                <a:schemeClr val="tx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y-GB" dirty="0">
                <a:latin typeface="Arial" panose="020B0604020202020204" pitchFamily="34" charset="0"/>
              </a:rPr>
              <a:t>Efallai nad yw hyn yn berthnasol i chi ar hyn o bryd, ond gallai fod yn rhywbeth i chi feddwl amdano yn y dyfodol, neu i chi gynghori ffrind neu berthynas hŷn. </a:t>
            </a:r>
          </a:p>
          <a:p>
            <a:endParaRPr lang="en-GB" altLang="en-US" dirty="0">
              <a:latin typeface="Arial" panose="020B0604020202020204" pitchFamily="34" charset="0"/>
            </a:endParaRPr>
          </a:p>
          <a:p>
            <a:r>
              <a:rPr lang="cy-GB" dirty="0">
                <a:latin typeface="Arial" panose="020B0604020202020204" pitchFamily="34" charset="0"/>
              </a:rPr>
              <a:t>Mae gan </a:t>
            </a:r>
            <a:r>
              <a:rPr lang="cy-GB" dirty="0" err="1">
                <a:latin typeface="Arial" panose="020B0604020202020204" pitchFamily="34" charset="0"/>
              </a:rPr>
              <a:t>Brook</a:t>
            </a:r>
            <a:r>
              <a:rPr lang="cy-GB" dirty="0">
                <a:latin typeface="Arial" panose="020B0604020202020204" pitchFamily="34" charset="0"/>
              </a:rPr>
              <a:t> wasanaethau ledled y DU sy’n darparu gwasanaethau iechyd rhywiol cyfrinachol a rhad ac am ddim i bobl ifanc dan 25 oed. Mae ein hadnodd Dod o hyd i Wasanaeth yn eich galluogi i chwilio am yr holl wasanaethau yn Lloegr - nid </a:t>
            </a:r>
            <a:r>
              <a:rPr lang="cy-GB" dirty="0" err="1">
                <a:latin typeface="Arial" panose="020B0604020202020204" pitchFamily="34" charset="0"/>
              </a:rPr>
              <a:t>Brook</a:t>
            </a:r>
            <a:r>
              <a:rPr lang="cy-GB" dirty="0">
                <a:latin typeface="Arial" panose="020B0604020202020204" pitchFamily="34" charset="0"/>
              </a:rPr>
              <a:t> yn unig. Os nad ydych chi wedi ymweld â </a:t>
            </a:r>
            <a:r>
              <a:rPr lang="cy-GB" dirty="0" err="1">
                <a:latin typeface="Arial" panose="020B0604020202020204" pitchFamily="34" charset="0"/>
              </a:rPr>
              <a:t>Brook</a:t>
            </a:r>
            <a:r>
              <a:rPr lang="cy-GB" dirty="0">
                <a:latin typeface="Arial" panose="020B0604020202020204" pitchFamily="34" charset="0"/>
              </a:rPr>
              <a:t> o’r blaen, bydd ein tudalen </a:t>
            </a:r>
            <a:r>
              <a:rPr lang="cy-GB" dirty="0" err="1">
                <a:latin typeface="Arial" panose="020B0604020202020204" pitchFamily="34" charset="0"/>
              </a:rPr>
              <a:t>Brook</a:t>
            </a:r>
            <a:r>
              <a:rPr lang="cy-GB" dirty="0">
                <a:latin typeface="Arial" panose="020B0604020202020204" pitchFamily="34" charset="0"/>
              </a:rPr>
              <a:t> yn dweud wrthych beth i’w ddisgwyl ac os oes angen help arnoch ar frys, mae gennym yr holl rifau allweddol sydd eu hangen arnoch. Cyflwyno gwasanaethau lleol.</a:t>
            </a:r>
          </a:p>
          <a:p>
            <a:endParaRPr lang="en-GB" altLang="en-US" dirty="0">
              <a:latin typeface="Arial" panose="020B0604020202020204" pitchFamily="34" charset="0"/>
            </a:endParaRPr>
          </a:p>
          <a:p>
            <a:r>
              <a:rPr lang="cy-GB" dirty="0">
                <a:latin typeface="Arial" panose="020B0604020202020204" pitchFamily="34" charset="0"/>
              </a:rPr>
              <a:t>Cyngor </a:t>
            </a:r>
          </a:p>
          <a:p>
            <a:r>
              <a:rPr lang="cy-GB" dirty="0">
                <a:latin typeface="Arial" panose="020B0604020202020204" pitchFamily="34" charset="0"/>
              </a:rPr>
              <a:t>Condomau am ddim</a:t>
            </a:r>
          </a:p>
          <a:p>
            <a:r>
              <a:rPr lang="cy-GB" dirty="0">
                <a:latin typeface="Arial" panose="020B0604020202020204" pitchFamily="34" charset="0"/>
              </a:rPr>
              <a:t>Atal cenhedlu am ddim gan gynnwys atal cenhedlu brys</a:t>
            </a:r>
          </a:p>
          <a:p>
            <a:r>
              <a:rPr lang="cy-GB" dirty="0">
                <a:latin typeface="Arial" panose="020B0604020202020204" pitchFamily="34" charset="0"/>
              </a:rPr>
              <a:t>Profi am Feichiogrwydd a Heintiau</a:t>
            </a:r>
          </a:p>
          <a:p>
            <a:r>
              <a:rPr lang="cy-GB" dirty="0">
                <a:latin typeface="Arial" panose="020B0604020202020204" pitchFamily="34" charset="0"/>
              </a:rPr>
              <a:t>Rhywun i siarad gyda nhw</a:t>
            </a:r>
          </a:p>
          <a:p>
            <a:r>
              <a:rPr lang="cy-GB" dirty="0">
                <a:latin typeface="Arial" panose="020B0604020202020204" pitchFamily="34" charset="0"/>
              </a:rPr>
              <a:t>Cymorth o ran pwy ydych chi’n ei ffansïo pwy bynnag fydd hynny </a:t>
            </a:r>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EB53738-9CE5-4970-BD71-987591DDE5A1}" type="slidenum">
              <a:rPr lang="en-US" altLang="en-US" smtClean="0">
                <a:solidFill>
                  <a:srgbClr val="000000"/>
                </a:solidFill>
                <a:cs typeface="Arial" panose="020B0604020202020204" pitchFamily="34" charset="0"/>
              </a:rPr>
              <a:pPr eaLnBrk="1" hangingPunct="1">
                <a:spcBef>
                  <a:spcPct val="0"/>
                </a:spcBef>
              </a:pPr>
              <a:t>3</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5738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cy-GB" b="1" dirty="0">
                <a:latin typeface="Arial" panose="020B0604020202020204" pitchFamily="34" charset="0"/>
                <a:ea typeface="ＭＳ Ｐゴシック" panose="020B0600070205080204" pitchFamily="34" charset="-128"/>
              </a:rPr>
              <a:t>TASG</a:t>
            </a:r>
            <a:r>
              <a:rPr lang="cy-GB" dirty="0">
                <a:latin typeface="Arial" panose="020B0604020202020204" pitchFamily="34" charset="0"/>
                <a:ea typeface="ＭＳ Ｐゴシック" panose="020B0600070205080204" pitchFamily="34" charset="-128"/>
              </a:rPr>
              <a:t> - Creu Gofod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 Cytundeb Grŵp/Rheolau Grŵp </a:t>
            </a:r>
          </a:p>
          <a:p>
            <a:pPr>
              <a:defRPr/>
            </a:pPr>
            <a:endParaRPr lang="en-GB" altLang="en-US" dirty="0">
              <a:latin typeface="Arial" panose="020B0604020202020204" pitchFamily="34" charset="0"/>
              <a:ea typeface="ＭＳ Ｐゴシック" panose="020B0600070205080204" pitchFamily="34" charset="-128"/>
            </a:endParaRPr>
          </a:p>
          <a:p>
            <a:pPr>
              <a:defRPr/>
            </a:pPr>
            <a:r>
              <a:rPr lang="cy-GB" dirty="0">
                <a:latin typeface="Arial" panose="020B0604020202020204" pitchFamily="34" charset="0"/>
                <a:ea typeface="ＭＳ Ｐゴシック" panose="020B0600070205080204" pitchFamily="34" charset="-128"/>
              </a:rPr>
              <a:t>Os bydd amser yn caniatáu, gofynnwch i’r grŵp am awgrymiadau ar gyfer cytundeb grŵp </a:t>
            </a:r>
          </a:p>
          <a:p>
            <a:pPr>
              <a:defRPr/>
            </a:pPr>
            <a:endParaRPr lang="en-GB"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Byddwch yn agored ond ni fyddwn yn siarad am ein bywydau personol ein hunain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Anfeirniadol – Ni fyddwn yn cymryd yn ganiataol ein bod yn gwybod beth mae pobl yn ei feddwl ac yn ei deimlo na beth sy’n digwydd yn eu bywydau, rydyn ni’n derbyn bod pawb yn unigolyn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Byddwn yn dangos parch at bawb a ddim yn codi cywilydd arnyn nhw nac yn gwneud hwyl am eu pen yn y dosbarth na’r tu allan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 pob un ohonom yn cymryd rhan ac yn ymwneud â’r gwersi ond mae gennym hawl i beidio â chymryd rhan mewn gweithgaredd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Byddwn yn gwrando ar ein gilydd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Gallwn ofyn unrhyw gwestiynau i’r athro (dim byd personol!)</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Byddwn yn ceisio defnyddio’r iaith gywir ac nid geiriau slang, os nad ydym yn gwybod beth yw’r gair cywir, gallwn ofyn (Crybwyll hyn os bydd yn berthnasol)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Gallwn ofyn am help a chefnogaeth y tu allan i’r dosbarth os bydd angen</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Cyfrinachol – mae’r hyn rydyn ni’n siarad amdano yn aros yn yr ystafell, oni bai ein bod yn poeni amdanoch chi neu am rywbeth/rhywun rydych chi’n siarad amdano – diogelu </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Gwnewch o'n hwyl</a:t>
            </a:r>
          </a:p>
          <a:p>
            <a:pPr marL="171450" indent="-171450">
              <a:buFont typeface="Arial" panose="020B0604020202020204" pitchFamily="34" charset="0"/>
              <a:buChar char="•"/>
              <a:defRPr/>
            </a:pPr>
            <a:r>
              <a:rPr lang="cy-GB" dirty="0">
                <a:latin typeface="Arial" panose="020B0604020202020204" pitchFamily="34" charset="0"/>
                <a:ea typeface="ＭＳ Ｐゴシック" panose="020B0600070205080204" pitchFamily="34" charset="-128"/>
              </a:rPr>
              <a:t>Byddwn hefyd yn defnyddio iaith sy’n niwtral o ran rhywedd yn y sesiwn hon, gan siarad am gyrff yn hytrach na rhywedd i fod yn gynhwysol tuag at bobl draws/</a:t>
            </a:r>
            <a:r>
              <a:rPr lang="cy-GB" dirty="0" err="1">
                <a:latin typeface="Arial" panose="020B0604020202020204" pitchFamily="34" charset="0"/>
                <a:ea typeface="ＭＳ Ｐゴシック" panose="020B0600070205080204" pitchFamily="34" charset="-128"/>
              </a:rPr>
              <a:t>anneuaidd</a:t>
            </a:r>
            <a:r>
              <a:rPr lang="cy-GB" dirty="0">
                <a:latin typeface="Arial" panose="020B0604020202020204" pitchFamily="34" charset="0"/>
                <a:ea typeface="ＭＳ Ｐゴシック" panose="020B0600070205080204" pitchFamily="34" charset="-128"/>
              </a:rPr>
              <a:t>/</a:t>
            </a:r>
            <a:r>
              <a:rPr lang="cy-GB" dirty="0" err="1">
                <a:latin typeface="Arial" panose="020B0604020202020204" pitchFamily="34" charset="0"/>
                <a:ea typeface="ＭＳ Ｐゴシック" panose="020B0600070205080204" pitchFamily="34" charset="-128"/>
              </a:rPr>
              <a:t>rhyweddhylifol</a:t>
            </a:r>
            <a:r>
              <a:rPr lang="cy-GB" dirty="0">
                <a:latin typeface="Arial" panose="020B0604020202020204" pitchFamily="34" charset="0"/>
                <a:ea typeface="ＭＳ Ｐゴシック" panose="020B0600070205080204" pitchFamily="34" charset="-128"/>
              </a:rPr>
              <a:t> (gan gynnwys os yw’n briodol)</a:t>
            </a:r>
          </a:p>
          <a:p>
            <a:pPr>
              <a:defRPr/>
            </a:pPr>
            <a:endParaRPr lang="en-GB" altLang="en-US" dirty="0">
              <a:latin typeface="Arial" panose="020B0604020202020204" pitchFamily="34" charset="0"/>
              <a:ea typeface="ＭＳ Ｐゴシック" panose="020B0600070205080204" pitchFamily="34" charset="-128"/>
            </a:endParaRPr>
          </a:p>
          <a:p>
            <a:pPr>
              <a:defRPr/>
            </a:pPr>
            <a:endParaRPr lang="en-GB" dirty="0">
              <a:ea typeface="ＭＳ Ｐゴシック" panose="020B0600070205080204" pitchFamily="34" charset="-128"/>
            </a:endParaRPr>
          </a:p>
          <a:p>
            <a:pPr>
              <a:defRPr/>
            </a:pPr>
            <a:endParaRPr lang="en-GB" dirty="0">
              <a:ea typeface="ＭＳ Ｐゴシック" panose="020B0600070205080204" pitchFamily="34" charset="-128"/>
            </a:endParaRPr>
          </a:p>
        </p:txBody>
      </p:sp>
      <p:sp>
        <p:nvSpPr>
          <p:cNvPr id="1638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3243BD-E086-425E-B45B-417EF7B2EE00}" type="slidenum">
              <a:rPr lang="en-US" altLang="en-US" sz="1200" smtClean="0"/>
              <a:pPr/>
              <a:t>4</a:t>
            </a:fld>
            <a:endParaRPr lang="en-US" altLang="en-US" sz="1200"/>
          </a:p>
        </p:txBody>
      </p:sp>
    </p:spTree>
    <p:extLst>
      <p:ext uri="{BB962C8B-B14F-4D97-AF65-F5344CB8AC3E}">
        <p14:creationId xmlns:p14="http://schemas.microsoft.com/office/powerpoint/2010/main" val="263896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18435" name="Notes Placeholder 2"/>
          <p:cNvSpPr>
            <a:spLocks noGrp="1" noChangeArrowheads="1"/>
          </p:cNvSpPr>
          <p:nvPr>
            <p:ph type="body" idx="1"/>
          </p:nvPr>
        </p:nvSpPr>
        <p:spPr>
          <a:noFill/>
        </p:spPr>
        <p:txBody>
          <a:bodyPr/>
          <a:lstStyle/>
          <a:p>
            <a:r>
              <a:rPr lang="cy-GB" b="1" dirty="0">
                <a:latin typeface="Arial" panose="020B0604020202020204" pitchFamily="34" charset="0"/>
              </a:rPr>
              <a:t>Yr hwylusydd yn rhedeg drwy’r canlynol </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40672-6D5F-4D40-9C44-155509AF5A3E}" type="slidenum">
              <a:rPr lang="en-US" altLang="en-US" sz="1200" smtClean="0"/>
              <a:pPr/>
              <a:t>5</a:t>
            </a:fld>
            <a:endParaRPr lang="en-US" altLang="en-US" sz="1200"/>
          </a:p>
        </p:txBody>
      </p:sp>
    </p:spTree>
    <p:extLst>
      <p:ext uri="{BB962C8B-B14F-4D97-AF65-F5344CB8AC3E}">
        <p14:creationId xmlns:p14="http://schemas.microsoft.com/office/powerpoint/2010/main" val="94285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3" name="Notes Placeholder 2"/>
          <p:cNvSpPr>
            <a:spLocks noGrp="1"/>
          </p:cNvSpPr>
          <p:nvPr>
            <p:ph type="body" idx="1"/>
          </p:nvPr>
        </p:nvSpPr>
        <p:spPr>
          <a:noFill/>
        </p:spPr>
        <p:txBody>
          <a:bodyPr/>
          <a:lstStyle/>
          <a:p>
            <a:r>
              <a:rPr lang="cy-GB" b="1" dirty="0">
                <a:latin typeface="Arial" panose="020B0604020202020204" pitchFamily="34" charset="0"/>
              </a:rPr>
              <a:t>Negeseuon allweddol: Rhywedd a’r Glasoed </a:t>
            </a:r>
          </a:p>
          <a:p>
            <a:endParaRPr lang="en-GB" altLang="en-US" dirty="0">
              <a:latin typeface="Arial" panose="020B0604020202020204" pitchFamily="34" charset="0"/>
            </a:endParaRPr>
          </a:p>
          <a:p>
            <a:pPr marL="171450" indent="-171450">
              <a:buFont typeface="Arial" panose="020B0604020202020204" pitchFamily="34" charset="0"/>
              <a:buChar char="•"/>
            </a:pPr>
            <a:r>
              <a:rPr lang="cy-GB" dirty="0">
                <a:latin typeface="Arial" panose="020B0604020202020204" pitchFamily="34" charset="0"/>
              </a:rPr>
              <a:t>I rai ohonom, nid yw ein cyrff a’n rhyw yn cyfateb i’w gilydd. Efallai eich bod yn teimlo’n fenyw a bod gennych bidyn, efallai eich bod yn teimlo’n wryw a bod gennych fwlfa neu efallai eich bod yn teimlo fel cymysgedd o’r ddau. Mae hyn yn cael ei alw’n draws, yn </a:t>
            </a:r>
            <a:r>
              <a:rPr lang="cy-GB" dirty="0" err="1">
                <a:latin typeface="Arial" panose="020B0604020202020204" pitchFamily="34" charset="0"/>
              </a:rPr>
              <a:t>drawsryweddol</a:t>
            </a:r>
            <a:r>
              <a:rPr lang="cy-GB" dirty="0">
                <a:latin typeface="Arial" panose="020B0604020202020204" pitchFamily="34" charset="0"/>
              </a:rPr>
              <a:t> neu’n </a:t>
            </a:r>
            <a:r>
              <a:rPr lang="cy-GB" dirty="0" err="1">
                <a:latin typeface="Arial" panose="020B0604020202020204" pitchFamily="34" charset="0"/>
              </a:rPr>
              <a:t>rywedd</a:t>
            </a:r>
            <a:r>
              <a:rPr lang="cy-GB" dirty="0">
                <a:latin typeface="Arial" panose="020B0604020202020204" pitchFamily="34" charset="0"/>
              </a:rPr>
              <a:t> </a:t>
            </a:r>
            <a:r>
              <a:rPr lang="cy-GB" dirty="0" err="1">
                <a:latin typeface="Arial" panose="020B0604020202020204" pitchFamily="34" charset="0"/>
              </a:rPr>
              <a:t>cwiar</a:t>
            </a:r>
            <a:r>
              <a:rPr lang="cy-GB" dirty="0">
                <a:latin typeface="Arial" panose="020B0604020202020204" pitchFamily="34" charset="0"/>
              </a:rPr>
              <a:t> ac mae’n gallu gwneud y glasoed yn fwy cymhleth; fodd bynnag, gall y glasoed fod yn gadarnhaol o hyd. Mae’n bwysig i ni feddwl am </a:t>
            </a:r>
            <a:r>
              <a:rPr lang="cy-GB" dirty="0" err="1">
                <a:latin typeface="Arial" panose="020B0604020202020204" pitchFamily="34" charset="0"/>
              </a:rPr>
              <a:t>rywedd</a:t>
            </a:r>
            <a:r>
              <a:rPr lang="cy-GB" dirty="0">
                <a:latin typeface="Arial" panose="020B0604020202020204" pitchFamily="34" charset="0"/>
              </a:rPr>
              <a:t> a rhyw fel sbectrwm.</a:t>
            </a:r>
            <a:r>
              <a:rPr lang="cy-GB" baseline="0" dirty="0">
                <a:latin typeface="Arial" panose="020B0604020202020204" pitchFamily="34" charset="0"/>
              </a:rPr>
              <a:t> Mae angen ystyried Deddf Cydraddoldeb 2010 yn y sgwrs hon hefyd.</a:t>
            </a:r>
          </a:p>
          <a:p>
            <a:pPr marL="171450" indent="-171450">
              <a:buFont typeface="Arial" panose="020B0604020202020204" pitchFamily="34" charset="0"/>
              <a:buChar char="•"/>
            </a:pPr>
            <a:r>
              <a:rPr lang="cy-GB" dirty="0" err="1"/>
              <a:t>Rhyngrywiol</a:t>
            </a:r>
            <a:r>
              <a:rPr lang="cy-GB" dirty="0"/>
              <a:t>: mae’n fwy adnabyddus fel ‘Gwahaniaeth mewn Datblygiad Rhywiol’ (DSD) </a:t>
            </a:r>
            <a:r>
              <a:rPr lang="cy-GB" dirty="0">
                <a:latin typeface="Arial" panose="020B0604020202020204" pitchFamily="34" charset="0"/>
              </a:rPr>
              <a:t>–</a:t>
            </a:r>
            <a:r>
              <a:rPr lang="cy-GB" dirty="0"/>
              <a:t> mae hyn yn disgrifio person nad yw ei fioleg yn ffitio’n hawdd i ryw ‘gwrywaidd’ na ‘benywaidd’ ac mae’n llawer mwy cyffredin nag y byddem yn ei feddwl.</a:t>
            </a:r>
            <a:r>
              <a:rPr lang="cy-GB" dirty="0">
                <a:latin typeface="Arial" panose="020B0604020202020204" pitchFamily="34" charset="0"/>
              </a:rPr>
              <a:t> Gall olygu eu bod yn profi rhai agweddau ar y glasoed yn wahanol. </a:t>
            </a:r>
          </a:p>
          <a:p>
            <a:pPr marL="171450" indent="-171450">
              <a:buFont typeface="Arial" panose="020B0604020202020204" pitchFamily="34" charset="0"/>
              <a:buChar char="•"/>
            </a:pPr>
            <a:r>
              <a:rPr lang="cy-GB" dirty="0">
                <a:latin typeface="Arial" panose="020B0604020202020204" pitchFamily="34" charset="0"/>
              </a:rPr>
              <a:t>Yn y wers hon, rydym yn mynd i sôn am gyrff pobl, nid y rhywiau.</a:t>
            </a:r>
          </a:p>
          <a:p>
            <a:pPr marL="171450" indent="-171450">
              <a:buFont typeface="Arial" panose="020B0604020202020204" pitchFamily="34" charset="0"/>
              <a:buChar char="•"/>
            </a:pPr>
            <a:r>
              <a:rPr lang="cy-GB" dirty="0">
                <a:latin typeface="Arial" panose="020B0604020202020204" pitchFamily="34" charset="0"/>
              </a:rPr>
              <a:t>Siaradwch â rhywun rydych chi’n ymddiried ynddo os oes unrhyw beth yn eich poeni neu os oes gennych chi unrhyw gwestiynau.</a:t>
            </a:r>
          </a:p>
          <a:p>
            <a:endParaRPr lang="en-GB" altLang="en-US" dirty="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BCF005-EB96-40E3-A326-6C09D1B18D7A}" type="slidenum">
              <a:rPr lang="en-US" altLang="en-US" sz="1200" smtClean="0"/>
              <a:pPr/>
              <a:t>6</a:t>
            </a:fld>
            <a:endParaRPr lang="en-US" altLang="en-US" sz="1200"/>
          </a:p>
        </p:txBody>
      </p:sp>
    </p:spTree>
    <p:extLst>
      <p:ext uri="{BB962C8B-B14F-4D97-AF65-F5344CB8AC3E}">
        <p14:creationId xmlns:p14="http://schemas.microsoft.com/office/powerpoint/2010/main" val="32215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2531" name="Notes Placeholder 2"/>
          <p:cNvSpPr>
            <a:spLocks noGrp="1" noChangeArrowheads="1"/>
          </p:cNvSpPr>
          <p:nvPr>
            <p:ph type="body" idx="1"/>
          </p:nvPr>
        </p:nvSpPr>
        <p:spPr>
          <a:noFill/>
        </p:spPr>
        <p:txBody>
          <a:bodyPr/>
          <a:lstStyle/>
          <a:p>
            <a:r>
              <a:rPr lang="cy-GB" b="1" dirty="0">
                <a:latin typeface="Arial" panose="020B0604020202020204" pitchFamily="34" charset="0"/>
              </a:rPr>
              <a:t>Beth yw’r glasoed? </a:t>
            </a:r>
          </a:p>
          <a:p>
            <a:endParaRPr lang="en-GB" altLang="en-US" b="1" dirty="0">
              <a:latin typeface="Arial" panose="020B0604020202020204" pitchFamily="34" charset="0"/>
            </a:endParaRPr>
          </a:p>
          <a:p>
            <a:r>
              <a:rPr lang="cy-GB" b="1" dirty="0">
                <a:latin typeface="Arial" panose="020B0604020202020204" pitchFamily="34" charset="0"/>
              </a:rPr>
              <a:t>Dull </a:t>
            </a:r>
          </a:p>
          <a:p>
            <a:endParaRPr lang="en-GB" altLang="en-US" dirty="0">
              <a:latin typeface="Arial" panose="020B0604020202020204" pitchFamily="34" charset="0"/>
            </a:endParaRPr>
          </a:p>
          <a:p>
            <a:r>
              <a:rPr lang="cy-GB" dirty="0">
                <a:latin typeface="Arial" panose="020B0604020202020204" pitchFamily="34" charset="0"/>
              </a:rPr>
              <a:t>•   Yr hwylusydd yn gofyn i’r grŵp beth mae’r glasoed yn ei olygu? Ydych chi wedi clywed amdano o’r blaen? Gofynnwch am awgrymiadau </a:t>
            </a:r>
          </a:p>
          <a:p>
            <a:r>
              <a:rPr lang="cy-GB" dirty="0">
                <a:latin typeface="Arial" panose="020B0604020202020204" pitchFamily="34" charset="0"/>
              </a:rPr>
              <a:t>•   Yr hwylusydd yn diffinio’r glasoed gan ddefnyddio negeseuon allweddol a’r sleid nesaf ac yn atgyfnerthu’r ffaith y bydd y glasoed yn wahanol i bawb</a:t>
            </a:r>
          </a:p>
          <a:p>
            <a:endParaRPr lang="en-GB" altLang="en-US" b="1" dirty="0">
              <a:latin typeface="Arial" panose="020B0604020202020204" pitchFamily="34" charset="0"/>
            </a:endParaRPr>
          </a:p>
          <a:p>
            <a:r>
              <a:rPr lang="cy-GB" b="1" dirty="0">
                <a:latin typeface="Arial" panose="020B0604020202020204" pitchFamily="34" charset="0"/>
              </a:rPr>
              <a:t>Cwestiynau Allweddol </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Beth yw ystyr y glasoed? </a:t>
            </a:r>
          </a:p>
          <a:p>
            <a:r>
              <a:rPr lang="cy-GB" b="1" dirty="0">
                <a:latin typeface="Arial" panose="020B0604020202020204" pitchFamily="34" charset="0"/>
              </a:rPr>
              <a:t>•</a:t>
            </a:r>
            <a:r>
              <a:rPr lang="cy-GB" dirty="0">
                <a:latin typeface="Arial" panose="020B0604020202020204" pitchFamily="34" charset="0"/>
              </a:rPr>
              <a:t>   Ydy’r glasoed yr un fath i bawb? </a:t>
            </a:r>
          </a:p>
          <a:p>
            <a:r>
              <a:rPr lang="cy-GB" b="1" dirty="0">
                <a:latin typeface="Arial" panose="020B0604020202020204" pitchFamily="34" charset="0"/>
              </a:rPr>
              <a:t>•</a:t>
            </a:r>
            <a:r>
              <a:rPr lang="cy-GB" dirty="0">
                <a:latin typeface="Arial" panose="020B0604020202020204" pitchFamily="34" charset="0"/>
              </a:rPr>
              <a:t>   Ar ba oedran fydd y glasoed yn digwydd? </a:t>
            </a:r>
          </a:p>
          <a:p>
            <a:endParaRPr lang="en-GB" altLang="en-US" b="1" dirty="0">
              <a:latin typeface="Arial" panose="020B0604020202020204" pitchFamily="34" charset="0"/>
            </a:endParaRPr>
          </a:p>
          <a:p>
            <a:r>
              <a:rPr lang="cy-GB" b="1" dirty="0">
                <a:latin typeface="Arial" panose="020B0604020202020204" pitchFamily="34" charset="0"/>
              </a:rPr>
              <a:t>Negeseuon Allweddol </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Y glasoed yw pan fydd pobl yn dechrau newid o fod yn blentyn i fod yn oedolyn ifanc. Mae hormonau (cemegau sy’n cael eu cynhyrchu gan eich ymennydd) yn achosi i’ch corff newid a thyfu i allu cenhedlu babi yn fiolegol. Maen nhw hefyd yn effeithio ar y ffordd rydych chi’n meddwl ac yn teimlo.</a:t>
            </a:r>
          </a:p>
          <a:p>
            <a:r>
              <a:rPr lang="cy-GB" b="1" dirty="0">
                <a:latin typeface="Arial" panose="020B0604020202020204" pitchFamily="34" charset="0"/>
              </a:rPr>
              <a:t>•</a:t>
            </a:r>
            <a:r>
              <a:rPr lang="cy-GB" dirty="0">
                <a:latin typeface="Arial" panose="020B0604020202020204" pitchFamily="34" charset="0"/>
              </a:rPr>
              <a:t>   Gall hyn ddechrau unrhyw bryd rhwng 7 ac 16 oed. Nid yw pawb yn datblygu ar yr un oedran nac ar yr un cyflymder, a gall gymryd rhwng 2-4 mlynedd i’w gwblhau. Mae’r glasoed yn wahanol i bawb, ceisiwch beidio â chymharu eich hun â phobl eraill. Mae glasoed yn newid mawr yn ystod llencyndod.</a:t>
            </a:r>
          </a:p>
          <a:p>
            <a:endParaRPr lang="en-GB" altLang="en-US" b="1" dirty="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4DBD3E-9385-4FEE-B765-4CC738382DEB}" type="slidenum">
              <a:rPr lang="en-US" altLang="en-US" sz="1200" smtClean="0">
                <a:solidFill>
                  <a:srgbClr val="000000"/>
                </a:solidFill>
              </a:rPr>
              <a:pPr/>
              <a:t>7</a:t>
            </a:fld>
            <a:endParaRPr lang="en-US" altLang="en-US" sz="1200">
              <a:solidFill>
                <a:srgbClr val="000000"/>
              </a:solidFill>
            </a:endParaRPr>
          </a:p>
        </p:txBody>
      </p:sp>
    </p:spTree>
    <p:extLst>
      <p:ext uri="{BB962C8B-B14F-4D97-AF65-F5344CB8AC3E}">
        <p14:creationId xmlns:p14="http://schemas.microsoft.com/office/powerpoint/2010/main" val="4028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3555"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y-GB" sz="1200">
                <a:solidFill>
                  <a:schemeClr val="tx1"/>
                </a:solidFill>
                <a:latin typeface="Arial" charset="0"/>
                <a:ea typeface="ＭＳ Ｐゴシック" charset="-128"/>
                <a:cs typeface="+mn-cs"/>
              </a:rPr>
              <a:t>Yn y sesiwn hon, byddwn yn defnyddio’r termau ‘mislif’ a ‘misglwyf’, oherwydd maen nhw’n golygu’r un peth. Mislif yw’r term gwyddonol am fislif. Mae’n cael ei sbarduno gan hormonau sy’n cael eu rhyddhau o’r ymennydd yn ystod y glasoed.</a:t>
            </a:r>
          </a:p>
          <a:p>
            <a:pPr>
              <a:defRPr/>
            </a:pPr>
            <a:endParaRPr lang="en-GB" altLang="en-US" dirty="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9603F1-34B2-40A1-9E29-B43E92D19EF0}" type="slidenum">
              <a:rPr lang="en-US" altLang="en-US" sz="1200" smtClean="0"/>
              <a:pPr/>
              <a:t>8</a:t>
            </a:fld>
            <a:endParaRPr lang="en-US" altLang="en-US" sz="1200"/>
          </a:p>
        </p:txBody>
      </p:sp>
    </p:spTree>
    <p:extLst>
      <p:ext uri="{BB962C8B-B14F-4D97-AF65-F5344CB8AC3E}">
        <p14:creationId xmlns:p14="http://schemas.microsoft.com/office/powerpoint/2010/main" val="42912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r>
              <a:rPr lang="cy-GB" b="1">
                <a:ea typeface="ＭＳ Ｐゴシック" panose="020B0600070205080204" pitchFamily="34" charset="-128"/>
              </a:rPr>
              <a:t>Y glasoed Mythau/ Ffeithiau </a:t>
            </a:r>
          </a:p>
          <a:p>
            <a:pPr>
              <a:defRPr/>
            </a:pPr>
            <a:r>
              <a:rPr lang="cy-GB" b="1">
                <a:ea typeface="ＭＳ Ｐゴシック" panose="020B0600070205080204" pitchFamily="34" charset="-128"/>
              </a:rPr>
              <a:t> </a:t>
            </a:r>
            <a:r>
              <a:rPr lang="cy-GB"/>
              <a:t> </a:t>
            </a:r>
          </a:p>
          <a:p>
            <a:pPr>
              <a:defRPr/>
            </a:pPr>
            <a:r>
              <a:rPr lang="cy-GB" b="1">
                <a:ea typeface="ＭＳ Ｐゴシック" panose="020B0600070205080204" pitchFamily="34" charset="-128"/>
              </a:rPr>
              <a:t>Dull </a:t>
            </a:r>
          </a:p>
          <a:p>
            <a:pPr>
              <a:defRPr/>
            </a:pPr>
            <a:r>
              <a:rPr lang="cy-GB" b="1">
                <a:ea typeface="ＭＳ Ｐゴシック" panose="020B0600070205080204" pitchFamily="34" charset="-128"/>
              </a:rPr>
              <a:t> </a:t>
            </a:r>
          </a:p>
          <a:p>
            <a:pPr marL="171450" indent="-171450">
              <a:buFont typeface="Arial" panose="020B0604020202020204" pitchFamily="34" charset="0"/>
              <a:buChar char="•"/>
              <a:defRPr/>
            </a:pPr>
            <a:r>
              <a:rPr lang="cy-GB"/>
              <a:t>Yr hwylusydd yn egluro ein bod yn mynd i weld beth allwch chi ei gofio o’r gwersi a hefyd i herio unrhyw fythau a allai fod o gwmpas. </a:t>
            </a:r>
          </a:p>
          <a:p>
            <a:pPr marL="171450" indent="-171450">
              <a:buFont typeface="Arial" panose="020B0604020202020204" pitchFamily="34" charset="0"/>
              <a:buChar char="•"/>
              <a:defRPr/>
            </a:pPr>
            <a:r>
              <a:rPr lang="cy-GB"/>
              <a:t>Yr hwylusydd yn darllen datganiad o’r daflen mythau/ffeithiau gan y cyhoedd ac yn gofyn i’r grŵp bleidleisio ynghylch a yw’n meddwl mai myth neu ffaith ydyw. Gellir gwneud hyn naill ai drwy symud o un ochr i’r ystafell i un arall, dwylo i fyny neu ddwylo i lawr ac ati. </a:t>
            </a:r>
          </a:p>
          <a:p>
            <a:pPr marL="171450" indent="-171450">
              <a:buFont typeface="Arial" panose="020B0604020202020204" pitchFamily="34" charset="0"/>
              <a:buChar char="•"/>
              <a:defRPr/>
            </a:pPr>
            <a:r>
              <a:rPr lang="cy-GB"/>
              <a:t>Yr hwylusydd yn ailadrodd gyda’r holl ddatganiadau, gan ateb ac yna cael ôl-drafodaeth ar ôl pob datganiad</a:t>
            </a:r>
          </a:p>
          <a:p>
            <a:pPr>
              <a:defRPr/>
            </a:pPr>
            <a:r>
              <a:rPr lang="cy-GB"/>
              <a:t> </a:t>
            </a:r>
          </a:p>
          <a:p>
            <a:pPr>
              <a:defRPr/>
            </a:pPr>
            <a:r>
              <a:rPr lang="cy-GB" b="1">
                <a:ea typeface="ＭＳ Ｐゴシック" panose="020B0600070205080204" pitchFamily="34" charset="-128"/>
              </a:rPr>
              <a:t>Cwestiynau Allweddol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Ydy mastyrbio’n afiach?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Ydy hi’n normal dechrau cael teimladau rhywiol?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Sut mae’r glasoed yn gwneud i rywun deimlo? Beth allwn ni ei wneud i deimlo’n fwy cadarnhaol? </a:t>
            </a:r>
          </a:p>
          <a:p>
            <a:pPr>
              <a:defRPr/>
            </a:pPr>
            <a:r>
              <a:rPr lang="cy-GB"/>
              <a:t> </a:t>
            </a:r>
          </a:p>
          <a:p>
            <a:r>
              <a:rPr lang="cy-GB" sz="1200" b="1">
                <a:solidFill>
                  <a:schemeClr val="tx1"/>
                </a:solidFill>
                <a:latin typeface="Arial" charset="0"/>
                <a:ea typeface="ＭＳ Ｐゴシック" charset="-128"/>
                <a:cs typeface="+mn-cs"/>
              </a:rPr>
              <a:t> </a:t>
            </a:r>
          </a:p>
          <a:p>
            <a:r>
              <a:rPr lang="cy-GB" sz="1200" b="1">
                <a:solidFill>
                  <a:schemeClr val="tx1"/>
                </a:solidFill>
                <a:latin typeface="Arial" charset="0"/>
                <a:ea typeface="ＭＳ Ｐゴシック" charset="-128"/>
                <a:cs typeface="+mn-cs"/>
              </a:rPr>
              <a:t>Negeseuon Allweddol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Edrychwch ar daflenni’r hwylusydd ynghylch mythau/ffeithiau’r glasoed i gael atebion penodol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Gall datblygu teimladau rhywiol ddigwydd yn ystod y glasoed; meddwl mwy am ryw ac o bosibl pwy y gallem fod yn ei ffansïo. Gallai hyn olygu eich bod yn dechrau meddwl am eich rhywioldeb (pa ryweddau rydych chi’n cael eich denu atynt) ond peidiwch â phoeni os nad ydych chi’n siŵr eto. Yn y gymysgedd wyllt hon o dyfu, newid a hormonau, gall gymryd amser i ddatrys pethau.</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Efallai y byddwch am archwilio eich corff a chyffwrdd mannau (pidyn/ fwlfa) i gael pleser rhywiol. Gelwir hyn yn mastyrbio ac mae’n rhan normal o dyfu i fyny. Gwnewch yn siŵr bod gennych ddwylo glân a’ch bod yn ei wneud mewn lle preifat.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 breuddwydion gwlyb yn digwydd pan fydd rhywun yn alldaflu pan fydd yn cysgu. Mae rhai pobl yn cofio cael breuddwyd neis ond mae eraill yn deffro i ddod o hyd i le gwlyb. Mae’n bwysig glanhau wedyn a newid eich cynfasau ayb. Ond cofiwch fod hyn yn normal a dim byd i boeni yn ei gylch, mae’n gallu bod yn rhan o’r glasoed. </a:t>
            </a:r>
          </a:p>
          <a:p>
            <a:pPr marL="171450" indent="-171450">
              <a:buFont typeface="Arial" panose="020B0604020202020204" pitchFamily="34" charset="0"/>
              <a:buChar char="•"/>
            </a:pPr>
            <a:r>
              <a:rPr lang="cy-GB" sz="1200">
                <a:solidFill>
                  <a:schemeClr val="tx1"/>
                </a:solidFill>
                <a:latin typeface="Arial" charset="0"/>
                <a:ea typeface="ＭＳ Ｐゴシック" charset="-128"/>
                <a:cs typeface="+mn-cs"/>
              </a:rPr>
              <a:t> </a:t>
            </a:r>
          </a:p>
          <a:p>
            <a:r>
              <a:rPr lang="cy-GB" sz="1200" b="1">
                <a:solidFill>
                  <a:schemeClr val="tx1"/>
                </a:solidFill>
                <a:latin typeface="Arial" charset="0"/>
                <a:ea typeface="ＭＳ Ｐゴシック" charset="-128"/>
                <a:cs typeface="+mn-cs"/>
              </a:rPr>
              <a:t>Strategaethau i reoli newidiadau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Mae’n gyffredin teimlo cywilydd neu deimlo eich bod yn cael eich llethu gan y newidiadau hyn, ond cofiwch fod pawb yn mynd drwy’r glasoed. Mae hefyd yn gyfnod cyffrous ac yn rhan o dyfu i fyny!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Mae’r glasoed yn gwneud i ni ddrewi mwy, ceisiwch newid eich dillad ac ymolchi bob dydd gan ddefnyddio sebon neu jel cawod. Gall chwistrellydd dan y breichiau, fel diaroglydd (sy’n cuddio’r arogl) neu wrthchwyswr (sy’n atal neu’n sychu chwys) helpu hefyd.</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Bydd angen i chi hefyd gadw eich organau rhywiol yn lân. Osgowch gynhyrchion cryf. Sebon dibersawr a dŵr cynnes yw’r cwbl sydd ei angen arnoch. Os oes gennych chi flaengroen (croen dros ben y pidyn) golchwch yn ysgafn oddi tano i’w atal rhag mynd i ddrewi, i gosi neu’n ddolurus.</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Gall glasoed hefyd effeithio ar y ffordd rydym yn teimlo a gall ein hemosiynau gael eu dwysáu, yn enwedig wrth i ni geisio ymdopi â’r newidiadau i’n cyrff.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Ceisiwch fod yn garedig â chi eich hun a phobl o’ch cwmpas, heb gymharu ag eraill. Gwnewch bethau sy’n gwneud i chi deimlo’n gadarnhaol a chefnogi eich iechyd meddwl. Gall cysgu digon, gwneud rhywfaint o ymarfer corff (yr ydym yn ei fwynhau) a bwyta’n iach hefyd ein helpu i deimlo’n fwy cadarnhaol.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Wrth i ni dyfu, byddwn yn cymryd mwy o gyfrifoldeb dros ein hiechyd ein hunain. Bydd hyn yn golygu sylwi pryd y gallai ein cyrff newid, neu rywbeth sy’n teimlo ychydig yn wahanol i ni. Ond os nad yw rhywbeth yn teimlo’n iawn, dylem siarad â’n rhieni/gofalwyr.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Os oes gennym geilliau, mae’n bwysig eu gwirio’n rheolaidd am lympiau neu chwydd rhag ofn canser, ac mae’n bwysig hefyd ein bod ni i gyd yn gwirio ein bronnau ac yn dysgu i adnabod os oes unrhyw newidiadau. Ond peidiwch â phoeni, mae’r canserau hyn yn brin iawn ymysg pobl ifanc, ond mae’n dda dechrau dod i adnabod eich corff a gofyn am help os nad ydym yn siŵr neu os oes gennym unrhyw bryderon am ein hiechyd. Byddwch yn dysgu mwy am hyn yn nes ymlaen yn yr ysgol uwchradd.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Gofynnwch gwestiynau os oes angen help arnoch neu os ydych chi’n teimlo’n ddryslyd, gwnewch yn siŵr eich bod yn cael eich atebion o ffynhonnell ddibynadwy, nid dim ond yr hyn mae pawb arall yn ei ddweud. </a:t>
            </a:r>
          </a:p>
          <a:p>
            <a:pPr marL="17145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9</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1926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00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6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7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5861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20137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66052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953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9035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3230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92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06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79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9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352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180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8452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4728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4382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72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82672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759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849429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393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0840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937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822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7191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87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069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5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559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77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925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5423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000317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 name="Shape 19"/>
          <p:cNvSpPr txBox="1">
            <a:spLocks noGrp="1"/>
          </p:cNvSpPr>
          <p:nvPr>
            <p:ph type="sldNum" idx="10"/>
          </p:nvPr>
        </p:nvSpPr>
        <p:spPr>
          <a:xfrm>
            <a:off x="8472488" y="6218238"/>
            <a:ext cx="549275" cy="523875"/>
          </a:xfrm>
          <a:prstGeom prst="rect">
            <a:avLst/>
          </a:prstGeom>
        </p:spPr>
        <p:txBody>
          <a:bodyPr vert="horz" wrap="square" lIns="91425" tIns="91425" rIns="91425" bIns="91425" numCol="1" anchor="ctr" anchorCtr="0" compatLnSpc="1">
            <a:prstTxWarp prst="textNoShape">
              <a:avLst/>
            </a:prstTxWarp>
            <a:noAutofit/>
          </a:bodyPr>
          <a:lstStyle>
            <a:lvl1pPr>
              <a:defRPr/>
            </a:lvl1pPr>
          </a:lstStyle>
          <a:p>
            <a:pPr>
              <a:defRPr/>
            </a:pPr>
            <a:fld id="{7D6BA9A4-EC9A-463E-B123-0753FC170D41}" type="slidenum">
              <a:rPr lang="en-US" altLang="en-US"/>
              <a:pPr>
                <a:defRPr/>
              </a:pPr>
              <a:t>‹#›</a:t>
            </a:fld>
            <a:endParaRPr lang="en-US" altLang="en-US"/>
          </a:p>
        </p:txBody>
      </p:sp>
    </p:spTree>
    <p:extLst>
      <p:ext uri="{BB962C8B-B14F-4D97-AF65-F5344CB8AC3E}">
        <p14:creationId xmlns:p14="http://schemas.microsoft.com/office/powerpoint/2010/main" val="289199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70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03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91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008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eaLnBrk="1" fontAlgn="base" hangingPunct="1">
        <a:spcBef>
          <a:spcPct val="0"/>
        </a:spcBef>
        <a:spcAft>
          <a:spcPct val="0"/>
        </a:spcAft>
        <a:defRPr sz="4800" b="1" kern="1200" spc="-150">
          <a:solidFill>
            <a:srgbClr val="663291"/>
          </a:solidFill>
          <a:latin typeface="+mj-lt"/>
          <a:ea typeface="+mj-ea"/>
          <a:cs typeface="+mj-cs"/>
        </a:defRPr>
      </a:lvl1pPr>
      <a:lvl2pPr algn="ctr" rtl="0" eaLnBrk="1" fontAlgn="base" hangingPunct="1">
        <a:spcBef>
          <a:spcPct val="0"/>
        </a:spcBef>
        <a:spcAft>
          <a:spcPct val="0"/>
        </a:spcAft>
        <a:defRPr sz="4800" b="1">
          <a:solidFill>
            <a:srgbClr val="663291"/>
          </a:solidFill>
          <a:latin typeface="Century Gothic" charset="0"/>
          <a:ea typeface="ＭＳ Ｐゴシック" charset="-128"/>
        </a:defRPr>
      </a:lvl2pPr>
      <a:lvl3pPr algn="ctr" rtl="0" eaLnBrk="1" fontAlgn="base" hangingPunct="1">
        <a:spcBef>
          <a:spcPct val="0"/>
        </a:spcBef>
        <a:spcAft>
          <a:spcPct val="0"/>
        </a:spcAft>
        <a:defRPr sz="4800" b="1">
          <a:solidFill>
            <a:srgbClr val="663291"/>
          </a:solidFill>
          <a:latin typeface="Century Gothic" charset="0"/>
          <a:ea typeface="ＭＳ Ｐゴシック" charset="-128"/>
        </a:defRPr>
      </a:lvl3pPr>
      <a:lvl4pPr algn="ctr" rtl="0" eaLnBrk="1" fontAlgn="base" hangingPunct="1">
        <a:spcBef>
          <a:spcPct val="0"/>
        </a:spcBef>
        <a:spcAft>
          <a:spcPct val="0"/>
        </a:spcAft>
        <a:defRPr sz="4800" b="1">
          <a:solidFill>
            <a:srgbClr val="663291"/>
          </a:solidFill>
          <a:latin typeface="Century Gothic" charset="0"/>
          <a:ea typeface="ＭＳ Ｐゴシック" charset="-128"/>
        </a:defRPr>
      </a:lvl4pPr>
      <a:lvl5pPr algn="ctr" rtl="0" eaLnBrk="1" fontAlgn="base" hangingPunct="1">
        <a:spcBef>
          <a:spcPct val="0"/>
        </a:spcBef>
        <a:spcAft>
          <a:spcPct val="0"/>
        </a:spcAft>
        <a:defRPr sz="4800" b="1">
          <a:solidFill>
            <a:srgbClr val="663291"/>
          </a:solidFill>
          <a:latin typeface="Century Gothic" charset="0"/>
          <a:ea typeface="ＭＳ Ｐゴシック"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49363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872066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ctr" rtl="0" eaLnBrk="0" fontAlgn="base" hangingPunct="0">
        <a:spcBef>
          <a:spcPct val="0"/>
        </a:spcBef>
        <a:spcAft>
          <a:spcPct val="0"/>
        </a:spcAft>
        <a:defRPr sz="4800" b="1" kern="1200" spc="-150">
          <a:solidFill>
            <a:srgbClr val="663291"/>
          </a:solidFill>
          <a:latin typeface="+mj-lt"/>
          <a:ea typeface="MS PGothic" pitchFamily="34" charset="-128"/>
          <a:cs typeface="MS PGothic" charset="0"/>
        </a:defRPr>
      </a:lvl1pPr>
      <a:lvl2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2pPr>
      <a:lvl3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3pPr>
      <a:lvl4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4pPr>
      <a:lvl5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3584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35844"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7200">
                <a:solidFill>
                  <a:srgbClr val="FFB700"/>
                </a:solidFill>
                <a:latin typeface="Manus" pitchFamily="50" charset="0"/>
              </a:rPr>
              <a:t>1. Mae’r glasoed yr un fath i bawb</a:t>
            </a:r>
          </a:p>
        </p:txBody>
      </p:sp>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FFAITH</a:t>
            </a:r>
          </a:p>
        </p:txBody>
      </p:sp>
      <p:sp>
        <p:nvSpPr>
          <p:cNvPr id="3789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37892" name="TextBox 1"/>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6600">
                <a:solidFill>
                  <a:srgbClr val="FFB700"/>
                </a:solidFill>
                <a:latin typeface="Manus" pitchFamily="50" charset="0"/>
              </a:rPr>
              <a:t>2. Ni ddylech olchi eich organau rhywiol gyda sebon â phersawr</a:t>
            </a:r>
          </a:p>
        </p:txBody>
      </p:sp>
      <p:pic>
        <p:nvPicPr>
          <p:cNvPr id="378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509299"/>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1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022475"/>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FFAITH</a:t>
            </a:r>
          </a:p>
        </p:txBody>
      </p:sp>
      <p:sp>
        <p:nvSpPr>
          <p:cNvPr id="3993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39940" name="TextBox 1"/>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6000" dirty="0">
                <a:solidFill>
                  <a:srgbClr val="FFB700"/>
                </a:solidFill>
                <a:latin typeface="Manus" pitchFamily="50" charset="0"/>
              </a:rPr>
              <a:t>3. Dylem archwilio ein cyrff yn rheolaidd i weld a oes unrhyw newidiadau</a:t>
            </a:r>
          </a:p>
        </p:txBody>
      </p:sp>
      <p:pic>
        <p:nvPicPr>
          <p:cNvPr id="399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32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1987"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41988" name="TextBox 1"/>
          <p:cNvSpPr txBox="1">
            <a:spLocks noChangeArrowheads="1"/>
          </p:cNvSpPr>
          <p:nvPr/>
        </p:nvSpPr>
        <p:spPr bwMode="auto">
          <a:xfrm>
            <a:off x="255587" y="502453"/>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6600" dirty="0">
                <a:solidFill>
                  <a:srgbClr val="FFB700"/>
                </a:solidFill>
                <a:latin typeface="Manus" pitchFamily="50" charset="0"/>
              </a:rPr>
              <a:t>4. Rhaid i chi eillio blew y corff, mae’n afiach </a:t>
            </a:r>
          </a:p>
        </p:txBody>
      </p:sp>
      <p:pic>
        <p:nvPicPr>
          <p:cNvPr id="419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772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dirty="0">
                <a:solidFill>
                  <a:srgbClr val="002A57"/>
                </a:solidFill>
                <a:latin typeface="Manus" pitchFamily="50" charset="0"/>
                <a:ea typeface="Calibri" panose="020F0502020204030204" pitchFamily="34" charset="0"/>
                <a:cs typeface="Times New Roman" panose="02020603050405020304" pitchFamily="18" charset="0"/>
              </a:rPr>
              <a:t>FFAITH</a:t>
            </a:r>
          </a:p>
        </p:txBody>
      </p:sp>
      <p:sp>
        <p:nvSpPr>
          <p:cNvPr id="44035"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44036" name="TextBox 1"/>
          <p:cNvSpPr txBox="1">
            <a:spLocks noChangeArrowheads="1"/>
          </p:cNvSpPr>
          <p:nvPr/>
        </p:nvSpPr>
        <p:spPr bwMode="auto">
          <a:xfrm>
            <a:off x="676275" y="395288"/>
            <a:ext cx="82454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5400" dirty="0">
                <a:solidFill>
                  <a:srgbClr val="FFB700"/>
                </a:solidFill>
                <a:latin typeface="Manus" pitchFamily="50" charset="0"/>
              </a:rPr>
              <a:t>5. Mae’r glasoed yn gallu effeithio ar ein hemosiynau, yn ogystal â chyrff </a:t>
            </a:r>
          </a:p>
        </p:txBody>
      </p:sp>
      <p:pic>
        <p:nvPicPr>
          <p:cNvPr id="440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00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971550" y="3010672"/>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MYTH</a:t>
            </a:r>
            <a:r>
              <a:rPr lang="cy-GB" sz="7200">
                <a:solidFill>
                  <a:srgbClr val="FFB700"/>
                </a:solidFill>
                <a:latin typeface="Manus" pitchFamily="50" charset="0"/>
                <a:ea typeface="Calibri" panose="020F0502020204030204" pitchFamily="34" charset="0"/>
                <a:cs typeface="Times New Roman" panose="02020603050405020304" pitchFamily="18" charset="0"/>
              </a:rPr>
              <a:t> </a:t>
            </a:r>
          </a:p>
        </p:txBody>
      </p:sp>
      <p:sp>
        <p:nvSpPr>
          <p:cNvPr id="4608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46084" name="TextBox 1"/>
          <p:cNvSpPr txBox="1">
            <a:spLocks noChangeArrowheads="1"/>
          </p:cNvSpPr>
          <p:nvPr/>
        </p:nvSpPr>
        <p:spPr bwMode="auto">
          <a:xfrm>
            <a:off x="255587" y="404664"/>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7200">
                <a:solidFill>
                  <a:srgbClr val="FFB700"/>
                </a:solidFill>
                <a:latin typeface="Manus" pitchFamily="50" charset="0"/>
              </a:rPr>
              <a:t>6. </a:t>
            </a:r>
            <a:r>
              <a:rPr lang="cy-GB" sz="7200" dirty="0">
                <a:solidFill>
                  <a:srgbClr val="FFB700"/>
                </a:solidFill>
                <a:latin typeface="Manus" pitchFamily="50" charset="0"/>
              </a:rPr>
              <a:t>Mae mastyrbio yn ddrwg i chi </a:t>
            </a:r>
          </a:p>
        </p:txBody>
      </p:sp>
      <p:pic>
        <p:nvPicPr>
          <p:cNvPr id="460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81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822325" y="210026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813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48132" name="TextBox 1"/>
          <p:cNvSpPr txBox="1">
            <a:spLocks noChangeArrowheads="1"/>
          </p:cNvSpPr>
          <p:nvPr/>
        </p:nvSpPr>
        <p:spPr bwMode="auto">
          <a:xfrm>
            <a:off x="676275" y="395288"/>
            <a:ext cx="785616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6600" dirty="0">
                <a:solidFill>
                  <a:srgbClr val="FFB700"/>
                </a:solidFill>
                <a:latin typeface="Manus" pitchFamily="50" charset="0"/>
              </a:rPr>
              <a:t>7. Dim ond i fechgyn y mae breuddwyd wlyb yn digwydd </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548" y="3613422"/>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003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043608" y="2372455"/>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cy-GB" sz="7200">
                <a:solidFill>
                  <a:srgbClr val="002A57"/>
                </a:solidFill>
                <a:latin typeface="Manus" pitchFamily="50" charset="0"/>
                <a:ea typeface="Calibri" panose="020F0502020204030204" pitchFamily="34" charset="0"/>
                <a:cs typeface="Times New Roman" panose="02020603050405020304" pitchFamily="18" charset="0"/>
              </a:rPr>
              <a:t>MYTH</a:t>
            </a:r>
            <a:r>
              <a:rPr lang="cy-GB" sz="6000" b="1">
                <a:latin typeface="Manus" pitchFamily="50" charset="0"/>
                <a:ea typeface="Calibri" panose="020F0502020204030204" pitchFamily="34" charset="0"/>
                <a:cs typeface="Times New Roman" panose="02020603050405020304" pitchFamily="18" charset="0"/>
              </a:rPr>
              <a:t>  </a:t>
            </a:r>
          </a:p>
        </p:txBody>
      </p:sp>
      <p:sp>
        <p:nvSpPr>
          <p:cNvPr id="5017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b="1">
                <a:solidFill>
                  <a:srgbClr val="663291"/>
                </a:solidFill>
                <a:cs typeface="Arial" panose="020B0604020202020204" pitchFamily="34" charset="0"/>
              </a:rPr>
              <a:t> </a:t>
            </a:r>
          </a:p>
        </p:txBody>
      </p:sp>
      <p:sp>
        <p:nvSpPr>
          <p:cNvPr id="50180" name="TextBox 1"/>
          <p:cNvSpPr txBox="1">
            <a:spLocks noChangeArrowheads="1"/>
          </p:cNvSpPr>
          <p:nvPr/>
        </p:nvSpPr>
        <p:spPr bwMode="auto">
          <a:xfrm>
            <a:off x="511175" y="665163"/>
            <a:ext cx="86328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cy-GB" sz="7200">
                <a:solidFill>
                  <a:srgbClr val="FFB700"/>
                </a:solidFill>
                <a:latin typeface="Manus" pitchFamily="50" charset="0"/>
              </a:rPr>
              <a:t>8. Mae gwaed y mislif yn fudr </a:t>
            </a:r>
          </a:p>
        </p:txBody>
      </p:sp>
      <p:pic>
        <p:nvPicPr>
          <p:cNvPr id="501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054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cy-GB" sz="7200" b="0">
                <a:latin typeface="Manus" pitchFamily="50" charset="0"/>
                <a:ea typeface="+mj-ea"/>
              </a:rPr>
              <a:t>Mislif</a:t>
            </a:r>
            <a:r>
              <a:rPr lang="cy-GB" sz="5400">
                <a:latin typeface="Manus" pitchFamily="50" charset="0"/>
                <a:ea typeface="+mj-ea"/>
              </a:rPr>
              <a:t>	</a:t>
            </a:r>
            <a:r>
              <a:rPr lang="cy-GB"/>
              <a:t/>
            </a:r>
            <a:br>
              <a:rPr lang="cy-GB"/>
            </a:br>
            <a:r>
              <a:rPr lang="cy-GB"/>
              <a:t/>
            </a:r>
            <a:br>
              <a:rPr lang="cy-GB"/>
            </a:br>
            <a:r>
              <a:rPr lang="cy-GB"/>
              <a:t/>
            </a:r>
            <a:br>
              <a:rPr lang="cy-GB"/>
            </a:br>
            <a:endParaRPr lang="cy-GB"/>
          </a:p>
        </p:txBody>
      </p:sp>
    </p:spTree>
    <p:extLst>
      <p:ext uri="{BB962C8B-B14F-4D97-AF65-F5344CB8AC3E}">
        <p14:creationId xmlns:p14="http://schemas.microsoft.com/office/powerpoint/2010/main" val="285831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539750" y="981075"/>
            <a:ext cx="7772400" cy="1143000"/>
          </a:xfrm>
        </p:spPr>
        <p:txBody>
          <a:bodyPr/>
          <a:lstStyle/>
          <a:p>
            <a:pPr eaLnBrk="1" hangingPunct="1"/>
            <a:r>
              <a:rPr lang="cy-GB" sz="7200" b="0">
                <a:solidFill>
                  <a:srgbClr val="FFB700"/>
                </a:solidFill>
                <a:latin typeface="Manus" pitchFamily="50" charset="0"/>
              </a:rPr>
              <a:t>Beth yw ein barn am...?</a:t>
            </a:r>
          </a:p>
        </p:txBody>
      </p:sp>
      <p:pic>
        <p:nvPicPr>
          <p:cNvPr id="4" name="Picture 3" descr="Llun yn cynnwys Clipart  Disgrifiad wedi’i greu’n awtomatig">
            <a:extLst>
              <a:ext uri="{FF2B5EF4-FFF2-40B4-BE49-F238E27FC236}">
                <a16:creationId xmlns:a16="http://schemas.microsoft.com/office/drawing/2014/main" id="{1CBC2DF6-F983-5B45-A862-49EE79E62279}"/>
              </a:ext>
            </a:extLst>
          </p:cNvPr>
          <p:cNvPicPr>
            <a:picLocks noChangeAspect="1"/>
          </p:cNvPicPr>
          <p:nvPr/>
        </p:nvPicPr>
        <p:blipFill>
          <a:blip r:embed="rId3"/>
          <a:stretch>
            <a:fillRect/>
          </a:stretch>
        </p:blipFill>
        <p:spPr>
          <a:xfrm flipH="1">
            <a:off x="326900" y="2276872"/>
            <a:ext cx="2467099" cy="2467099"/>
          </a:xfrm>
          <a:prstGeom prst="rect">
            <a:avLst/>
          </a:prstGeom>
        </p:spPr>
      </p:pic>
      <p:pic>
        <p:nvPicPr>
          <p:cNvPr id="6" name="Picture 5" descr="Eicon  Disgrifiad wedi’i greu’n awtomatig">
            <a:extLst>
              <a:ext uri="{FF2B5EF4-FFF2-40B4-BE49-F238E27FC236}">
                <a16:creationId xmlns:a16="http://schemas.microsoft.com/office/drawing/2014/main" id="{2C2B91D2-D0B9-5A4A-ACCC-AB13882869D6}"/>
              </a:ext>
            </a:extLst>
          </p:cNvPr>
          <p:cNvPicPr>
            <a:picLocks noChangeAspect="1"/>
          </p:cNvPicPr>
          <p:nvPr/>
        </p:nvPicPr>
        <p:blipFill>
          <a:blip r:embed="rId4"/>
          <a:stretch>
            <a:fillRect/>
          </a:stretch>
        </p:blipFill>
        <p:spPr>
          <a:xfrm>
            <a:off x="3250787" y="3475496"/>
            <a:ext cx="2635746" cy="2635746"/>
          </a:xfrm>
          <a:prstGeom prst="rect">
            <a:avLst/>
          </a:prstGeom>
        </p:spPr>
      </p:pic>
      <p:pic>
        <p:nvPicPr>
          <p:cNvPr id="8" name="Picture 7" descr="Llun yn cynnwys Clipart  Disgrifiad wedi’i greu’n awtomatig">
            <a:extLst>
              <a:ext uri="{FF2B5EF4-FFF2-40B4-BE49-F238E27FC236}">
                <a16:creationId xmlns:a16="http://schemas.microsoft.com/office/drawing/2014/main" id="{DE432CF0-7EA7-404C-BEAD-2EC0AFB770B8}"/>
              </a:ext>
            </a:extLst>
          </p:cNvPr>
          <p:cNvPicPr>
            <a:picLocks noChangeAspect="1"/>
          </p:cNvPicPr>
          <p:nvPr/>
        </p:nvPicPr>
        <p:blipFill>
          <a:blip r:embed="rId5"/>
          <a:stretch>
            <a:fillRect/>
          </a:stretch>
        </p:blipFill>
        <p:spPr>
          <a:xfrm>
            <a:off x="6343650" y="2124075"/>
            <a:ext cx="2467099" cy="2467099"/>
          </a:xfrm>
          <a:prstGeom prst="rect">
            <a:avLst/>
          </a:prstGeom>
        </p:spPr>
      </p:pic>
    </p:spTree>
    <p:extLst>
      <p:ext uri="{BB962C8B-B14F-4D97-AF65-F5344CB8AC3E}">
        <p14:creationId xmlns:p14="http://schemas.microsoft.com/office/powerpoint/2010/main" val="1744661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85800" y="396270"/>
            <a:ext cx="7772400" cy="1569660"/>
          </a:xfrm>
        </p:spPr>
        <p:txBody>
          <a:bodyPr/>
          <a:lstStyle/>
          <a:p>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2"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cy-GB" sz="6000">
                <a:solidFill>
                  <a:schemeClr val="bg1"/>
                </a:solidFill>
                <a:latin typeface="Manus" pitchFamily="50" charset="0"/>
              </a:rPr>
              <a:t>Beth yw Brook?  </a:t>
            </a:r>
          </a:p>
        </p:txBody>
      </p:sp>
      <p:sp>
        <p:nvSpPr>
          <p:cNvPr id="13"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128,032 o bobl ifanc wedi cael help drwy ein gwaith addysg a lles</a:t>
            </a:r>
          </a:p>
        </p:txBody>
      </p:sp>
      <p:sp>
        <p:nvSpPr>
          <p:cNvPr id="14"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1.4 miliwn o bobl ifanc wedi cael eu helpu wyneb yn wyneb ac ar-lein</a:t>
            </a:r>
          </a:p>
        </p:txBody>
      </p:sp>
      <p:sp>
        <p:nvSpPr>
          <p:cNvPr id="15"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Pobl ifanc wedi rhoi sgôr o 4.88 allan o 5 seren i’n clinigau</a:t>
            </a:r>
          </a:p>
        </p:txBody>
      </p:sp>
      <p:sp>
        <p:nvSpPr>
          <p:cNvPr id="16" name="TextBox 15">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Rhaglenni addysg wedi’u darparu yn 35% o awdurdodau lleol Lloegr</a:t>
            </a:r>
          </a:p>
        </p:txBody>
      </p:sp>
    </p:spTree>
    <p:extLst>
      <p:ext uri="{BB962C8B-B14F-4D97-AF65-F5344CB8AC3E}">
        <p14:creationId xmlns:p14="http://schemas.microsoft.com/office/powerpoint/2010/main" val="82628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79438" y="2257057"/>
            <a:ext cx="7772400" cy="2679837"/>
          </a:xfrm>
        </p:spPr>
        <p:txBody>
          <a:bodyPr/>
          <a:lstStyle/>
          <a:p>
            <a:pPr algn="ctr" eaLnBrk="1" hangingPunct="1"/>
            <a:r>
              <a:rPr lang="cy-GB" b="0" dirty="0">
                <a:solidFill>
                  <a:srgbClr val="FFB700"/>
                </a:solidFill>
                <a:latin typeface="Manus" pitchFamily="50" charset="0"/>
              </a:rPr>
              <a:t>Beth sy’n effeithio ar y ffordd rydych chi’n profi ac yn ystyried y mislif</a:t>
            </a:r>
            <a:r>
              <a:rPr lang="cy-GB" sz="7200" b="0" dirty="0">
                <a:solidFill>
                  <a:srgbClr val="FFB700"/>
                </a:solidFill>
                <a:latin typeface="Manus" pitchFamily="50" charset="0"/>
              </a:rPr>
              <a:t>?</a:t>
            </a:r>
          </a:p>
        </p:txBody>
      </p:sp>
      <p:sp>
        <p:nvSpPr>
          <p:cNvPr id="3" name="TextBox 2"/>
          <p:cNvSpPr txBox="1">
            <a:spLocks noChangeArrowheads="1"/>
          </p:cNvSpPr>
          <p:nvPr/>
        </p:nvSpPr>
        <p:spPr bwMode="auto">
          <a:xfrm>
            <a:off x="579438" y="4501356"/>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a:solidFill>
                  <a:srgbClr val="002A57"/>
                </a:solidFill>
                <a:latin typeface="Setimo" panose="020B0603020204030204" pitchFamily="34" charset="0"/>
                <a:cs typeface="Setimo" panose="020B0603020204030204" pitchFamily="34" charset="0"/>
              </a:rPr>
              <a:t>Crefydd</a:t>
            </a:r>
          </a:p>
        </p:txBody>
      </p:sp>
      <p:sp>
        <p:nvSpPr>
          <p:cNvPr id="4" name="TextBox 3"/>
          <p:cNvSpPr txBox="1">
            <a:spLocks noChangeArrowheads="1"/>
          </p:cNvSpPr>
          <p:nvPr/>
        </p:nvSpPr>
        <p:spPr bwMode="auto">
          <a:xfrm>
            <a:off x="3384015" y="1161602"/>
            <a:ext cx="2087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Hunaniaeth Rhywedd </a:t>
            </a:r>
          </a:p>
        </p:txBody>
      </p:sp>
      <p:sp>
        <p:nvSpPr>
          <p:cNvPr id="5" name="TextBox 4"/>
          <p:cNvSpPr txBox="1">
            <a:spLocks noChangeArrowheads="1"/>
          </p:cNvSpPr>
          <p:nvPr/>
        </p:nvSpPr>
        <p:spPr bwMode="auto">
          <a:xfrm>
            <a:off x="1300163" y="449522"/>
            <a:ext cx="2083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y-GB" b="1" dirty="0">
                <a:solidFill>
                  <a:srgbClr val="002A57"/>
                </a:solidFill>
                <a:latin typeface="Setimo" panose="020B0603020204030204" pitchFamily="34" charset="0"/>
                <a:cs typeface="Setimo" panose="020B0603020204030204" pitchFamily="34" charset="0"/>
              </a:rPr>
              <a:t>Y Cyfryngau</a:t>
            </a:r>
            <a:r>
              <a:rPr lang="cy-GB" b="1" dirty="0">
                <a:solidFill>
                  <a:srgbClr val="002A57"/>
                </a:solidFill>
                <a:latin typeface="+mn-lt"/>
                <a:cs typeface="Setimo" panose="020B0603020204030204" pitchFamily="34" charset="0"/>
              </a:rPr>
              <a:t> </a:t>
            </a:r>
          </a:p>
        </p:txBody>
      </p:sp>
      <p:sp>
        <p:nvSpPr>
          <p:cNvPr id="6" name="TextBox 5"/>
          <p:cNvSpPr txBox="1">
            <a:spLocks noChangeArrowheads="1"/>
          </p:cNvSpPr>
          <p:nvPr/>
        </p:nvSpPr>
        <p:spPr bwMode="auto">
          <a:xfrm>
            <a:off x="364331" y="1637296"/>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Addysg</a:t>
            </a:r>
          </a:p>
        </p:txBody>
      </p:sp>
      <p:sp>
        <p:nvSpPr>
          <p:cNvPr id="7" name="TextBox 6"/>
          <p:cNvSpPr txBox="1">
            <a:spLocks noChangeArrowheads="1"/>
          </p:cNvSpPr>
          <p:nvPr/>
        </p:nvSpPr>
        <p:spPr bwMode="auto">
          <a:xfrm>
            <a:off x="5730230" y="4936894"/>
            <a:ext cx="1728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Teulu</a:t>
            </a:r>
          </a:p>
        </p:txBody>
      </p:sp>
      <p:sp>
        <p:nvSpPr>
          <p:cNvPr id="8" name="TextBox 7"/>
          <p:cNvSpPr txBox="1">
            <a:spLocks noChangeArrowheads="1"/>
          </p:cNvSpPr>
          <p:nvPr/>
        </p:nvSpPr>
        <p:spPr bwMode="auto">
          <a:xfrm>
            <a:off x="4167223" y="418272"/>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Oedran</a:t>
            </a:r>
          </a:p>
          <a:p>
            <a:endParaRPr lang="en-GB" altLang="en-US" b="1" dirty="0">
              <a:solidFill>
                <a:srgbClr val="002A57"/>
              </a:solidFill>
            </a:endParaRPr>
          </a:p>
        </p:txBody>
      </p:sp>
      <p:sp>
        <p:nvSpPr>
          <p:cNvPr id="9" name="TextBox 8"/>
          <p:cNvSpPr txBox="1">
            <a:spLocks noChangeArrowheads="1"/>
          </p:cNvSpPr>
          <p:nvPr/>
        </p:nvSpPr>
        <p:spPr bwMode="auto">
          <a:xfrm>
            <a:off x="7005315" y="4784758"/>
            <a:ext cx="180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Grwpiau cymheiriaid</a:t>
            </a:r>
          </a:p>
        </p:txBody>
      </p:sp>
      <p:sp>
        <p:nvSpPr>
          <p:cNvPr id="10" name="TextBox 9"/>
          <p:cNvSpPr txBox="1">
            <a:spLocks noChangeArrowheads="1"/>
          </p:cNvSpPr>
          <p:nvPr/>
        </p:nvSpPr>
        <p:spPr bwMode="auto">
          <a:xfrm>
            <a:off x="904875" y="5901531"/>
            <a:ext cx="172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a:solidFill>
                  <a:srgbClr val="002A57"/>
                </a:solidFill>
                <a:latin typeface="Setimo" panose="020B0603020204030204" pitchFamily="34" charset="0"/>
                <a:cs typeface="Setimo" panose="020B0603020204030204" pitchFamily="34" charset="0"/>
              </a:rPr>
              <a:t>Diwylliant</a:t>
            </a:r>
          </a:p>
        </p:txBody>
      </p:sp>
      <p:sp>
        <p:nvSpPr>
          <p:cNvPr id="11" name="TextBox 10"/>
          <p:cNvSpPr txBox="1">
            <a:spLocks noChangeArrowheads="1"/>
          </p:cNvSpPr>
          <p:nvPr/>
        </p:nvSpPr>
        <p:spPr bwMode="auto">
          <a:xfrm>
            <a:off x="7161111" y="1416050"/>
            <a:ext cx="1871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a:solidFill>
                  <a:srgbClr val="002A57"/>
                </a:solidFill>
                <a:latin typeface="Setimo" panose="020B0603020204030204" pitchFamily="34" charset="0"/>
                <a:cs typeface="Setimo" panose="020B0603020204030204" pitchFamily="34" charset="0"/>
              </a:rPr>
              <a:t>Sefyllfa fyw </a:t>
            </a:r>
          </a:p>
        </p:txBody>
      </p:sp>
      <p:sp>
        <p:nvSpPr>
          <p:cNvPr id="12" name="TextBox 11"/>
          <p:cNvSpPr txBox="1">
            <a:spLocks noChangeArrowheads="1"/>
          </p:cNvSpPr>
          <p:nvPr/>
        </p:nvSpPr>
        <p:spPr bwMode="auto">
          <a:xfrm>
            <a:off x="3994456" y="5412855"/>
            <a:ext cx="1925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Sefyllfa ariannol</a:t>
            </a:r>
          </a:p>
        </p:txBody>
      </p:sp>
      <p:sp>
        <p:nvSpPr>
          <p:cNvPr id="15" name="TextBox 14"/>
          <p:cNvSpPr txBox="1">
            <a:spLocks noChangeArrowheads="1"/>
          </p:cNvSpPr>
          <p:nvPr/>
        </p:nvSpPr>
        <p:spPr bwMode="auto">
          <a:xfrm>
            <a:off x="2321231" y="4784758"/>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y-GB" b="1" dirty="0">
                <a:solidFill>
                  <a:srgbClr val="002A57"/>
                </a:solidFill>
                <a:latin typeface="Setimo" panose="020B0603020204030204" pitchFamily="34" charset="0"/>
                <a:cs typeface="Setimo" panose="020B0603020204030204" pitchFamily="34" charset="0"/>
              </a:rPr>
              <a:t>Anabledd</a:t>
            </a:r>
          </a:p>
        </p:txBody>
      </p:sp>
      <p:sp>
        <p:nvSpPr>
          <p:cNvPr id="13" name="TextBox 12">
            <a:extLst>
              <a:ext uri="{FF2B5EF4-FFF2-40B4-BE49-F238E27FC236}">
                <a16:creationId xmlns:a16="http://schemas.microsoft.com/office/drawing/2014/main" id="{552FFBF4-DDEE-48A1-93A2-302A74AF41AB}"/>
              </a:ext>
            </a:extLst>
          </p:cNvPr>
          <p:cNvSpPr txBox="1"/>
          <p:nvPr/>
        </p:nvSpPr>
        <p:spPr>
          <a:xfrm>
            <a:off x="6234818" y="498733"/>
            <a:ext cx="2448397" cy="461665"/>
          </a:xfrm>
          <a:prstGeom prst="rect">
            <a:avLst/>
          </a:prstGeom>
          <a:noFill/>
        </p:spPr>
        <p:txBody>
          <a:bodyPr wrap="square" rtlCol="0">
            <a:spAutoFit/>
          </a:bodyPr>
          <a:lstStyle/>
          <a:p>
            <a:r>
              <a:rPr lang="cy-GB" b="1" dirty="0">
                <a:solidFill>
                  <a:srgbClr val="002A57"/>
                </a:solidFill>
                <a:latin typeface="Setimo" panose="020B0603020204030204" pitchFamily="34" charset="0"/>
                <a:cs typeface="Setimo" panose="020B0603020204030204" pitchFamily="34" charset="0"/>
              </a:rPr>
              <a:t>Hunan-barch</a:t>
            </a:r>
          </a:p>
        </p:txBody>
      </p:sp>
    </p:spTree>
    <p:extLst>
      <p:ext uri="{BB962C8B-B14F-4D97-AF65-F5344CB8AC3E}">
        <p14:creationId xmlns:p14="http://schemas.microsoft.com/office/powerpoint/2010/main" val="18738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cy-GB" sz="7200" b="0">
                <a:latin typeface="Manus" pitchFamily="50" charset="0"/>
                <a:ea typeface="+mj-ea"/>
              </a:rPr>
              <a:t>Llesiant </a:t>
            </a:r>
            <a:r>
              <a:rPr lang="cy-GB"/>
              <a:t/>
            </a:r>
            <a:br>
              <a:rPr lang="cy-GB"/>
            </a:br>
            <a:r>
              <a:rPr lang="cy-GB"/>
              <a:t/>
            </a:r>
            <a:br>
              <a:rPr lang="cy-GB"/>
            </a:br>
            <a:r>
              <a:rPr lang="cy-GB"/>
              <a:t/>
            </a:r>
            <a:br>
              <a:rPr lang="cy-GB"/>
            </a:br>
            <a:endParaRPr lang="cy-GB"/>
          </a:p>
        </p:txBody>
      </p:sp>
    </p:spTree>
    <p:extLst>
      <p:ext uri="{BB962C8B-B14F-4D97-AF65-F5344CB8AC3E}">
        <p14:creationId xmlns:p14="http://schemas.microsoft.com/office/powerpoint/2010/main" val="35276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bwMode="auto">
          <a:xfrm>
            <a:off x="5927915" y="1556792"/>
            <a:ext cx="2952328" cy="4248472"/>
          </a:xfrm>
          <a:prstGeom prst="rect">
            <a:avLst/>
          </a:prstGeom>
          <a:solidFill>
            <a:srgbClr val="00B9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Arial" charset="0"/>
              <a:ea typeface="ＭＳ Ｐゴシック" pitchFamily="34" charset="-128"/>
            </a:endParaRPr>
          </a:p>
        </p:txBody>
      </p:sp>
      <p:sp>
        <p:nvSpPr>
          <p:cNvPr id="10" name="Rectangle 9"/>
          <p:cNvSpPr/>
          <p:nvPr/>
        </p:nvSpPr>
        <p:spPr bwMode="auto">
          <a:xfrm>
            <a:off x="3043827" y="1556792"/>
            <a:ext cx="2732459" cy="4248472"/>
          </a:xfrm>
          <a:prstGeom prst="rect">
            <a:avLst/>
          </a:prstGeom>
          <a:solidFill>
            <a:srgbClr val="ACD5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Arial" charset="0"/>
              <a:ea typeface="ＭＳ Ｐゴシック" pitchFamily="34" charset="-128"/>
            </a:endParaRPr>
          </a:p>
        </p:txBody>
      </p:sp>
      <p:sp>
        <p:nvSpPr>
          <p:cNvPr id="3" name="Rectangle 2"/>
          <p:cNvSpPr/>
          <p:nvPr/>
        </p:nvSpPr>
        <p:spPr bwMode="auto">
          <a:xfrm>
            <a:off x="224378" y="1556792"/>
            <a:ext cx="2710779" cy="4248472"/>
          </a:xfrm>
          <a:prstGeom prst="rect">
            <a:avLst/>
          </a:prstGeom>
          <a:solidFill>
            <a:srgbClr val="AA7D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Arial" charset="0"/>
              <a:ea typeface="ＭＳ Ｐゴシック" pitchFamily="34" charset="-128"/>
            </a:endParaRPr>
          </a:p>
        </p:txBody>
      </p:sp>
      <p:sp>
        <p:nvSpPr>
          <p:cNvPr id="8" name="Rectangle 4">
            <a:extLst>
              <a:ext uri="{FF2B5EF4-FFF2-40B4-BE49-F238E27FC236}">
                <a16:creationId xmlns:a16="http://schemas.microsoft.com/office/drawing/2014/main" id="{BD02A2A8-CE3B-AB46-8585-A19716EE16F4}"/>
              </a:ext>
            </a:extLst>
          </p:cNvPr>
          <p:cNvSpPr>
            <a:spLocks noGrp="1" noChangeArrowheads="1"/>
          </p:cNvSpPr>
          <p:nvPr>
            <p:ph type="title"/>
          </p:nvPr>
        </p:nvSpPr>
        <p:spPr>
          <a:xfrm>
            <a:off x="464818" y="184089"/>
            <a:ext cx="7772400" cy="1143000"/>
          </a:xfrm>
        </p:spPr>
        <p:txBody>
          <a:bodyPr/>
          <a:lstStyle/>
          <a:p>
            <a:pPr eaLnBrk="1" hangingPunct="1"/>
            <a:r>
              <a:rPr lang="cy-GB" sz="7200" b="0">
                <a:solidFill>
                  <a:srgbClr val="FFB700"/>
                </a:solidFill>
                <a:latin typeface="Manus" pitchFamily="50" charset="0"/>
              </a:rPr>
              <a:t>Cynghori Ffrind</a:t>
            </a:r>
          </a:p>
        </p:txBody>
      </p:sp>
      <p:sp>
        <p:nvSpPr>
          <p:cNvPr id="2" name="TextBox 1">
            <a:extLst>
              <a:ext uri="{FF2B5EF4-FFF2-40B4-BE49-F238E27FC236}">
                <a16:creationId xmlns:a16="http://schemas.microsoft.com/office/drawing/2014/main" id="{330AEBA8-B2F9-C04A-940D-E69CC7EF6295}"/>
              </a:ext>
            </a:extLst>
          </p:cNvPr>
          <p:cNvSpPr txBox="1"/>
          <p:nvPr/>
        </p:nvSpPr>
        <p:spPr>
          <a:xfrm>
            <a:off x="727445" y="1844824"/>
            <a:ext cx="2099042" cy="3524042"/>
          </a:xfrm>
          <a:prstGeom prst="rect">
            <a:avLst/>
          </a:prstGeom>
          <a:noFill/>
          <a:ln>
            <a:noFill/>
          </a:ln>
        </p:spPr>
        <p:txBody>
          <a:bodyPr wrap="square" rtlCol="0">
            <a:spAutoFit/>
          </a:bodyPr>
          <a:lstStyle/>
          <a:p>
            <a:r>
              <a:rPr lang="cy-GB" sz="2500" b="1" dirty="0">
                <a:solidFill>
                  <a:schemeClr val="bg1"/>
                </a:solidFill>
                <a:latin typeface="Setimo" panose="020B0603020204030204" pitchFamily="34" charset="0"/>
                <a:cs typeface="Setimo" panose="020B0603020204030204" pitchFamily="34" charset="0"/>
              </a:rPr>
              <a:t>‘</a:t>
            </a:r>
            <a:r>
              <a:rPr lang="cy-GB" sz="2200" b="1" dirty="0">
                <a:solidFill>
                  <a:schemeClr val="bg1"/>
                </a:solidFill>
                <a:latin typeface="Setimo" panose="020B0603020204030204" pitchFamily="34" charset="0"/>
                <a:cs typeface="Setimo" panose="020B0603020204030204" pitchFamily="34" charset="0"/>
              </a:rPr>
              <a:t>Dydw i ddim wedi dechrau’r glasoed eto, mae fy ffrindiau i gyd wedi dechrau, mae’n fy mhoeni’ (Sam, 12 oed)</a:t>
            </a:r>
          </a:p>
        </p:txBody>
      </p:sp>
      <p:sp>
        <p:nvSpPr>
          <p:cNvPr id="11" name="TextBox 10">
            <a:extLst>
              <a:ext uri="{FF2B5EF4-FFF2-40B4-BE49-F238E27FC236}">
                <a16:creationId xmlns:a16="http://schemas.microsoft.com/office/drawing/2014/main" id="{AD115EF3-DF8E-1647-BD00-EEA311F9C6B8}"/>
              </a:ext>
            </a:extLst>
          </p:cNvPr>
          <p:cNvSpPr txBox="1"/>
          <p:nvPr/>
        </p:nvSpPr>
        <p:spPr>
          <a:xfrm>
            <a:off x="3299320" y="1844824"/>
            <a:ext cx="2367972" cy="3477875"/>
          </a:xfrm>
          <a:prstGeom prst="rect">
            <a:avLst/>
          </a:prstGeom>
          <a:noFill/>
        </p:spPr>
        <p:txBody>
          <a:bodyPr wrap="square" rtlCol="0">
            <a:spAutoFit/>
          </a:bodyPr>
          <a:lstStyle/>
          <a:p>
            <a:r>
              <a:rPr lang="cy-GB" sz="2200" b="1" dirty="0">
                <a:solidFill>
                  <a:schemeClr val="bg1"/>
                </a:solidFill>
                <a:latin typeface="Setimo" panose="020B0603020204030204" pitchFamily="34" charset="0"/>
                <a:cs typeface="Setimo" panose="020B0603020204030204" pitchFamily="34" charset="0"/>
              </a:rPr>
              <a:t>‘Rydw i’n ei chael hi’n anodd iawn rheoli fy hwyliau, un funud rydw i’n hapus iawn y funud nesaf rydw i’n teimlo’n drist’ </a:t>
            </a:r>
          </a:p>
          <a:p>
            <a:r>
              <a:rPr lang="cy-GB" sz="2200" b="1" dirty="0">
                <a:solidFill>
                  <a:schemeClr val="bg1"/>
                </a:solidFill>
                <a:latin typeface="Setimo" panose="020B0603020204030204" pitchFamily="34" charset="0"/>
                <a:cs typeface="Setimo" panose="020B0603020204030204" pitchFamily="34" charset="0"/>
              </a:rPr>
              <a:t>(Jack, 14 oed)</a:t>
            </a:r>
          </a:p>
        </p:txBody>
      </p:sp>
      <p:sp>
        <p:nvSpPr>
          <p:cNvPr id="15" name="TextBox 14">
            <a:extLst>
              <a:ext uri="{FF2B5EF4-FFF2-40B4-BE49-F238E27FC236}">
                <a16:creationId xmlns:a16="http://schemas.microsoft.com/office/drawing/2014/main" id="{EADCD97D-8E19-A14E-B029-016FEC533E5C}"/>
              </a:ext>
            </a:extLst>
          </p:cNvPr>
          <p:cNvSpPr txBox="1"/>
          <p:nvPr/>
        </p:nvSpPr>
        <p:spPr>
          <a:xfrm>
            <a:off x="6042760" y="1862981"/>
            <a:ext cx="2847597" cy="3046988"/>
          </a:xfrm>
          <a:prstGeom prst="rect">
            <a:avLst/>
          </a:prstGeom>
          <a:noFill/>
        </p:spPr>
        <p:txBody>
          <a:bodyPr wrap="square" rtlCol="0">
            <a:spAutoFit/>
          </a:bodyPr>
          <a:lstStyle/>
          <a:p>
            <a:r>
              <a:rPr lang="cy-GB" b="1" dirty="0">
                <a:solidFill>
                  <a:schemeClr val="bg1"/>
                </a:solidFill>
                <a:latin typeface="Setimo" panose="020B0603020204030204" pitchFamily="34" charset="0"/>
                <a:cs typeface="Setimo" panose="020B0603020204030204" pitchFamily="34" charset="0"/>
              </a:rPr>
              <a:t>‘Rydw i newydd ddechrau fy mislif, does gen i ddim nwyddau mislif gartref, a dydw i ddim yn meddwl y gall dad eu fforddio’</a:t>
            </a:r>
          </a:p>
          <a:p>
            <a:r>
              <a:rPr lang="cy-GB" b="1" dirty="0">
                <a:solidFill>
                  <a:schemeClr val="bg1"/>
                </a:solidFill>
                <a:latin typeface="Setimo" panose="020B0603020204030204" pitchFamily="34" charset="0"/>
                <a:cs typeface="Setimo" panose="020B0603020204030204" pitchFamily="34" charset="0"/>
              </a:rPr>
              <a:t>(Alex, 13 oed)</a:t>
            </a:r>
          </a:p>
        </p:txBody>
      </p:sp>
    </p:spTree>
    <p:extLst>
      <p:ext uri="{BB962C8B-B14F-4D97-AF65-F5344CB8AC3E}">
        <p14:creationId xmlns:p14="http://schemas.microsoft.com/office/powerpoint/2010/main" val="3557626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42B20C3-992B-4594-8DC2-52ECFCEB2247}"/>
              </a:ext>
            </a:extLst>
          </p:cNvPr>
          <p:cNvSpPr>
            <a:spLocks noGrp="1"/>
          </p:cNvSpPr>
          <p:nvPr>
            <p:ph type="title"/>
          </p:nvPr>
        </p:nvSpPr>
        <p:spPr>
          <a:xfrm>
            <a:off x="204788" y="217488"/>
            <a:ext cx="8902700" cy="1916112"/>
          </a:xfrm>
        </p:spPr>
        <p:txBody>
          <a:bodyPr/>
          <a:lstStyle/>
          <a:p>
            <a:pPr algn="l"/>
            <a:r>
              <a:rPr lang="cy-GB" sz="7200" b="0">
                <a:solidFill>
                  <a:srgbClr val="FFB700"/>
                </a:solidFill>
                <a:latin typeface="Manus" pitchFamily="50" charset="0"/>
              </a:rPr>
              <a:t>Crynodeb</a:t>
            </a:r>
          </a:p>
        </p:txBody>
      </p:sp>
      <p:sp>
        <p:nvSpPr>
          <p:cNvPr id="69635" name="TextBox 3">
            <a:extLst>
              <a:ext uri="{FF2B5EF4-FFF2-40B4-BE49-F238E27FC236}">
                <a16:creationId xmlns:a16="http://schemas.microsoft.com/office/drawing/2014/main" id="{A0983C3F-D71C-4496-97B8-B69AB4970B6E}"/>
              </a:ext>
            </a:extLst>
          </p:cNvPr>
          <p:cNvSpPr txBox="1">
            <a:spLocks noChangeArrowheads="1"/>
          </p:cNvSpPr>
          <p:nvPr/>
        </p:nvSpPr>
        <p:spPr bwMode="auto">
          <a:xfrm>
            <a:off x="3919773" y="1140728"/>
            <a:ext cx="501943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cy-GB" sz="2500">
                <a:solidFill>
                  <a:schemeClr val="tx1"/>
                </a:solidFill>
                <a:latin typeface="Setimo" panose="020B0603020204030204" pitchFamily="34" charset="0"/>
                <a:cs typeface="Setimo" panose="020B0603020204030204" pitchFamily="34" charset="0"/>
              </a:rPr>
              <a:t>Mae </a:t>
            </a:r>
            <a:r>
              <a:rPr lang="cy-GB" sz="2500" b="1">
                <a:solidFill>
                  <a:schemeClr val="tx1"/>
                </a:solidFill>
                <a:latin typeface="Setimo" panose="020B0603020204030204" pitchFamily="34" charset="0"/>
                <a:cs typeface="Setimo" panose="020B0603020204030204" pitchFamily="34" charset="0"/>
              </a:rPr>
              <a:t>cyrff pawb yn wahanol</a:t>
            </a:r>
            <a:r>
              <a:rPr lang="cy-GB" sz="2500">
                <a:solidFill>
                  <a:schemeClr val="tx1"/>
                </a:solidFill>
                <a:latin typeface="Setimo" panose="020B0603020204030204" pitchFamily="34" charset="0"/>
                <a:cs typeface="Setimo" panose="020B0603020204030204" pitchFamily="34" charset="0"/>
              </a:rPr>
              <a:t>, sy’n golygu y gallai eu profiadau o’r glasoed fod yn wahanol</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cy-GB" sz="2500">
                <a:solidFill>
                  <a:schemeClr val="tx1"/>
                </a:solidFill>
                <a:latin typeface="Setimo" panose="020B0603020204030204" pitchFamily="34" charset="0"/>
                <a:cs typeface="Setimo" panose="020B0603020204030204" pitchFamily="34" charset="0"/>
              </a:rPr>
              <a:t>Mae’n bwysig ein bod yn gallu </a:t>
            </a:r>
            <a:r>
              <a:rPr lang="cy-GB" sz="2500" b="1">
                <a:solidFill>
                  <a:schemeClr val="tx1"/>
                </a:solidFill>
                <a:latin typeface="Setimo" panose="020B0603020204030204" pitchFamily="34" charset="0"/>
                <a:cs typeface="Setimo" panose="020B0603020204030204" pitchFamily="34" charset="0"/>
              </a:rPr>
              <a:t>herio mythau</a:t>
            </a:r>
            <a:r>
              <a:rPr lang="cy-GB" sz="2500">
                <a:solidFill>
                  <a:schemeClr val="tx1"/>
                </a:solidFill>
                <a:latin typeface="Setimo" panose="020B0603020204030204" pitchFamily="34" charset="0"/>
                <a:cs typeface="Setimo" panose="020B0603020204030204" pitchFamily="34" charset="0"/>
              </a:rPr>
              <a:t> sy’n gysylltiedig â’r glasoed </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cy-GB" sz="2500">
                <a:solidFill>
                  <a:schemeClr val="tx1"/>
                </a:solidFill>
                <a:latin typeface="Setimo" panose="020B0603020204030204" pitchFamily="34" charset="0"/>
                <a:cs typeface="Setimo" panose="020B0603020204030204" pitchFamily="34" charset="0"/>
              </a:rPr>
              <a:t>Gallai’r glasoed effeithio ar sut rydym yn teimlo amdanom ein hunain, felly mae’n bwysig gwybod ble i gael </a:t>
            </a:r>
            <a:r>
              <a:rPr lang="cy-GB" sz="2500" b="1">
                <a:solidFill>
                  <a:schemeClr val="tx1"/>
                </a:solidFill>
                <a:latin typeface="Setimo" panose="020B0603020204030204" pitchFamily="34" charset="0"/>
                <a:cs typeface="Setimo" panose="020B0603020204030204" pitchFamily="34" charset="0"/>
              </a:rPr>
              <a:t>cymorth</a:t>
            </a:r>
          </a:p>
        </p:txBody>
      </p:sp>
      <p:pic>
        <p:nvPicPr>
          <p:cNvPr id="69636" name="Picture 2">
            <a:extLst>
              <a:ext uri="{FF2B5EF4-FFF2-40B4-BE49-F238E27FC236}">
                <a16:creationId xmlns:a16="http://schemas.microsoft.com/office/drawing/2014/main" id="{41A80986-7762-4953-8C27-CAF1B4F583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699" y="2276872"/>
            <a:ext cx="2130003" cy="2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9B7B6FE-1733-4EC7-AC64-F91DA2ECF179}"/>
              </a:ext>
            </a:extLst>
          </p:cNvPr>
          <p:cNvSpPr>
            <a:spLocks noGrp="1"/>
          </p:cNvSpPr>
          <p:nvPr>
            <p:ph type="title"/>
          </p:nvPr>
        </p:nvSpPr>
        <p:spPr>
          <a:xfrm>
            <a:off x="395288" y="260350"/>
            <a:ext cx="7772400" cy="1143000"/>
          </a:xfrm>
        </p:spPr>
        <p:txBody>
          <a:bodyPr/>
          <a:lstStyle/>
          <a:p>
            <a:pPr algn="l"/>
            <a:r>
              <a:rPr lang="cy-GB" sz="6000" b="0" dirty="0">
                <a:solidFill>
                  <a:srgbClr val="FFB700"/>
                </a:solidFill>
                <a:latin typeface="Manus" pitchFamily="50" charset="0"/>
              </a:rPr>
              <a:t>Ble i fynd am gymorth </a:t>
            </a:r>
          </a:p>
        </p:txBody>
      </p:sp>
      <p:sp>
        <p:nvSpPr>
          <p:cNvPr id="71683" name="Content Placeholder 2">
            <a:extLst>
              <a:ext uri="{FF2B5EF4-FFF2-40B4-BE49-F238E27FC236}">
                <a16:creationId xmlns:a16="http://schemas.microsoft.com/office/drawing/2014/main" id="{9C566755-6F54-4EF0-B5E7-7E5EA71252BE}"/>
              </a:ext>
            </a:extLst>
          </p:cNvPr>
          <p:cNvSpPr>
            <a:spLocks noGrp="1"/>
          </p:cNvSpPr>
          <p:nvPr>
            <p:ph idx="1"/>
          </p:nvPr>
        </p:nvSpPr>
        <p:spPr>
          <a:xfrm>
            <a:off x="419100" y="1390650"/>
            <a:ext cx="7772400" cy="4400550"/>
          </a:xfrm>
        </p:spPr>
        <p:txBody>
          <a:bodyPr/>
          <a:lstStyle/>
          <a:p>
            <a:pPr marL="0" indent="0">
              <a:buFontTx/>
              <a:buNone/>
            </a:pPr>
            <a:r>
              <a:rPr lang="cy-GB" sz="2400" b="1" dirty="0">
                <a:latin typeface="Setimo" panose="020B0603020204030204" pitchFamily="34" charset="0"/>
                <a:cs typeface="Setimo" panose="020B0603020204030204" pitchFamily="34" charset="0"/>
              </a:rPr>
              <a:t>Oedolyn rydych chi’n ymddiried ynddo gartref neu yn yr ysgol </a:t>
            </a:r>
            <a:br>
              <a:rPr lang="cy-GB" sz="2400" b="1"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
            </a:r>
            <a:br>
              <a:rPr lang="cy-GB" sz="2400" b="1"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Gwefan </a:t>
            </a:r>
            <a:r>
              <a:rPr lang="cy-GB" sz="2400" b="1" dirty="0" err="1">
                <a:latin typeface="Setimo" panose="020B0603020204030204" pitchFamily="34" charset="0"/>
                <a:cs typeface="Setimo" panose="020B0603020204030204" pitchFamily="34" charset="0"/>
              </a:rPr>
              <a:t>Brook</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https://www.brook.org.uk/your-life/puberty/</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https://www.brook.org.uk/your-life/period-faqs/</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b="1" dirty="0" err="1">
                <a:latin typeface="Setimo" panose="020B0603020204030204" pitchFamily="34" charset="0"/>
                <a:cs typeface="Setimo" panose="020B0603020204030204" pitchFamily="34" charset="0"/>
              </a:rPr>
              <a:t>Childline</a:t>
            </a:r>
            <a:r>
              <a:rPr lang="cy-GB" sz="2400" b="1" dirty="0">
                <a:latin typeface="Setimo" panose="020B0603020204030204" pitchFamily="34" charset="0"/>
                <a:cs typeface="Setimo" panose="020B0603020204030204" pitchFamily="34" charset="0"/>
              </a:rPr>
              <a:t> – 0800 1111</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https://www.childline.org.uk/info-advice/you-your-body/puberty/puberty-facts/</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Cymorth ar gyfer pobl ifanc draws a rhywedd-amrywiol</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https://mermaidsuk.org.uk/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cy-GB" sz="6600">
                <a:solidFill>
                  <a:srgbClr val="FFB700"/>
                </a:solidFill>
                <a:latin typeface="Manus" pitchFamily="50" charset="0"/>
                <a:cs typeface="Arial" panose="020B0604020202020204" pitchFamily="34" charset="0"/>
              </a:rPr>
              <a:t>Gofyn i Brook</a:t>
            </a:r>
            <a:r>
              <a:rPr lang="cy-GB" sz="4400" b="1">
                <a:solidFill>
                  <a:srgbClr val="652F91"/>
                </a:solidFill>
                <a:latin typeface="Manus" pitchFamily="50" charset="0"/>
                <a:cs typeface="Arial" panose="020B0604020202020204" pitchFamily="34" charset="0"/>
              </a:rPr>
              <a:t>	   </a:t>
            </a:r>
            <a:r>
              <a:rPr lang="cy-GB" sz="2000" b="1">
                <a:latin typeface="Manus" pitchFamily="50" charset="0"/>
                <a:cs typeface="Arial" panose="020B0604020202020204" pitchFamily="34" charset="0"/>
              </a:rPr>
              <a:t>https://www.brook.org.uk/help-advice/</a:t>
            </a:r>
          </a:p>
          <a:p>
            <a:pPr>
              <a:spcBef>
                <a:spcPct val="0"/>
              </a:spcBef>
              <a:buFontTx/>
              <a:buNone/>
            </a:pPr>
            <a:r>
              <a:rPr lang="cy-GB" sz="4400" b="1">
                <a:solidFill>
                  <a:srgbClr val="652F91"/>
                </a:solidFill>
                <a:cs typeface="Arial" panose="020B0604020202020204" pitchFamily="34" charset="0"/>
              </a:rPr>
              <a:t>		</a:t>
            </a:r>
          </a:p>
        </p:txBody>
      </p:sp>
      <p:pic>
        <p:nvPicPr>
          <p:cNvPr id="5" name="Picture 2">
            <a:extLst>
              <a:ext uri="{FF2B5EF4-FFF2-40B4-BE49-F238E27FC236}">
                <a16:creationId xmlns:a16="http://schemas.microsoft.com/office/drawing/2014/main" id="{FB5009C1-C8FD-4984-BDD2-C1C4EE991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842378"/>
            <a:ext cx="6828861" cy="40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E74F3251-549A-47E7-84B5-F16F34134AA2}"/>
              </a:ext>
            </a:extLst>
          </p:cNvPr>
          <p:cNvSpPr>
            <a:spLocks noChangeArrowheads="1"/>
          </p:cNvSpPr>
          <p:nvPr/>
        </p:nvSpPr>
        <p:spPr bwMode="auto">
          <a:xfrm>
            <a:off x="1331912" y="1196752"/>
            <a:ext cx="64801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sz="5400" dirty="0">
                <a:solidFill>
                  <a:schemeClr val="bg1"/>
                </a:solidFill>
                <a:latin typeface="Manus" pitchFamily="50" charset="0"/>
                <a:cs typeface="Arial" panose="020B0604020202020204" pitchFamily="34" charset="0"/>
              </a:rPr>
              <a:t>Diolch am wrando</a:t>
            </a:r>
          </a:p>
          <a:p>
            <a:pPr algn="ctr">
              <a:spcBef>
                <a:spcPct val="0"/>
              </a:spcBef>
              <a:buClrTx/>
              <a:buSzTx/>
              <a:buFontTx/>
              <a:buNone/>
            </a:pPr>
            <a:r>
              <a:rPr lang="cy-GB" sz="5400" dirty="0">
                <a:solidFill>
                  <a:schemeClr val="bg1"/>
                </a:solidFill>
                <a:latin typeface="Manus" pitchFamily="50" charset="0"/>
                <a:cs typeface="Arial" panose="020B0604020202020204" pitchFamily="34" charset="0"/>
              </a:rPr>
              <a:t>Gobeithio eich bod chi wedi ei fwynhau</a:t>
            </a:r>
            <a:r>
              <a:rPr lang="cy-GB" sz="6000" dirty="0">
                <a:solidFill>
                  <a:schemeClr val="bg1"/>
                </a:solidFill>
                <a:latin typeface="Manus" pitchFamily="50" charset="0"/>
                <a:cs typeface="Arial" panose="020B0604020202020204" pitchFamily="34" charset="0"/>
              </a:rPr>
              <a:t>! </a:t>
            </a:r>
          </a:p>
        </p:txBody>
      </p:sp>
      <p:sp>
        <p:nvSpPr>
          <p:cNvPr id="74755" name="TextBox 7">
            <a:extLst>
              <a:ext uri="{FF2B5EF4-FFF2-40B4-BE49-F238E27FC236}">
                <a16:creationId xmlns:a16="http://schemas.microsoft.com/office/drawing/2014/main" id="{CFF69BDB-5C8B-42D2-B56A-A8353F41D9C4}"/>
              </a:ext>
            </a:extLst>
          </p:cNvPr>
          <p:cNvSpPr txBox="1">
            <a:spLocks noChangeArrowheads="1"/>
          </p:cNvSpPr>
          <p:nvPr/>
        </p:nvSpPr>
        <p:spPr bwMode="auto">
          <a:xfrm>
            <a:off x="215900" y="3997325"/>
            <a:ext cx="8712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sz="4400" dirty="0">
                <a:solidFill>
                  <a:schemeClr val="bg1"/>
                </a:solidFill>
                <a:latin typeface="Manus" pitchFamily="50" charset="0"/>
                <a:cs typeface="Narkisim" panose="020B0604020202020204" pitchFamily="34" charset="-79"/>
              </a:rPr>
              <a:t>Oes gennych chi unrhyw gwestiynau</a:t>
            </a:r>
            <a:r>
              <a:rPr lang="cy-GB" sz="6000" dirty="0">
                <a:solidFill>
                  <a:schemeClr val="bg1"/>
                </a:solidFill>
                <a:latin typeface="Manus" pitchFamily="50" charset="0"/>
                <a:cs typeface="Narkisim" panose="020B0604020202020204" pitchFamily="34" charset="-79"/>
              </a:rPr>
              <a:t>? </a:t>
            </a:r>
          </a:p>
          <a:p>
            <a:pPr algn="ctr">
              <a:spcBef>
                <a:spcPct val="0"/>
              </a:spcBef>
              <a:buClrTx/>
              <a:buSzTx/>
              <a:buFontTx/>
              <a:buNone/>
            </a:pPr>
            <a:endParaRPr lang="en-US" altLang="en-US" sz="3600" dirty="0">
              <a:solidFill>
                <a:schemeClr val="tx1"/>
              </a:solidFill>
              <a:cs typeface="Narkisim" panose="020B0604020202020204" pitchFamily="34"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cy-GB" sz="7200" b="0" dirty="0">
                <a:solidFill>
                  <a:srgbClr val="FFB700"/>
                </a:solidFill>
                <a:latin typeface="Manus" pitchFamily="50" charset="0"/>
              </a:rPr>
              <a:t>Beth yw Brook?</a:t>
            </a:r>
          </a:p>
        </p:txBody>
      </p:sp>
      <p:sp>
        <p:nvSpPr>
          <p:cNvPr id="9"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642461"/>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Perthnasoedd ac addysg rhyw</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Cyngor a gwybodaeth</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STI</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Dulliau atal cenhedlu</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Condomau AM DDIM</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beichiogrwydd a chyngor</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Cwnsela </a:t>
            </a:r>
          </a:p>
        </p:txBody>
      </p:sp>
      <p:sp>
        <p:nvSpPr>
          <p:cNvPr id="11"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cy-GB" sz="1800" b="1">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2"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545" y="2852936"/>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22512" y="1396395"/>
            <a:ext cx="6408712" cy="1569660"/>
          </a:xfrm>
          <a:prstGeom prst="rect">
            <a:avLst/>
          </a:prstGeom>
          <a:noFill/>
        </p:spPr>
        <p:txBody>
          <a:bodyPr wrap="square" rtlCol="0">
            <a:spAutoFit/>
          </a:bodyPr>
          <a:lstStyle/>
          <a:p>
            <a:pPr algn="ctr"/>
            <a:r>
              <a:rPr lang="cy-GB" b="1" dirty="0" smtClean="0">
                <a:latin typeface="Setimo" panose="020B0603020204030204"/>
              </a:rPr>
              <a:t>Gwasanaethau </a:t>
            </a:r>
            <a:r>
              <a:rPr lang="cy-GB" b="1" dirty="0">
                <a:latin typeface="Setimo" panose="020B0603020204030204"/>
              </a:rPr>
              <a:t>iechyd rhywiol CYFRINACHOL A RHAD AC AM DDIM i rai dan 25 oed</a:t>
            </a:r>
            <a:endParaRPr lang="en-GB" b="1" dirty="0">
              <a:latin typeface="Setimo" panose="020B0603020204030204"/>
            </a:endParaRPr>
          </a:p>
          <a:p>
            <a:endParaRPr lang="en-GB" dirty="0"/>
          </a:p>
        </p:txBody>
      </p:sp>
    </p:spTree>
    <p:extLst>
      <p:ext uri="{BB962C8B-B14F-4D97-AF65-F5344CB8AC3E}">
        <p14:creationId xmlns:p14="http://schemas.microsoft.com/office/powerpoint/2010/main" val="390636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r>
              <a:rPr lang="cy-GB" sz="7200" b="0">
                <a:solidFill>
                  <a:srgbClr val="FFB700"/>
                </a:solidFill>
                <a:latin typeface="Manus" pitchFamily="50" charset="0"/>
              </a:rPr>
              <a:t>Gofod Brook </a:t>
            </a:r>
          </a:p>
        </p:txBody>
      </p:sp>
      <p:pic>
        <p:nvPicPr>
          <p:cNvPr id="153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3"/>
          <p:cNvSpPr>
            <a:spLocks noGrp="1"/>
          </p:cNvSpPr>
          <p:nvPr>
            <p:ph idx="1"/>
          </p:nvPr>
        </p:nvSpPr>
        <p:spPr>
          <a:xfrm>
            <a:off x="409575" y="1527175"/>
            <a:ext cx="7197725" cy="5237163"/>
          </a:xfrm>
        </p:spPr>
        <p:txBody>
          <a:bodyPr>
            <a:spAutoFit/>
          </a:bodyPr>
          <a:lstStyle/>
          <a:p>
            <a:pPr marL="0" indent="0">
              <a:buFont typeface="Arial" panose="020B0604020202020204" pitchFamily="34" charset="0"/>
              <a:buNone/>
            </a:pPr>
            <a:r>
              <a:rPr lang="cy-GB" b="1">
                <a:latin typeface="Setimo" panose="020B0603020204030204" pitchFamily="34" charset="0"/>
                <a:cs typeface="Setimo" panose="020B0603020204030204" pitchFamily="34" charset="0"/>
              </a:rPr>
              <a:t>Anfeirniadol ac Agored </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Parchus </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Diogel </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Cymryd Rhan</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Gofyn cwestiynau (dim byd personol)</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Cyfrinachol</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Hwyl</a:t>
            </a:r>
          </a:p>
          <a:p>
            <a:pPr marL="0" indent="0">
              <a:buFont typeface="Arial" panose="020B0604020202020204" pitchFamily="34" charset="0"/>
              <a:buNone/>
            </a:pPr>
            <a:r>
              <a:rPr lang="cy-GB" b="1">
                <a:latin typeface="Setimo" panose="020B0603020204030204" pitchFamily="34" charset="0"/>
                <a:cs typeface="Setimo" panose="020B0603020204030204" pitchFamily="34" charset="0"/>
              </a:rPr>
              <a:t>Iaith</a:t>
            </a:r>
          </a:p>
          <a:p>
            <a:pPr marL="0" indent="0">
              <a:buFont typeface="Arial" panose="020B0604020202020204" pitchFamily="34" charset="0"/>
              <a:buNone/>
            </a:pPr>
            <a:endParaRPr lang="en-GB" altLang="en-US" sz="2800" dirty="0">
              <a:latin typeface="Century Gothic" panose="020B0502020202020204" pitchFamily="34" charset="0"/>
            </a:endParaRPr>
          </a:p>
        </p:txBody>
      </p:sp>
    </p:spTree>
    <p:extLst>
      <p:ext uri="{BB962C8B-B14F-4D97-AF65-F5344CB8AC3E}">
        <p14:creationId xmlns:p14="http://schemas.microsoft.com/office/powerpoint/2010/main" val="22977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cy-GB" sz="7200" b="0">
                <a:solidFill>
                  <a:srgbClr val="FFB700"/>
                </a:solidFill>
                <a:latin typeface="Manus" pitchFamily="50" charset="0"/>
                <a:ea typeface="ＭＳ Ｐゴシック" panose="020B0600070205080204" pitchFamily="34" charset="-128"/>
              </a:rPr>
              <a:t>Deilliannau’r sesiwn</a:t>
            </a:r>
          </a:p>
        </p:txBody>
      </p:sp>
      <p:sp>
        <p:nvSpPr>
          <p:cNvPr id="13315" name="Content Placeholder 2">
            <a:extLst>
              <a:ext uri="{FF2B5EF4-FFF2-40B4-BE49-F238E27FC236}">
                <a16:creationId xmlns:a16="http://schemas.microsoft.com/office/drawing/2014/main" id="{D49742C6-E090-734F-9A87-2577E12D836A}"/>
              </a:ext>
            </a:extLst>
          </p:cNvPr>
          <p:cNvSpPr>
            <a:spLocks noGrp="1"/>
          </p:cNvSpPr>
          <p:nvPr>
            <p:ph idx="1"/>
          </p:nvPr>
        </p:nvSpPr>
        <p:spPr>
          <a:xfrm>
            <a:off x="467544" y="1628800"/>
            <a:ext cx="8136904" cy="4508500"/>
          </a:xfrm>
        </p:spPr>
        <p:txBody>
          <a:bodyPr/>
          <a:lstStyle/>
          <a:p>
            <a:pPr lvl="0"/>
            <a:r>
              <a:rPr lang="cy-GB" sz="2800">
                <a:latin typeface="Setimo" panose="020B0603020204030204" pitchFamily="34" charset="0"/>
                <a:cs typeface="Setimo" panose="020B0603020204030204" pitchFamily="34" charset="0"/>
              </a:rPr>
              <a:t>Diffinio’r glasoed ac archwilio </a:t>
            </a:r>
            <a:r>
              <a:rPr lang="cy-GB" sz="2800" b="1">
                <a:latin typeface="Setimo" panose="020B0603020204030204" pitchFamily="34" charset="0"/>
                <a:cs typeface="Setimo" panose="020B0603020204030204" pitchFamily="34" charset="0"/>
              </a:rPr>
              <a:t>newidiadau i'r corff</a:t>
            </a:r>
            <a:r>
              <a:rPr lang="cy-GB" sz="2800">
                <a:latin typeface="Setimo" panose="020B0603020204030204" pitchFamily="34" charset="0"/>
                <a:cs typeface="Setimo" panose="020B0603020204030204" pitchFamily="34" charset="0"/>
              </a:rPr>
              <a:t>.</a:t>
            </a:r>
          </a:p>
          <a:p>
            <a:pPr lvl="0"/>
            <a:r>
              <a:rPr lang="cy-GB" sz="2800">
                <a:latin typeface="Setimo" panose="020B0603020204030204" pitchFamily="34" charset="0"/>
                <a:cs typeface="Setimo" panose="020B0603020204030204" pitchFamily="34" charset="0"/>
              </a:rPr>
              <a:t>Adnabod </a:t>
            </a:r>
            <a:r>
              <a:rPr lang="cy-GB" sz="2800" b="1">
                <a:latin typeface="Setimo" panose="020B0603020204030204" pitchFamily="34" charset="0"/>
                <a:cs typeface="Setimo" panose="020B0603020204030204" pitchFamily="34" charset="0"/>
              </a:rPr>
              <a:t>mythau a thabŵau</a:t>
            </a:r>
            <a:r>
              <a:rPr lang="cy-GB" sz="2800">
                <a:latin typeface="Setimo" panose="020B0603020204030204" pitchFamily="34" charset="0"/>
                <a:cs typeface="Setimo" panose="020B0603020204030204" pitchFamily="34" charset="0"/>
              </a:rPr>
              <a:t> sy’n gysylltiedig â’r glasoed</a:t>
            </a:r>
          </a:p>
          <a:p>
            <a:pPr lvl="0"/>
            <a:r>
              <a:rPr lang="cy-GB" sz="2800">
                <a:latin typeface="Setimo" panose="020B0603020204030204" pitchFamily="34" charset="0"/>
                <a:cs typeface="Setimo" panose="020B0603020204030204" pitchFamily="34" charset="0"/>
              </a:rPr>
              <a:t>Deall y </a:t>
            </a:r>
            <a:r>
              <a:rPr lang="cy-GB" sz="2800" b="1">
                <a:latin typeface="Setimo" panose="020B0603020204030204" pitchFamily="34" charset="0"/>
                <a:cs typeface="Setimo" panose="020B0603020204030204" pitchFamily="34" charset="0"/>
              </a:rPr>
              <a:t>glasoed</a:t>
            </a:r>
            <a:r>
              <a:rPr lang="cy-GB" sz="2800">
                <a:latin typeface="Setimo" panose="020B0603020204030204" pitchFamily="34" charset="0"/>
                <a:cs typeface="Setimo" panose="020B0603020204030204" pitchFamily="34" charset="0"/>
              </a:rPr>
              <a:t> </a:t>
            </a:r>
            <a:r>
              <a:rPr lang="cy-GB" sz="2800" b="1">
                <a:latin typeface="Setimo" panose="020B0603020204030204" pitchFamily="34" charset="0"/>
                <a:cs typeface="Setimo" panose="020B0603020204030204" pitchFamily="34" charset="0"/>
              </a:rPr>
              <a:t>a sut mae'n cysylltu â llesiant </a:t>
            </a:r>
          </a:p>
          <a:p>
            <a:r>
              <a:rPr lang="cy-GB" sz="2800">
                <a:latin typeface="Setimo" panose="020B0603020204030204" pitchFamily="34" charset="0"/>
                <a:cs typeface="Setimo" panose="020B0603020204030204" pitchFamily="34" charset="0"/>
              </a:rPr>
              <a:t>Trafod syniadau cymdeithasol am y </a:t>
            </a:r>
            <a:r>
              <a:rPr lang="cy-GB" sz="2800" b="1">
                <a:latin typeface="Setimo" panose="020B0603020204030204" pitchFamily="34" charset="0"/>
                <a:cs typeface="Setimo" panose="020B0603020204030204" pitchFamily="34" charset="0"/>
              </a:rPr>
              <a:t>mislif</a:t>
            </a:r>
            <a:r>
              <a:rPr lang="cy-GB" sz="2800">
                <a:latin typeface="Setimo" panose="020B0603020204030204" pitchFamily="34" charset="0"/>
                <a:cs typeface="Setimo" panose="020B0603020204030204" pitchFamily="34" charset="0"/>
              </a:rPr>
              <a:t> ac asesu sut mae’r rhain yn berthnasol i’ch </a:t>
            </a:r>
            <a:r>
              <a:rPr lang="cy-GB" sz="2800" b="1">
                <a:latin typeface="Setimo" panose="020B0603020204030204" pitchFamily="34" charset="0"/>
                <a:cs typeface="Setimo" panose="020B0603020204030204" pitchFamily="34" charset="0"/>
              </a:rPr>
              <a:t>gwerthoedd</a:t>
            </a:r>
          </a:p>
          <a:p>
            <a:pPr lvl="0"/>
            <a:r>
              <a:rPr lang="cy-GB" sz="2800">
                <a:latin typeface="Setimo" panose="020B0603020204030204" pitchFamily="34" charset="0"/>
                <a:cs typeface="Setimo" panose="020B0603020204030204" pitchFamily="34" charset="0"/>
              </a:rPr>
              <a:t>Nodi ble i fynd i </a:t>
            </a:r>
            <a:r>
              <a:rPr lang="cy-GB" sz="2800" b="1">
                <a:latin typeface="Setimo" panose="020B0603020204030204" pitchFamily="34" charset="0"/>
                <a:cs typeface="Setimo" panose="020B0603020204030204" pitchFamily="34" charset="0"/>
              </a:rPr>
              <a:t>ofyn am help</a:t>
            </a:r>
            <a:r>
              <a:rPr lang="cy-GB" sz="2800">
                <a:latin typeface="Setimo" panose="020B0603020204030204" pitchFamily="34" charset="0"/>
                <a:cs typeface="Setimo" panose="020B0603020204030204" pitchFamily="34" charset="0"/>
              </a:rPr>
              <a:t> a chymorth gyda chwestiynau am ein cyrff.</a:t>
            </a:r>
          </a:p>
        </p:txBody>
      </p:sp>
    </p:spTree>
    <p:extLst>
      <p:ext uri="{BB962C8B-B14F-4D97-AF65-F5344CB8AC3E}">
        <p14:creationId xmlns:p14="http://schemas.microsoft.com/office/powerpoint/2010/main" val="304440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581025"/>
            <a:ext cx="2193925" cy="4400550"/>
          </a:xfrm>
        </p:spPr>
      </p:pic>
      <p:pic>
        <p:nvPicPr>
          <p:cNvPr id="1945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397125"/>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01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353980"/>
            <a:ext cx="8713788" cy="3416320"/>
          </a:xfrm>
        </p:spPr>
        <p:txBody>
          <a:bodyPr/>
          <a:lstStyle/>
          <a:p>
            <a:pPr algn="ctr" eaLnBrk="1" hangingPunct="1">
              <a:defRPr/>
            </a:pPr>
            <a:r>
              <a:rPr lang="cy-GB" sz="7200" b="0">
                <a:latin typeface="Manus" pitchFamily="50" charset="0"/>
                <a:ea typeface="+mj-ea"/>
                <a:cs typeface="+mj-cs"/>
              </a:rPr>
              <a:t>Beth yw’r glasoed? </a:t>
            </a:r>
            <a:r>
              <a:rPr lang="cy-GB" sz="5400">
                <a:latin typeface="Manus" pitchFamily="50" charset="0"/>
                <a:ea typeface="+mj-ea"/>
                <a:cs typeface="+mj-cs"/>
              </a:rPr>
              <a:t>	</a:t>
            </a:r>
            <a:r>
              <a:rPr lang="cy-GB"/>
              <a:t/>
            </a:r>
            <a:br>
              <a:rPr lang="cy-GB"/>
            </a:br>
            <a:r>
              <a:rPr lang="cy-GB"/>
              <a:t/>
            </a:r>
            <a:br>
              <a:rPr lang="cy-GB"/>
            </a:br>
            <a:r>
              <a:rPr lang="cy-GB"/>
              <a:t/>
            </a:r>
            <a:br>
              <a:rPr lang="cy-GB"/>
            </a:br>
            <a:endParaRPr lang="cy-GB"/>
          </a:p>
        </p:txBody>
      </p:sp>
    </p:spTree>
    <p:extLst>
      <p:ext uri="{BB962C8B-B14F-4D97-AF65-F5344CB8AC3E}">
        <p14:creationId xmlns:p14="http://schemas.microsoft.com/office/powerpoint/2010/main" val="418537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7772400" cy="1143000"/>
          </a:xfrm>
        </p:spPr>
        <p:txBody>
          <a:bodyPr/>
          <a:lstStyle/>
          <a:p>
            <a:pPr algn="l">
              <a:defRPr/>
            </a:pPr>
            <a:r>
              <a:rPr lang="cy-GB" sz="7200" b="0">
                <a:solidFill>
                  <a:srgbClr val="FFB700"/>
                </a:solidFill>
                <a:latin typeface="Manus" pitchFamily="50" charset="0"/>
                <a:ea typeface="ＭＳ Ｐゴシック" panose="020B0600070205080204" pitchFamily="34" charset="-128"/>
              </a:rPr>
              <a:t>Y glasoed</a:t>
            </a:r>
            <a:r>
              <a:rPr lang="cy-GB" b="1"/>
              <a:t> </a:t>
            </a:r>
          </a:p>
        </p:txBody>
      </p:sp>
      <p:sp>
        <p:nvSpPr>
          <p:cNvPr id="23555" name="Content Placeholder 2"/>
          <p:cNvSpPr>
            <a:spLocks noGrp="1"/>
          </p:cNvSpPr>
          <p:nvPr>
            <p:ph idx="1"/>
          </p:nvPr>
        </p:nvSpPr>
        <p:spPr>
          <a:xfrm>
            <a:off x="684213" y="1547813"/>
            <a:ext cx="5327650" cy="1944687"/>
          </a:xfrm>
        </p:spPr>
        <p:txBody>
          <a:bodyPr/>
          <a:lstStyle/>
          <a:p>
            <a:pPr marL="0" indent="0">
              <a:buFontTx/>
              <a:buNone/>
            </a:pPr>
            <a:r>
              <a:rPr lang="cy-GB" sz="2800" b="1">
                <a:latin typeface="Setimo" panose="020B0603020204030204" pitchFamily="34" charset="0"/>
                <a:cs typeface="Setimo" panose="020B0603020204030204" pitchFamily="34" charset="0"/>
              </a:rPr>
              <a:t>Y glasoed yw pan fydd pobl yn dechrau </a:t>
            </a:r>
            <a:r>
              <a:rPr lang="cy-GB" sz="2800">
                <a:latin typeface="Setimo" panose="020B0603020204030204" pitchFamily="34" charset="0"/>
                <a:cs typeface="Setimo" panose="020B0603020204030204" pitchFamily="34" charset="0"/>
              </a:rPr>
              <a:t>newid o fod yn blentyn i fod yn oedolyn ifanc. Mae hormonau (cemegau sy’n cael eu cynhyrchu gan eich ymennydd) yn achosi i’ch corff newid a thyfu i allu cenhedlu babi yn fiolegol. Maen nhw hefyd yn effeithio ar y ffordd rydych chi’n meddwl ac yn </a:t>
            </a:r>
            <a:r>
              <a:rPr lang="cy-GB" sz="2800" b="1">
                <a:latin typeface="Setimo" panose="020B0603020204030204" pitchFamily="34" charset="0"/>
                <a:cs typeface="Setimo" panose="020B0603020204030204" pitchFamily="34" charset="0"/>
              </a:rPr>
              <a:t>teimlo</a:t>
            </a:r>
            <a:r>
              <a:rPr lang="cy-GB" sz="2800">
                <a:latin typeface="Setimo" panose="020B0603020204030204" pitchFamily="34" charset="0"/>
                <a:cs typeface="Setimo" panose="020B0603020204030204" pitchFamily="34" charset="0"/>
              </a:rPr>
              <a:t>.</a:t>
            </a:r>
          </a:p>
        </p:txBody>
      </p:sp>
      <p:pic>
        <p:nvPicPr>
          <p:cNvPr id="2355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341438"/>
            <a:ext cx="27368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3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0" y="1556792"/>
            <a:ext cx="9144000" cy="6857999"/>
          </a:xfrm>
        </p:spPr>
        <p:txBody>
          <a:bodyPr/>
          <a:lstStyle/>
          <a:p>
            <a:pPr algn="ctr" eaLnBrk="1" hangingPunct="1">
              <a:defRPr/>
            </a:pPr>
            <a:r>
              <a:rPr lang="cy-GB" sz="7200" b="0" dirty="0">
                <a:latin typeface="Manus" pitchFamily="50" charset="0"/>
                <a:ea typeface="+mj-ea"/>
              </a:rPr>
              <a:t>Y glasoed - ffaith ynteu myth? 	</a:t>
            </a:r>
            <a:br>
              <a:rPr lang="cy-GB" sz="7200" b="0" dirty="0">
                <a:latin typeface="Manus" pitchFamily="50" charset="0"/>
                <a:ea typeface="+mj-ea"/>
              </a:rPr>
            </a:br>
            <a:r>
              <a:rPr lang="cy-GB" sz="7200" b="0" dirty="0">
                <a:latin typeface="Manus" pitchFamily="50" charset="0"/>
                <a:ea typeface="+mj-ea"/>
              </a:rPr>
              <a:t/>
            </a:r>
            <a:br>
              <a:rPr lang="cy-GB" sz="7200" b="0" dirty="0">
                <a:latin typeface="Manus" pitchFamily="50" charset="0"/>
                <a:ea typeface="+mj-ea"/>
              </a:rPr>
            </a:br>
            <a:r>
              <a:rPr lang="cy-GB" sz="7200" b="0" dirty="0">
                <a:latin typeface="Manus" pitchFamily="50" charset="0"/>
                <a:ea typeface="+mj-ea"/>
              </a:rPr>
              <a:t/>
            </a:r>
            <a:br>
              <a:rPr lang="cy-GB" sz="7200" b="0" dirty="0">
                <a:latin typeface="Manus" pitchFamily="50" charset="0"/>
                <a:ea typeface="+mj-ea"/>
              </a:rPr>
            </a:br>
            <a:endParaRPr lang="cy-GB" sz="7200" b="0" dirty="0">
              <a:latin typeface="Manus" pitchFamily="50" charset="0"/>
              <a:ea typeface="+mj-ea"/>
            </a:endParaRPr>
          </a:p>
        </p:txBody>
      </p:sp>
    </p:spTree>
    <p:extLst>
      <p:ext uri="{BB962C8B-B14F-4D97-AF65-F5344CB8AC3E}">
        <p14:creationId xmlns:p14="http://schemas.microsoft.com/office/powerpoint/2010/main" val="21222629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Props1.xml><?xml version="1.0" encoding="utf-8"?>
<ds:datastoreItem xmlns:ds="http://schemas.openxmlformats.org/officeDocument/2006/customXml" ds:itemID="{E7694D28-0208-4BF9-99E7-BFABFBB229C4}"/>
</file>

<file path=customXml/itemProps2.xml><?xml version="1.0" encoding="utf-8"?>
<ds:datastoreItem xmlns:ds="http://schemas.openxmlformats.org/officeDocument/2006/customXml" ds:itemID="{67600DBE-AC1D-4621-AE88-DFF9BC184ABA}"/>
</file>

<file path=customXml/itemProps3.xml><?xml version="1.0" encoding="utf-8"?>
<ds:datastoreItem xmlns:ds="http://schemas.openxmlformats.org/officeDocument/2006/customXml" ds:itemID="{67DD4ECA-857A-4651-AA6E-5C69CEF13385}">
  <ds:schemaRefs>
    <ds:schemaRef ds:uri="http://schemas.microsoft.com/sharepoint/v3/contenttype/forms"/>
  </ds:schemaRefs>
</ds:datastoreItem>
</file>

<file path=customXml/itemProps4.xml><?xml version="1.0" encoding="utf-8"?>
<ds:datastoreItem xmlns:ds="http://schemas.openxmlformats.org/officeDocument/2006/customXml" ds:itemID="{13EEA92B-FF57-4D58-9A29-20187883D30A}">
  <ds:schemaRefs>
    <ds:schemaRef ds:uri="3862ce5a-794c-4e49-8cb8-46cd7f931d40"/>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7d66bd8a-2885-48d4-9eab-fb1100da1dd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PP_Template_Brook_2017_V2 (1)</Template>
  <TotalTime>5854</TotalTime>
  <Words>5645</Words>
  <Application>Microsoft Office PowerPoint</Application>
  <PresentationFormat>On-screen Show (4:3)</PresentationFormat>
  <Paragraphs>319</Paragraphs>
  <Slides>26</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MS PGothic</vt:lpstr>
      <vt:lpstr>MS PGothic</vt:lpstr>
      <vt:lpstr>Arial</vt:lpstr>
      <vt:lpstr>Calibri</vt:lpstr>
      <vt:lpstr>Century Gothic</vt:lpstr>
      <vt:lpstr>Manus</vt:lpstr>
      <vt:lpstr>Narkisim</vt:lpstr>
      <vt:lpstr>Setimo</vt:lpstr>
      <vt:lpstr>Times New Roman</vt:lpstr>
      <vt:lpstr>Wingdings</vt:lpstr>
      <vt:lpstr>Blank Presentation</vt:lpstr>
      <vt:lpstr>Office Theme</vt:lpstr>
      <vt:lpstr>1_Blank Presentation</vt:lpstr>
      <vt:lpstr>PowerPoint Presentation</vt:lpstr>
      <vt:lpstr>PowerPoint Presentation</vt:lpstr>
      <vt:lpstr>Beth yw Brook?</vt:lpstr>
      <vt:lpstr>Gofod Brook </vt:lpstr>
      <vt:lpstr>Deilliannau’r sesiwn</vt:lpstr>
      <vt:lpstr>PowerPoint Presentation</vt:lpstr>
      <vt:lpstr>Beth yw’r glasoed?     </vt:lpstr>
      <vt:lpstr>Y glasoed </vt:lpstr>
      <vt:lpstr>Y glasoed - ffaith ynteu myth?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Mislif    </vt:lpstr>
      <vt:lpstr>Beth yw ein barn am...?</vt:lpstr>
      <vt:lpstr>Beth sy’n effeithio ar y ffordd rydych chi’n profi ac yn ystyried y mislif?</vt:lpstr>
      <vt:lpstr>Llesiant    </vt:lpstr>
      <vt:lpstr>Cynghori Ffrind</vt:lpstr>
      <vt:lpstr>Crynodeb</vt:lpstr>
      <vt:lpstr>Ble i fynd am gymorth </vt:lpstr>
      <vt:lpstr>PowerPoint Presentation</vt:lpstr>
      <vt:lpstr>PowerPoint Presentation</vt:lpstr>
    </vt:vector>
  </TitlesOfParts>
  <Company>Brook Young People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Ebanks</dc:creator>
  <cp:lastModifiedBy>Sam Hepworth</cp:lastModifiedBy>
  <cp:revision>291</cp:revision>
  <cp:lastPrinted>2021-12-02T13:53:30Z</cp:lastPrinted>
  <dcterms:created xsi:type="dcterms:W3CDTF">2019-03-07T10:45:09Z</dcterms:created>
  <dcterms:modified xsi:type="dcterms:W3CDTF">2022-02-09T00:31:54Z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0x0101002B4BC3CEC829DA40883DEA5583906E1A0080118FD6C176064484E33873343C8E1B</vt:lpwstr>
  </property>
  <property fmtid="{D5CDD505-2E9C-101B-9397-08002B2CF9AE}" pid="3" name="_dlc_DocIdItemGuid">
    <vt:lpwstr>86a1961a-90c9-47f4-a842-d235ba65b584</vt:lpwstr>
  </property>
  <property fmtid="{D5CDD505-2E9C-101B-9397-08002B2CF9AE}" pid="4" name="MediaServiceImageTags">
    <vt:lpwstr/>
  </property>
  <property fmtid="{D5CDD505-2E9C-101B-9397-08002B2CF9AE}" pid="5" name="PHSDocumentType">
    <vt:lpwstr>14;#Document|268f0f15-c350-4fa0-80f1-596dddfd5fef</vt:lpwstr>
  </property>
</Properties>
</file>