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49" r:id="rId6"/>
    <p:sldMasterId id="2147483672" r:id="rId7"/>
    <p:sldMasterId id="2147483741" r:id="rId8"/>
    <p:sldMasterId id="2147484523" r:id="rId9"/>
  </p:sldMasterIdLst>
  <p:notesMasterIdLst>
    <p:notesMasterId r:id="rId42"/>
  </p:notesMasterIdLst>
  <p:sldIdLst>
    <p:sldId id="423" r:id="rId10"/>
    <p:sldId id="424" r:id="rId11"/>
    <p:sldId id="425" r:id="rId12"/>
    <p:sldId id="426" r:id="rId13"/>
    <p:sldId id="427" r:id="rId14"/>
    <p:sldId id="412" r:id="rId15"/>
    <p:sldId id="366" r:id="rId16"/>
    <p:sldId id="340" r:id="rId17"/>
    <p:sldId id="406" r:id="rId18"/>
    <p:sldId id="411" r:id="rId19"/>
    <p:sldId id="420" r:id="rId20"/>
    <p:sldId id="410" r:id="rId21"/>
    <p:sldId id="405" r:id="rId22"/>
    <p:sldId id="381" r:id="rId23"/>
    <p:sldId id="422" r:id="rId24"/>
    <p:sldId id="413" r:id="rId25"/>
    <p:sldId id="404" r:id="rId26"/>
    <p:sldId id="421" r:id="rId27"/>
    <p:sldId id="395" r:id="rId28"/>
    <p:sldId id="396" r:id="rId29"/>
    <p:sldId id="397" r:id="rId30"/>
    <p:sldId id="398" r:id="rId31"/>
    <p:sldId id="399" r:id="rId32"/>
    <p:sldId id="400" r:id="rId33"/>
    <p:sldId id="401" r:id="rId34"/>
    <p:sldId id="331" r:id="rId35"/>
    <p:sldId id="349" r:id="rId36"/>
    <p:sldId id="358" r:id="rId37"/>
    <p:sldId id="407" r:id="rId38"/>
    <p:sldId id="428" r:id="rId39"/>
    <p:sldId id="429" r:id="rId40"/>
    <p:sldId id="430" r:id="rId41"/>
  </p:sldIdLst>
  <p:sldSz cx="9144000" cy="6858000" type="screen4x3"/>
  <p:notesSz cx="6669088" cy="9926638"/>
  <p:defaultTextStyle>
    <a:defPPr>
      <a:defRPr lang="en-GB"/>
    </a:defPPr>
    <a:lvl1pPr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Craddock" initials="" lastIdx="10" clrIdx="0"/>
  <p:cmAuthor id="2" name="Vicki Buffery" initials="VB" lastIdx="2" clrIdx="1"/>
  <p:cmAuthor id="3" name="Lucy Anson" initials="LA" lastIdx="6" clrIdx="2">
    <p:extLst>
      <p:ext uri="{19B8F6BF-5375-455C-9EA6-DF929625EA0E}">
        <p15:presenceInfo xmlns:p15="http://schemas.microsoft.com/office/powerpoint/2012/main" userId="S::LAnson@Premierfoods.com::84c10632-736c-4aed-8484-54e572729c54" providerId="AD"/>
      </p:ext>
    </p:extLst>
  </p:cmAuthor>
  <p:cmAuthor id="4" name="Sam Hepworth" initials="SH" lastIdx="6" clrIdx="3">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F7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BAC5F-1C5A-488A-B784-D931786839B3}" v="15" dt="2021-07-12T10:57:09.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2173" autoAdjust="0"/>
  </p:normalViewPr>
  <p:slideViewPr>
    <p:cSldViewPr>
      <p:cViewPr varScale="1">
        <p:scale>
          <a:sx n="61" d="100"/>
          <a:sy n="61" d="100"/>
        </p:scale>
        <p:origin x="1480" y="60"/>
      </p:cViewPr>
      <p:guideLst>
        <p:guide orient="horz" pos="2160"/>
        <p:guide pos="2880"/>
      </p:guideLst>
    </p:cSldViewPr>
  </p:slideViewPr>
  <p:outlineViewPr>
    <p:cViewPr varScale="1">
      <p:scale>
        <a:sx n="170" d="200"/>
        <a:sy n="170" d="200"/>
      </p:scale>
      <p:origin x="-780" y="-84"/>
    </p:cViewPr>
  </p:outlineViewPr>
  <p:notesTextViewPr>
    <p:cViewPr>
      <p:scale>
        <a:sx n="125" d="100"/>
        <a:sy n="125" d="100"/>
      </p:scale>
      <p:origin x="0" y="0"/>
    </p:cViewPr>
  </p:notesTextViewPr>
  <p:notesViewPr>
    <p:cSldViewPr>
      <p:cViewPr varScale="1">
        <p:scale>
          <a:sx n="59" d="100"/>
          <a:sy n="59" d="100"/>
        </p:scale>
        <p:origin x="-175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42A8FF34-F3AF-ECE5-C324-0EB2A910FAE4}"/>
    <pc:docChg chg="modSld">
      <pc:chgData name="Sam Hepworth" userId="S::sam.hepworth@brook.org.uk::50cf503a-ea25-4e0d-b111-d87aaf801f6c" providerId="AD" clId="Web-{42A8FF34-F3AF-ECE5-C324-0EB2A910FAE4}" dt="2021-06-23T14:29:20.418" v="36"/>
      <pc:docMkLst>
        <pc:docMk/>
      </pc:docMkLst>
      <pc:sldChg chg="modSp addCm">
        <pc:chgData name="Sam Hepworth" userId="S::sam.hepworth@brook.org.uk::50cf503a-ea25-4e0d-b111-d87aaf801f6c" providerId="AD" clId="Web-{42A8FF34-F3AF-ECE5-C324-0EB2A910FAE4}" dt="2021-06-23T14:28:13.523" v="31"/>
        <pc:sldMkLst>
          <pc:docMk/>
          <pc:sldMk cId="0" sldId="395"/>
        </pc:sldMkLst>
        <pc:spChg chg="mod">
          <ac:chgData name="Sam Hepworth" userId="S::sam.hepworth@brook.org.uk::50cf503a-ea25-4e0d-b111-d87aaf801f6c" providerId="AD" clId="Web-{42A8FF34-F3AF-ECE5-C324-0EB2A910FAE4}" dt="2021-06-23T14:28:08.429" v="30" actId="1076"/>
          <ac:spMkLst>
            <pc:docMk/>
            <pc:sldMk cId="0" sldId="395"/>
            <ac:spMk id="3" creationId="{94A57D6B-7AE7-4418-BFB7-AF5EDAD9885D}"/>
          </ac:spMkLst>
        </pc:spChg>
        <pc:spChg chg="mod">
          <ac:chgData name="Sam Hepworth" userId="S::sam.hepworth@brook.org.uk::50cf503a-ea25-4e0d-b111-d87aaf801f6c" providerId="AD" clId="Web-{42A8FF34-F3AF-ECE5-C324-0EB2A910FAE4}" dt="2021-06-23T14:28:01.006" v="29" actId="1076"/>
          <ac:spMkLst>
            <pc:docMk/>
            <pc:sldMk cId="0" sldId="395"/>
            <ac:spMk id="49154" creationId="{88CA8D38-2A9F-49A3-AF31-F6887533C8C0}"/>
          </ac:spMkLst>
        </pc:spChg>
      </pc:sldChg>
      <pc:sldChg chg="modSp">
        <pc:chgData name="Sam Hepworth" userId="S::sam.hepworth@brook.org.uk::50cf503a-ea25-4e0d-b111-d87aaf801f6c" providerId="AD" clId="Web-{42A8FF34-F3AF-ECE5-C324-0EB2A910FAE4}" dt="2021-06-23T14:28:26.633" v="33" actId="1076"/>
        <pc:sldMkLst>
          <pc:docMk/>
          <pc:sldMk cId="0" sldId="401"/>
        </pc:sldMkLst>
        <pc:spChg chg="mod">
          <ac:chgData name="Sam Hepworth" userId="S::sam.hepworth@brook.org.uk::50cf503a-ea25-4e0d-b111-d87aaf801f6c" providerId="AD" clId="Web-{42A8FF34-F3AF-ECE5-C324-0EB2A910FAE4}" dt="2021-06-23T14:28:26.633" v="33" actId="1076"/>
          <ac:spMkLst>
            <pc:docMk/>
            <pc:sldMk cId="0" sldId="401"/>
            <ac:spMk id="4" creationId="{CB3D7BE3-DE8C-454E-B012-04851A5F9690}"/>
          </ac:spMkLst>
        </pc:spChg>
        <pc:spChg chg="mod">
          <ac:chgData name="Sam Hepworth" userId="S::sam.hepworth@brook.org.uk::50cf503a-ea25-4e0d-b111-d87aaf801f6c" providerId="AD" clId="Web-{42A8FF34-F3AF-ECE5-C324-0EB2A910FAE4}" dt="2021-06-23T14:28:21.711" v="32" actId="1076"/>
          <ac:spMkLst>
            <pc:docMk/>
            <pc:sldMk cId="0" sldId="401"/>
            <ac:spMk id="61442" creationId="{EE4D812B-AA2A-4C54-B60D-29255238C53B}"/>
          </ac:spMkLst>
        </pc:spChg>
      </pc:sldChg>
      <pc:sldChg chg="modSp">
        <pc:chgData name="Sam Hepworth" userId="S::sam.hepworth@brook.org.uk::50cf503a-ea25-4e0d-b111-d87aaf801f6c" providerId="AD" clId="Web-{42A8FF34-F3AF-ECE5-C324-0EB2A910FAE4}" dt="2021-06-23T14:25:30.106" v="10"/>
        <pc:sldMkLst>
          <pc:docMk/>
          <pc:sldMk cId="0" sldId="405"/>
        </pc:sldMkLst>
        <pc:spChg chg="mod">
          <ac:chgData name="Sam Hepworth" userId="S::sam.hepworth@brook.org.uk::50cf503a-ea25-4e0d-b111-d87aaf801f6c" providerId="AD" clId="Web-{42A8FF34-F3AF-ECE5-C324-0EB2A910FAE4}" dt="2021-06-23T14:25:30.106" v="10"/>
          <ac:spMkLst>
            <pc:docMk/>
            <pc:sldMk cId="0" sldId="405"/>
            <ac:spMk id="39938" creationId="{D1BD6DE2-E2A5-4F52-9583-25E89983CC08}"/>
          </ac:spMkLst>
        </pc:spChg>
      </pc:sldChg>
      <pc:sldChg chg="modSp addCm">
        <pc:chgData name="Sam Hepworth" userId="S::sam.hepworth@brook.org.uk::50cf503a-ea25-4e0d-b111-d87aaf801f6c" providerId="AD" clId="Web-{42A8FF34-F3AF-ECE5-C324-0EB2A910FAE4}" dt="2021-06-23T14:23:56.397" v="1"/>
        <pc:sldMkLst>
          <pc:docMk/>
          <pc:sldMk cId="0" sldId="406"/>
        </pc:sldMkLst>
        <pc:spChg chg="mod">
          <ac:chgData name="Sam Hepworth" userId="S::sam.hepworth@brook.org.uk::50cf503a-ea25-4e0d-b111-d87aaf801f6c" providerId="AD" clId="Web-{42A8FF34-F3AF-ECE5-C324-0EB2A910FAE4}" dt="2021-06-23T14:23:48.100" v="0"/>
          <ac:spMkLst>
            <pc:docMk/>
            <pc:sldMk cId="0" sldId="406"/>
            <ac:spMk id="31748" creationId="{73486732-DC0D-4843-B709-6745EF35FB7C}"/>
          </ac:spMkLst>
        </pc:spChg>
      </pc:sldChg>
      <pc:sldChg chg="modSp addCm">
        <pc:chgData name="Sam Hepworth" userId="S::sam.hepworth@brook.org.uk::50cf503a-ea25-4e0d-b111-d87aaf801f6c" providerId="AD" clId="Web-{42A8FF34-F3AF-ECE5-C324-0EB2A910FAE4}" dt="2021-06-23T14:29:10.370" v="35"/>
        <pc:sldMkLst>
          <pc:docMk/>
          <pc:sldMk cId="0" sldId="407"/>
        </pc:sldMkLst>
        <pc:spChg chg="mod">
          <ac:chgData name="Sam Hepworth" userId="S::sam.hepworth@brook.org.uk::50cf503a-ea25-4e0d-b111-d87aaf801f6c" providerId="AD" clId="Web-{42A8FF34-F3AF-ECE5-C324-0EB2A910FAE4}" dt="2021-06-23T14:29:03.667" v="34"/>
          <ac:spMkLst>
            <pc:docMk/>
            <pc:sldMk cId="0" sldId="407"/>
            <ac:spMk id="69635" creationId="{E6A4C027-B1DD-4905-A221-F7D97A693BDD}"/>
          </ac:spMkLst>
        </pc:spChg>
      </pc:sldChg>
      <pc:sldChg chg="modSp addCm">
        <pc:chgData name="Sam Hepworth" userId="S::sam.hepworth@brook.org.uk::50cf503a-ea25-4e0d-b111-d87aaf801f6c" providerId="AD" clId="Web-{42A8FF34-F3AF-ECE5-C324-0EB2A910FAE4}" dt="2021-06-23T14:27:20.879" v="26"/>
        <pc:sldMkLst>
          <pc:docMk/>
          <pc:sldMk cId="0" sldId="413"/>
        </pc:sldMkLst>
        <pc:spChg chg="mod">
          <ac:chgData name="Sam Hepworth" userId="S::sam.hepworth@brook.org.uk::50cf503a-ea25-4e0d-b111-d87aaf801f6c" providerId="AD" clId="Web-{42A8FF34-F3AF-ECE5-C324-0EB2A910FAE4}" dt="2021-06-23T14:26:59.362" v="23"/>
          <ac:spMkLst>
            <pc:docMk/>
            <pc:sldMk cId="0" sldId="413"/>
            <ac:spMk id="44034" creationId="{AA832BBD-33A1-454E-9DD8-9C31949671F3}"/>
          </ac:spMkLst>
        </pc:spChg>
        <pc:spChg chg="mod">
          <ac:chgData name="Sam Hepworth" userId="S::sam.hepworth@brook.org.uk::50cf503a-ea25-4e0d-b111-d87aaf801f6c" providerId="AD" clId="Web-{42A8FF34-F3AF-ECE5-C324-0EB2A910FAE4}" dt="2021-06-23T14:27:14.957" v="25" actId="20577"/>
          <ac:spMkLst>
            <pc:docMk/>
            <pc:sldMk cId="0" sldId="413"/>
            <ac:spMk id="44035" creationId="{F100AEC7-9586-401F-A516-837FB2684AA6}"/>
          </ac:spMkLst>
        </pc:spChg>
      </pc:sldChg>
      <pc:sldChg chg="modSp addCm">
        <pc:chgData name="Sam Hepworth" userId="S::sam.hepworth@brook.org.uk::50cf503a-ea25-4e0d-b111-d87aaf801f6c" providerId="AD" clId="Web-{42A8FF34-F3AF-ECE5-C324-0EB2A910FAE4}" dt="2021-06-23T14:29:20.418" v="36"/>
        <pc:sldMkLst>
          <pc:docMk/>
          <pc:sldMk cId="0" sldId="420"/>
        </pc:sldMkLst>
        <pc:spChg chg="mod">
          <ac:chgData name="Sam Hepworth" userId="S::sam.hepworth@brook.org.uk::50cf503a-ea25-4e0d-b111-d87aaf801f6c" providerId="AD" clId="Web-{42A8FF34-F3AF-ECE5-C324-0EB2A910FAE4}" dt="2021-06-23T14:24:10.523" v="2" actId="20577"/>
          <ac:spMkLst>
            <pc:docMk/>
            <pc:sldMk cId="0" sldId="420"/>
            <ac:spMk id="35842" creationId="{4A4B6B85-6F43-4F43-8FBF-1B13237E9C73}"/>
          </ac:spMkLst>
        </pc:spChg>
      </pc:sldChg>
      <pc:sldChg chg="addSp modSp addCm">
        <pc:chgData name="Sam Hepworth" userId="S::sam.hepworth@brook.org.uk::50cf503a-ea25-4e0d-b111-d87aaf801f6c" providerId="AD" clId="Web-{42A8FF34-F3AF-ECE5-C324-0EB2A910FAE4}" dt="2021-06-23T14:26:44.752" v="21" actId="1076"/>
        <pc:sldMkLst>
          <pc:docMk/>
          <pc:sldMk cId="2912191182" sldId="422"/>
        </pc:sldMkLst>
        <pc:spChg chg="add mod">
          <ac:chgData name="Sam Hepworth" userId="S::sam.hepworth@brook.org.uk::50cf503a-ea25-4e0d-b111-d87aaf801f6c" providerId="AD" clId="Web-{42A8FF34-F3AF-ECE5-C324-0EB2A910FAE4}" dt="2021-06-23T14:25:17.183" v="9"/>
          <ac:spMkLst>
            <pc:docMk/>
            <pc:sldMk cId="2912191182" sldId="422"/>
            <ac:spMk id="5" creationId="{3F2FAEA3-A9B3-489E-B3E2-9278B145AFF3}"/>
          </ac:spMkLst>
        </pc:spChg>
        <pc:spChg chg="mod">
          <ac:chgData name="Sam Hepworth" userId="S::sam.hepworth@brook.org.uk::50cf503a-ea25-4e0d-b111-d87aaf801f6c" providerId="AD" clId="Web-{42A8FF34-F3AF-ECE5-C324-0EB2A910FAE4}" dt="2021-06-23T14:26:44.673" v="14" actId="1076"/>
          <ac:spMkLst>
            <pc:docMk/>
            <pc:sldMk cId="2912191182" sldId="422"/>
            <ac:spMk id="14" creationId="{00000000-0000-0000-0000-000000000000}"/>
          </ac:spMkLst>
        </pc:spChg>
        <pc:spChg chg="mod">
          <ac:chgData name="Sam Hepworth" userId="S::sam.hepworth@brook.org.uk::50cf503a-ea25-4e0d-b111-d87aaf801f6c" providerId="AD" clId="Web-{42A8FF34-F3AF-ECE5-C324-0EB2A910FAE4}" dt="2021-06-23T14:26:44.689" v="15" actId="1076"/>
          <ac:spMkLst>
            <pc:docMk/>
            <pc:sldMk cId="2912191182" sldId="422"/>
            <ac:spMk id="15" creationId="{00000000-0000-0000-0000-000000000000}"/>
          </ac:spMkLst>
        </pc:spChg>
        <pc:spChg chg="mod">
          <ac:chgData name="Sam Hepworth" userId="S::sam.hepworth@brook.org.uk::50cf503a-ea25-4e0d-b111-d87aaf801f6c" providerId="AD" clId="Web-{42A8FF34-F3AF-ECE5-C324-0EB2A910FAE4}" dt="2021-06-23T14:26:44.689" v="16" actId="1076"/>
          <ac:spMkLst>
            <pc:docMk/>
            <pc:sldMk cId="2912191182" sldId="422"/>
            <ac:spMk id="16" creationId="{00000000-0000-0000-0000-000000000000}"/>
          </ac:spMkLst>
        </pc:spChg>
        <pc:spChg chg="mod">
          <ac:chgData name="Sam Hepworth" userId="S::sam.hepworth@brook.org.uk::50cf503a-ea25-4e0d-b111-d87aaf801f6c" providerId="AD" clId="Web-{42A8FF34-F3AF-ECE5-C324-0EB2A910FAE4}" dt="2021-06-23T14:26:44.705" v="17" actId="1076"/>
          <ac:spMkLst>
            <pc:docMk/>
            <pc:sldMk cId="2912191182" sldId="422"/>
            <ac:spMk id="17" creationId="{00000000-0000-0000-0000-000000000000}"/>
          </ac:spMkLst>
        </pc:spChg>
        <pc:spChg chg="mod">
          <ac:chgData name="Sam Hepworth" userId="S::sam.hepworth@brook.org.uk::50cf503a-ea25-4e0d-b111-d87aaf801f6c" providerId="AD" clId="Web-{42A8FF34-F3AF-ECE5-C324-0EB2A910FAE4}" dt="2021-06-23T14:26:44.720" v="18" actId="1076"/>
          <ac:spMkLst>
            <pc:docMk/>
            <pc:sldMk cId="2912191182" sldId="422"/>
            <ac:spMk id="18" creationId="{00000000-0000-0000-0000-000000000000}"/>
          </ac:spMkLst>
        </pc:spChg>
        <pc:spChg chg="mod">
          <ac:chgData name="Sam Hepworth" userId="S::sam.hepworth@brook.org.uk::50cf503a-ea25-4e0d-b111-d87aaf801f6c" providerId="AD" clId="Web-{42A8FF34-F3AF-ECE5-C324-0EB2A910FAE4}" dt="2021-06-23T14:26:44.720" v="19" actId="1076"/>
          <ac:spMkLst>
            <pc:docMk/>
            <pc:sldMk cId="2912191182" sldId="422"/>
            <ac:spMk id="19" creationId="{00000000-0000-0000-0000-000000000000}"/>
          </ac:spMkLst>
        </pc:spChg>
        <pc:spChg chg="mod">
          <ac:chgData name="Sam Hepworth" userId="S::sam.hepworth@brook.org.uk::50cf503a-ea25-4e0d-b111-d87aaf801f6c" providerId="AD" clId="Web-{42A8FF34-F3AF-ECE5-C324-0EB2A910FAE4}" dt="2021-06-23T14:26:44.736" v="20" actId="1076"/>
          <ac:spMkLst>
            <pc:docMk/>
            <pc:sldMk cId="2912191182" sldId="422"/>
            <ac:spMk id="20" creationId="{00000000-0000-0000-0000-000000000000}"/>
          </ac:spMkLst>
        </pc:spChg>
        <pc:spChg chg="mod">
          <ac:chgData name="Sam Hepworth" userId="S::sam.hepworth@brook.org.uk::50cf503a-ea25-4e0d-b111-d87aaf801f6c" providerId="AD" clId="Web-{42A8FF34-F3AF-ECE5-C324-0EB2A910FAE4}" dt="2021-06-23T14:26:44.752" v="21" actId="1076"/>
          <ac:spMkLst>
            <pc:docMk/>
            <pc:sldMk cId="2912191182" sldId="422"/>
            <ac:spMk id="21" creationId="{00000000-0000-0000-0000-000000000000}"/>
          </ac:spMkLst>
        </pc:spChg>
        <pc:grpChg chg="mod">
          <ac:chgData name="Sam Hepworth" userId="S::sam.hepworth@brook.org.uk::50cf503a-ea25-4e0d-b111-d87aaf801f6c" providerId="AD" clId="Web-{42A8FF34-F3AF-ECE5-C324-0EB2A910FAE4}" dt="2021-06-23T14:26:44.658" v="13" actId="1076"/>
          <ac:grpSpMkLst>
            <pc:docMk/>
            <pc:sldMk cId="2912191182" sldId="422"/>
            <ac:grpSpMk id="13" creationId="{00000000-0000-0000-0000-000000000000}"/>
          </ac:grpSpMkLst>
        </pc:grpChg>
      </pc:sldChg>
    </pc:docChg>
  </pc:docChgLst>
  <pc:docChgLst>
    <pc:chgData name="Kelly Harris" userId="S::kelly.harris@brook.org.uk::cc939fe8-d5a0-4636-8799-f6afaa3e47da" providerId="AD" clId="Web-{F3550197-4A22-FBBA-225A-0CBF34B62276}"/>
    <pc:docChg chg="modSld">
      <pc:chgData name="Kelly Harris" userId="S::kelly.harris@brook.org.uk::cc939fe8-d5a0-4636-8799-f6afaa3e47da" providerId="AD" clId="Web-{F3550197-4A22-FBBA-225A-0CBF34B62276}" dt="2021-06-04T15:39:30.186" v="8"/>
      <pc:docMkLst>
        <pc:docMk/>
      </pc:docMkLst>
      <pc:sldChg chg="modNotes">
        <pc:chgData name="Kelly Harris" userId="S::kelly.harris@brook.org.uk::cc939fe8-d5a0-4636-8799-f6afaa3e47da" providerId="AD" clId="Web-{F3550197-4A22-FBBA-225A-0CBF34B62276}" dt="2021-06-04T15:37:46.183" v="7"/>
        <pc:sldMkLst>
          <pc:docMk/>
          <pc:sldMk cId="0" sldId="396"/>
        </pc:sldMkLst>
      </pc:sldChg>
      <pc:sldChg chg="modNotes">
        <pc:chgData name="Kelly Harris" userId="S::kelly.harris@brook.org.uk::cc939fe8-d5a0-4636-8799-f6afaa3e47da" providerId="AD" clId="Web-{F3550197-4A22-FBBA-225A-0CBF34B62276}" dt="2021-06-04T15:39:30.186" v="8"/>
        <pc:sldMkLst>
          <pc:docMk/>
          <pc:sldMk cId="0" sldId="401"/>
        </pc:sldMkLst>
      </pc:sldChg>
    </pc:docChg>
  </pc:docChgLst>
  <pc:docChgLst>
    <pc:chgData name="Kelly Harris" userId="S::kelly.harris@brook.org.uk::cc939fe8-d5a0-4636-8799-f6afaa3e47da" providerId="AD" clId="Web-{B7822099-C07C-2171-D4B6-A59243DCA846}"/>
    <pc:docChg chg="modSld">
      <pc:chgData name="Kelly Harris" userId="S::kelly.harris@brook.org.uk::cc939fe8-d5a0-4636-8799-f6afaa3e47da" providerId="AD" clId="Web-{B7822099-C07C-2171-D4B6-A59243DCA846}" dt="2021-06-04T15:26:31.980" v="70"/>
      <pc:docMkLst>
        <pc:docMk/>
      </pc:docMkLst>
      <pc:sldChg chg="modSp delCm modNotes">
        <pc:chgData name="Kelly Harris" userId="S::kelly.harris@brook.org.uk::cc939fe8-d5a0-4636-8799-f6afaa3e47da" providerId="AD" clId="Web-{B7822099-C07C-2171-D4B6-A59243DCA846}" dt="2021-06-04T15:25:58.011" v="62"/>
        <pc:sldMkLst>
          <pc:docMk/>
          <pc:sldMk cId="0" sldId="340"/>
        </pc:sldMkLst>
        <pc:spChg chg="mod">
          <ac:chgData name="Kelly Harris" userId="S::kelly.harris@brook.org.uk::cc939fe8-d5a0-4636-8799-f6afaa3e47da" providerId="AD" clId="Web-{B7822099-C07C-2171-D4B6-A59243DCA846}" dt="2021-06-04T15:25:26.448" v="54" actId="20577"/>
          <ac:spMkLst>
            <pc:docMk/>
            <pc:sldMk cId="0" sldId="340"/>
            <ac:spMk id="2" creationId="{684AA59E-C9AD-4317-87C6-7B3753C9BA58}"/>
          </ac:spMkLst>
        </pc:spChg>
      </pc:sldChg>
      <pc:sldChg chg="modNotes">
        <pc:chgData name="Kelly Harris" userId="S::kelly.harris@brook.org.uk::cc939fe8-d5a0-4636-8799-f6afaa3e47da" providerId="AD" clId="Web-{B7822099-C07C-2171-D4B6-A59243DCA846}" dt="2021-06-04T15:26:31.980" v="70"/>
        <pc:sldMkLst>
          <pc:docMk/>
          <pc:sldMk cId="0" sldId="406"/>
        </pc:sldMkLst>
      </pc:sldChg>
    </pc:docChg>
  </pc:docChgLst>
  <pc:docChgLst>
    <pc:chgData name="Lucy Anson" userId="84c10632-736c-4aed-8484-54e572729c54" providerId="ADAL" clId="{87ABAC5F-1C5A-488A-B784-D931786839B3}"/>
    <pc:docChg chg="custSel modSld">
      <pc:chgData name="Lucy Anson" userId="84c10632-736c-4aed-8484-54e572729c54" providerId="ADAL" clId="{87ABAC5F-1C5A-488A-B784-D931786839B3}" dt="2021-07-12T10:57:09.395" v="14" actId="1076"/>
      <pc:docMkLst>
        <pc:docMk/>
      </pc:docMkLst>
      <pc:sldChg chg="delSp">
        <pc:chgData name="Lucy Anson" userId="84c10632-736c-4aed-8484-54e572729c54" providerId="ADAL" clId="{87ABAC5F-1C5A-488A-B784-D931786839B3}" dt="2021-07-12T10:56:18.596" v="3" actId="478"/>
        <pc:sldMkLst>
          <pc:docMk/>
          <pc:sldMk cId="0" sldId="404"/>
        </pc:sldMkLst>
        <pc:spChg chg="del">
          <ac:chgData name="Lucy Anson" userId="84c10632-736c-4aed-8484-54e572729c54" providerId="ADAL" clId="{87ABAC5F-1C5A-488A-B784-D931786839B3}" dt="2021-07-12T10:56:18.596" v="3" actId="478"/>
          <ac:spMkLst>
            <pc:docMk/>
            <pc:sldMk cId="0" sldId="404"/>
            <ac:spMk id="46083" creationId="{F4BF46EE-56AF-4A5A-A319-1F4E1592BF67}"/>
          </ac:spMkLst>
        </pc:spChg>
      </pc:sldChg>
      <pc:sldChg chg="modSp">
        <pc:chgData name="Lucy Anson" userId="84c10632-736c-4aed-8484-54e572729c54" providerId="ADAL" clId="{87ABAC5F-1C5A-488A-B784-D931786839B3}" dt="2021-07-12T10:55:55.367" v="2"/>
        <pc:sldMkLst>
          <pc:docMk/>
          <pc:sldMk cId="0" sldId="407"/>
        </pc:sldMkLst>
        <pc:picChg chg="mod">
          <ac:chgData name="Lucy Anson" userId="84c10632-736c-4aed-8484-54e572729c54" providerId="ADAL" clId="{87ABAC5F-1C5A-488A-B784-D931786839B3}" dt="2021-07-12T10:55:55.367" v="2"/>
          <ac:picMkLst>
            <pc:docMk/>
            <pc:sldMk cId="0" sldId="407"/>
            <ac:picMk id="69636" creationId="{26D8908B-41CF-4560-BCBC-95A9C03626D0}"/>
          </ac:picMkLst>
        </pc:picChg>
      </pc:sldChg>
      <pc:sldChg chg="modSp">
        <pc:chgData name="Lucy Anson" userId="84c10632-736c-4aed-8484-54e572729c54" providerId="ADAL" clId="{87ABAC5F-1C5A-488A-B784-D931786839B3}" dt="2021-07-12T10:57:09.395" v="14" actId="1076"/>
        <pc:sldMkLst>
          <pc:docMk/>
          <pc:sldMk cId="0" sldId="412"/>
        </pc:sldMkLst>
        <pc:picChg chg="mod">
          <ac:chgData name="Lucy Anson" userId="84c10632-736c-4aed-8484-54e572729c54" providerId="ADAL" clId="{87ABAC5F-1C5A-488A-B784-D931786839B3}" dt="2021-07-12T10:57:09.395" v="14" actId="1076"/>
          <ac:picMkLst>
            <pc:docMk/>
            <pc:sldMk cId="0" sldId="412"/>
            <ac:picMk id="25602" creationId="{0C57F6AF-0838-4746-A6CD-B347CF766D7E}"/>
          </ac:picMkLst>
        </pc:picChg>
        <pc:picChg chg="mod">
          <ac:chgData name="Lucy Anson" userId="84c10632-736c-4aed-8484-54e572729c54" providerId="ADAL" clId="{87ABAC5F-1C5A-488A-B784-D931786839B3}" dt="2021-07-12T10:57:08.139" v="13" actId="1076"/>
          <ac:picMkLst>
            <pc:docMk/>
            <pc:sldMk cId="0" sldId="412"/>
            <ac:picMk id="25603" creationId="{5B5533C5-30E6-472F-BE4E-7CAEABA68B1E}"/>
          </ac:picMkLst>
        </pc:picChg>
      </pc:sldChg>
      <pc:sldChg chg="modSp mod">
        <pc:chgData name="Lucy Anson" userId="84c10632-736c-4aed-8484-54e572729c54" providerId="ADAL" clId="{87ABAC5F-1C5A-488A-B784-D931786839B3}" dt="2021-07-12T10:56:37.681" v="10" actId="403"/>
        <pc:sldMkLst>
          <pc:docMk/>
          <pc:sldMk cId="0" sldId="413"/>
        </pc:sldMkLst>
        <pc:spChg chg="mod">
          <ac:chgData name="Lucy Anson" userId="84c10632-736c-4aed-8484-54e572729c54" providerId="ADAL" clId="{87ABAC5F-1C5A-488A-B784-D931786839B3}" dt="2021-07-12T10:56:37.681" v="10" actId="403"/>
          <ac:spMkLst>
            <pc:docMk/>
            <pc:sldMk cId="0" sldId="413"/>
            <ac:spMk id="44034" creationId="{AA832BBD-33A1-454E-9DD8-9C31949671F3}"/>
          </ac:spMkLst>
        </pc:spChg>
        <pc:spChg chg="mod">
          <ac:chgData name="Lucy Anson" userId="84c10632-736c-4aed-8484-54e572729c54" providerId="ADAL" clId="{87ABAC5F-1C5A-488A-B784-D931786839B3}" dt="2021-07-12T10:56:26.483" v="7" actId="1076"/>
          <ac:spMkLst>
            <pc:docMk/>
            <pc:sldMk cId="0" sldId="413"/>
            <ac:spMk id="44035" creationId="{F100AEC7-9586-401F-A516-837FB2684AA6}"/>
          </ac:spMkLst>
        </pc:spChg>
      </pc:sldChg>
      <pc:sldChg chg="modSp mod">
        <pc:chgData name="Lucy Anson" userId="84c10632-736c-4aed-8484-54e572729c54" providerId="ADAL" clId="{87ABAC5F-1C5A-488A-B784-D931786839B3}" dt="2021-07-12T10:55:46.444" v="0" actId="313"/>
        <pc:sldMkLst>
          <pc:docMk/>
          <pc:sldMk cId="2033979816" sldId="428"/>
        </pc:sldMkLst>
        <pc:spChg chg="mod">
          <ac:chgData name="Lucy Anson" userId="84c10632-736c-4aed-8484-54e572729c54" providerId="ADAL" clId="{87ABAC5F-1C5A-488A-B784-D931786839B3}" dt="2021-07-12T10:55:46.444" v="0" actId="313"/>
          <ac:spMkLst>
            <pc:docMk/>
            <pc:sldMk cId="2033979816" sldId="428"/>
            <ac:spMk id="614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AutoShape 1">
            <a:extLst>
              <a:ext uri="{FF2B5EF4-FFF2-40B4-BE49-F238E27FC236}">
                <a16:creationId xmlns:a16="http://schemas.microsoft.com/office/drawing/2014/main" id="{F16E5829-2BFD-405B-BA33-527C4EF7FFD4}"/>
              </a:ext>
            </a:extLst>
          </p:cNvPr>
          <p:cNvSpPr>
            <a:spLocks noChangeArrowheads="1"/>
          </p:cNvSpPr>
          <p:nvPr/>
        </p:nvSpPr>
        <p:spPr bwMode="auto">
          <a:xfrm>
            <a:off x="0" y="0"/>
            <a:ext cx="6669088"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4339" name="Text Box 2">
            <a:extLst>
              <a:ext uri="{FF2B5EF4-FFF2-40B4-BE49-F238E27FC236}">
                <a16:creationId xmlns:a16="http://schemas.microsoft.com/office/drawing/2014/main" id="{DE69FDC2-A1DC-4635-8376-187A81FB9972}"/>
              </a:ext>
            </a:extLst>
          </p:cNvPr>
          <p:cNvSpPr txBox="1">
            <a:spLocks noChangeArrowheads="1"/>
          </p:cNvSpP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4340" name="Text Box 3">
            <a:extLst>
              <a:ext uri="{FF2B5EF4-FFF2-40B4-BE49-F238E27FC236}">
                <a16:creationId xmlns:a16="http://schemas.microsoft.com/office/drawing/2014/main" id="{A31EBEEF-2A32-489C-B99F-E88060989BE2}"/>
              </a:ext>
            </a:extLst>
          </p:cNvPr>
          <p:cNvSpPr txBox="1">
            <a:spLocks noChangeArrowheads="1"/>
          </p:cNvSpPr>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14341" name="Rectangle 4">
            <a:extLst>
              <a:ext uri="{FF2B5EF4-FFF2-40B4-BE49-F238E27FC236}">
                <a16:creationId xmlns:a16="http://schemas.microsoft.com/office/drawing/2014/main" id="{30696597-F08F-474B-8337-523792A2AA9A}"/>
              </a:ext>
            </a:extLst>
          </p:cNvPr>
          <p:cNvSpPr>
            <a:spLocks noGrp="1" noRot="1" noChangeAspect="1" noChangeArrowheads="1"/>
          </p:cNvSpPr>
          <p:nvPr>
            <p:ph type="sldImg"/>
          </p:nvPr>
        </p:nvSpPr>
        <p:spPr bwMode="auto">
          <a:xfrm>
            <a:off x="854075" y="744538"/>
            <a:ext cx="4959350" cy="3721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B1CE199A-7C86-43FD-8E36-4963342237CE}"/>
              </a:ext>
            </a:extLst>
          </p:cNvPr>
          <p:cNvSpPr>
            <a:spLocks noGrp="1" noChangeArrowheads="1"/>
          </p:cNvSpPr>
          <p:nvPr>
            <p:ph type="body"/>
          </p:nvPr>
        </p:nvSpPr>
        <p:spPr bwMode="auto">
          <a:xfrm>
            <a:off x="889000" y="4714875"/>
            <a:ext cx="4889500" cy="4465638"/>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14343" name="Text Box 6">
            <a:extLst>
              <a:ext uri="{FF2B5EF4-FFF2-40B4-BE49-F238E27FC236}">
                <a16:creationId xmlns:a16="http://schemas.microsoft.com/office/drawing/2014/main" id="{2272266C-2474-425D-9878-C0D336ADD297}"/>
              </a:ext>
            </a:extLst>
          </p:cNvPr>
          <p:cNvSpPr txBox="1">
            <a:spLocks noChangeArrowheads="1"/>
          </p:cNvSpPr>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3" name="Rectangle 7">
            <a:extLst>
              <a:ext uri="{FF2B5EF4-FFF2-40B4-BE49-F238E27FC236}">
                <a16:creationId xmlns:a16="http://schemas.microsoft.com/office/drawing/2014/main" id="{9BD0D642-6319-484C-BC5D-8ECA04B241CF}"/>
              </a:ext>
            </a:extLst>
          </p:cNvPr>
          <p:cNvSpPr>
            <a:spLocks noGrp="1" noChangeArrowheads="1"/>
          </p:cNvSpPr>
          <p:nvPr>
            <p:ph type="sldNum"/>
          </p:nvPr>
        </p:nvSpPr>
        <p:spPr bwMode="auto">
          <a:xfrm>
            <a:off x="3779838" y="9429750"/>
            <a:ext cx="2887662" cy="495300"/>
          </a:xfrm>
          <a:prstGeom prst="rect">
            <a:avLst/>
          </a:prstGeom>
          <a:noFill/>
          <a:ln>
            <a:noFill/>
          </a:ln>
          <a:effectLst/>
        </p:spPr>
        <p:txBody>
          <a:bodyPr vert="horz" wrap="square" lIns="90000" tIns="46800" rIns="90000" bIns="46800" numCol="1" anchor="b" anchorCtr="0" compatLnSpc="1">
            <a:prstTxWarp prst="textNoShape">
              <a:avLst/>
            </a:prstTxWarp>
          </a:bodyPr>
          <a:lstStyle>
            <a:lvl1pPr marL="215900" indent="-215900" algn="r" eaLnBrk="1">
              <a:buClr>
                <a:srgbClr val="000000"/>
              </a:buClr>
              <a:buSzPct val="45000"/>
              <a:buFont typeface="Wingdings" panose="05000000000000000000" pitchFamily="2" charset="2"/>
              <a:buNone/>
              <a:tabLst>
                <a:tab pos="723900" algn="l"/>
                <a:tab pos="1447800" algn="l"/>
                <a:tab pos="2171700" algn="l"/>
                <a:tab pos="2895600" algn="l"/>
              </a:tabLst>
              <a:defRPr sz="1200">
                <a:solidFill>
                  <a:srgbClr val="000000"/>
                </a:solidFill>
                <a:latin typeface="Times New Roman" panose="02020603050405020304" pitchFamily="18" charset="0"/>
              </a:defRPr>
            </a:lvl1pPr>
          </a:lstStyle>
          <a:p>
            <a:pPr>
              <a:defRPr/>
            </a:pPr>
            <a:fld id="{04B8D2BC-3EB7-4F53-A305-776FA8511C2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hs.uk/conditions/vaginal-dischar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D747BC8-C180-4115-8BCD-1E765BF387F6}" type="slidenum">
              <a:rPr lang="en-US" altLang="en-US">
                <a:latin typeface="Arial" panose="020B0604020202020204" pitchFamily="34" charset="0"/>
              </a:rPr>
              <a:pPr>
                <a:spcBef>
                  <a:spcPct val="0"/>
                </a:spcBef>
                <a:buSzPct val="45000"/>
                <a:buFont typeface="Wingdings" panose="05000000000000000000" pitchFamily="2" charset="2"/>
                <a:buNone/>
              </a:pPr>
              <a:t>1</a:t>
            </a:fld>
            <a:endParaRPr lang="en-US" altLang="en-US" dirty="0">
              <a:latin typeface="Arial" panose="020B0604020202020204" pitchFamily="34" charset="0"/>
            </a:endParaRPr>
          </a:p>
        </p:txBody>
      </p:sp>
    </p:spTree>
    <p:extLst>
      <p:ext uri="{BB962C8B-B14F-4D97-AF65-F5344CB8AC3E}">
        <p14:creationId xmlns:p14="http://schemas.microsoft.com/office/powerpoint/2010/main" val="4128826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8808671-FF28-4CC6-A561-A14EAE00DD6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63BEB707-75A6-4098-8B89-8180901EF5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b="1" dirty="0"/>
              <a:t>Period Pitch Activity </a:t>
            </a:r>
          </a:p>
          <a:p>
            <a:endParaRPr lang="en-GB" altLang="en-US" b="1" dirty="0"/>
          </a:p>
          <a:p>
            <a:r>
              <a:rPr lang="en-GB" altLang="en-US" b="1" dirty="0"/>
              <a:t>Method </a:t>
            </a:r>
          </a:p>
          <a:p>
            <a:endParaRPr lang="en-GB" altLang="en-US" b="1" dirty="0"/>
          </a:p>
          <a:p>
            <a:r>
              <a:rPr lang="en-GB" altLang="en-US" b="1" dirty="0"/>
              <a:t>•	</a:t>
            </a:r>
            <a:r>
              <a:rPr lang="en-GB" altLang="en-US" dirty="0"/>
              <a:t>Facilitator hands out cards with images of different period products on them. Divide young people into groups of 3-5. </a:t>
            </a:r>
          </a:p>
          <a:p>
            <a:r>
              <a:rPr lang="en-GB" altLang="en-US" dirty="0"/>
              <a:t>•	After a few minutes of preparation time, each group go to the front of the class and give an ‘elevator pitch’ about said product, although they can’t mention the actual name of the product. They can also draw on the whiteboard, and using words or gestures – like in charades. The aim is to ‘sell’ their product to the rest of the class!</a:t>
            </a:r>
          </a:p>
          <a:p>
            <a:r>
              <a:rPr lang="en-GB" altLang="en-US" dirty="0"/>
              <a:t>•	Facilitator debriefs using key messages </a:t>
            </a:r>
          </a:p>
          <a:p>
            <a:endParaRPr lang="en-GB" altLang="en-US" b="1" dirty="0"/>
          </a:p>
          <a:p>
            <a:r>
              <a:rPr lang="en-GB" altLang="en-US" b="1" dirty="0"/>
              <a:t>Key Questions </a:t>
            </a:r>
          </a:p>
          <a:p>
            <a:endParaRPr lang="en-GB" altLang="en-US" b="1" dirty="0"/>
          </a:p>
          <a:p>
            <a:r>
              <a:rPr lang="en-GB" altLang="en-US" b="1" dirty="0"/>
              <a:t>•	</a:t>
            </a:r>
            <a:r>
              <a:rPr lang="en-GB" altLang="en-US" dirty="0"/>
              <a:t>Why might people use different period products?</a:t>
            </a:r>
          </a:p>
          <a:p>
            <a:r>
              <a:rPr lang="en-GB" altLang="en-US" dirty="0"/>
              <a:t>•	Is there a taboo about speaking about periods? Why is there a taboo about speaking about period products in society (encourage home vs. school debate)</a:t>
            </a:r>
          </a:p>
          <a:p>
            <a:r>
              <a:rPr lang="en-GB" altLang="en-US" dirty="0"/>
              <a:t>•	Do we need to think about sustainability when selecting products?</a:t>
            </a:r>
          </a:p>
          <a:p>
            <a:endParaRPr lang="en-GB" altLang="en-US" b="1" dirty="0"/>
          </a:p>
          <a:p>
            <a:r>
              <a:rPr lang="en-GB" altLang="en-US" b="1" dirty="0"/>
              <a:t>Key Messages</a:t>
            </a:r>
          </a:p>
          <a:p>
            <a:endParaRPr lang="en-GB" altLang="en-US" b="1" dirty="0"/>
          </a:p>
          <a:p>
            <a:r>
              <a:rPr lang="en-GB" altLang="en-US" b="1" dirty="0"/>
              <a:t>•	</a:t>
            </a:r>
            <a:r>
              <a:rPr lang="en-GB" altLang="en-US" dirty="0"/>
              <a:t>Please see product pitch cards for more information </a:t>
            </a:r>
          </a:p>
          <a:p>
            <a:r>
              <a:rPr lang="en-GB" altLang="en-US" dirty="0"/>
              <a:t>•	People generally use a combination of products. Most come in different sizes and to suit different flows (heavy or light). Experiment to find what works best for you. No one type of product is better, it’s just the best option for that person.</a:t>
            </a:r>
          </a:p>
          <a:p>
            <a:r>
              <a:rPr lang="en-GB" altLang="en-US" dirty="0"/>
              <a:t>•	The cost of period products might be a factor in which ones you choose. Some of the multi-use, sustainable period products are available but require more money to buy them, though you may save money over time. </a:t>
            </a:r>
          </a:p>
          <a:p>
            <a:r>
              <a:rPr lang="en-GB" altLang="en-US" dirty="0"/>
              <a:t>•	Having an emergency period product with you when you are out and about can be a good idea. But remember you can always ask friends or an adult you trust too. This is also true if you haven’t started yet. </a:t>
            </a:r>
          </a:p>
        </p:txBody>
      </p:sp>
      <p:sp>
        <p:nvSpPr>
          <p:cNvPr id="34820" name="Slide Number Placeholder 3">
            <a:extLst>
              <a:ext uri="{FF2B5EF4-FFF2-40B4-BE49-F238E27FC236}">
                <a16:creationId xmlns:a16="http://schemas.microsoft.com/office/drawing/2014/main" id="{76BAE035-D3A4-4733-BD36-6763E2A8C70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7F31FD8-C6A5-48C5-9E05-C319C2F6682D}" type="slidenum">
              <a:rPr lang="en-US" altLang="en-US" smtClean="0">
                <a:latin typeface="Arial" panose="020B0604020202020204" pitchFamily="34" charset="0"/>
              </a:rPr>
              <a:pPr>
                <a:spcBef>
                  <a:spcPct val="0"/>
                </a:spcBef>
                <a:buSzPct val="45000"/>
                <a:buFont typeface="Wingdings" panose="05000000000000000000" pitchFamily="2" charset="2"/>
                <a:buNone/>
              </a:pPr>
              <a:t>10</a:t>
            </a:fld>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1990C54-9DE2-4BA7-AD59-EE41C4ADC0EF}"/>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8CDF755-177A-42BC-9005-FE6212CAAE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1D885B97-A117-4B00-B157-8D874997317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E037247-CD36-4870-8295-2268715C34DF}"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11</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D479C0C-0A8F-496D-BFC5-632FEB8D5FFA}"/>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5294CD4-EBA6-4673-A1ED-B04D619A00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Label the body</a:t>
            </a:r>
          </a:p>
          <a:p>
            <a:endParaRPr lang="en-GB" altLang="en-US" dirty="0">
              <a:latin typeface="Arial" panose="020B0604020202020204" pitchFamily="34" charset="0"/>
            </a:endParaRPr>
          </a:p>
          <a:p>
            <a:r>
              <a:rPr lang="en-GB" altLang="en-US" dirty="0">
                <a:latin typeface="Arial" panose="020B0604020202020204" pitchFamily="34" charset="0"/>
              </a:rPr>
              <a:t>Method</a:t>
            </a:r>
          </a:p>
          <a:p>
            <a:endParaRPr lang="en-GB" altLang="en-US" dirty="0">
              <a:latin typeface="Arial" panose="020B0604020202020204" pitchFamily="34" charset="0"/>
            </a:endParaRPr>
          </a:p>
          <a:p>
            <a:r>
              <a:rPr lang="en-GB" altLang="en-US" dirty="0">
                <a:latin typeface="Arial" panose="020B0604020202020204" pitchFamily="34" charset="0"/>
              </a:rPr>
              <a:t>•	Facilitator explains that we are going to think about genitals in more detail and understand the correct words for different parts and what they are for.  </a:t>
            </a:r>
          </a:p>
          <a:p>
            <a:r>
              <a:rPr lang="en-GB" altLang="en-US" dirty="0">
                <a:latin typeface="Arial" panose="020B0604020202020204" pitchFamily="34" charset="0"/>
              </a:rPr>
              <a:t>•	Facilitator shows images of the internal reproductive system, first one then the other on a presentation. Facilitator may choose to have the areas unnamed to see if anyone in the group knows the names, before revealing the answers.   </a:t>
            </a:r>
          </a:p>
          <a:p>
            <a:r>
              <a:rPr lang="en-GB" altLang="en-US" dirty="0">
                <a:latin typeface="Arial" panose="020B0604020202020204" pitchFamily="34" charset="0"/>
              </a:rPr>
              <a:t>•	Using the facilitator debrief sheet, questions and keys messages, facilitator explains the names and functions of each element of the internal reproductive system. </a:t>
            </a:r>
          </a:p>
          <a:p>
            <a:endParaRPr lang="en-GB" altLang="en-US" dirty="0">
              <a:latin typeface="Arial" panose="020B0604020202020204" pitchFamily="34" charset="0"/>
            </a:endParaRPr>
          </a:p>
          <a:p>
            <a:r>
              <a:rPr lang="en-GB" altLang="en-US" dirty="0">
                <a:latin typeface="Arial" panose="020B0604020202020204" pitchFamily="34" charset="0"/>
              </a:rPr>
              <a:t>Questions </a:t>
            </a:r>
          </a:p>
          <a:p>
            <a:endParaRPr lang="en-GB" altLang="en-US" dirty="0">
              <a:latin typeface="Arial" panose="020B0604020202020204" pitchFamily="34" charset="0"/>
            </a:endParaRPr>
          </a:p>
          <a:p>
            <a:r>
              <a:rPr lang="en-GB" altLang="en-US" dirty="0">
                <a:latin typeface="Arial" panose="020B0604020202020204" pitchFamily="34" charset="0"/>
              </a:rPr>
              <a:t>•	Is everyone’s body the same? </a:t>
            </a:r>
          </a:p>
          <a:p>
            <a:r>
              <a:rPr lang="en-GB" altLang="en-US" dirty="0">
                <a:latin typeface="Arial" panose="020B0604020202020204" pitchFamily="34" charset="0"/>
              </a:rPr>
              <a:t>•	What is the name for the area between a person’s legs? </a:t>
            </a:r>
          </a:p>
          <a:p>
            <a:r>
              <a:rPr lang="en-GB" altLang="en-US" dirty="0">
                <a:latin typeface="Arial" panose="020B0604020202020204" pitchFamily="34" charset="0"/>
              </a:rPr>
              <a:t>•	How can we keep our genitals clean?</a:t>
            </a:r>
          </a:p>
          <a:p>
            <a:endParaRPr lang="en-GB" altLang="en-US" dirty="0">
              <a:latin typeface="Arial" panose="020B0604020202020204" pitchFamily="34" charset="0"/>
            </a:endParaRPr>
          </a:p>
        </p:txBody>
      </p:sp>
      <p:sp>
        <p:nvSpPr>
          <p:cNvPr id="38916" name="Slide Number Placeholder 3">
            <a:extLst>
              <a:ext uri="{FF2B5EF4-FFF2-40B4-BE49-F238E27FC236}">
                <a16:creationId xmlns:a16="http://schemas.microsoft.com/office/drawing/2014/main" id="{339D35BE-3759-4E54-B8B4-5602F35417D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94026EA1-4B7E-41A5-88C1-A941878F164B}" type="slidenum">
              <a:rPr lang="en-US" altLang="en-US" smtClean="0">
                <a:latin typeface="Arial" panose="020B0604020202020204" pitchFamily="34" charset="0"/>
              </a:rPr>
              <a:pPr>
                <a:spcBef>
                  <a:spcPct val="0"/>
                </a:spcBef>
                <a:buSzPct val="45000"/>
                <a:buFont typeface="Wingdings" panose="05000000000000000000" pitchFamily="2" charset="2"/>
                <a:buNone/>
              </a:pPr>
              <a:t>12</a:t>
            </a:fld>
            <a:endParaRPr lang="en-US"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6D72308-951A-4CC3-B0A8-4358B192AAA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5FF23E02-CA50-465F-B5E7-401724CD3B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 Explain that this is what is inside someone’s body who has a vulvas and vagina and is part of the internal reproductive system/ organs </a:t>
            </a:r>
          </a:p>
          <a:p>
            <a:endParaRPr lang="en-GB" altLang="en-US" dirty="0">
              <a:latin typeface="Arial" panose="020B0604020202020204" pitchFamily="34" charset="0"/>
            </a:endParaRPr>
          </a:p>
          <a:p>
            <a:r>
              <a:rPr lang="en-GB" altLang="en-US" dirty="0">
                <a:latin typeface="Arial" panose="020B0604020202020204" pitchFamily="34" charset="0"/>
              </a:rPr>
              <a:t>•	Ovary – people have two of these and this is where the eggs are stored inside someone’s body. The eggs are needed to help make a baby and are so tiny you can’t see them with the naked eye</a:t>
            </a:r>
          </a:p>
          <a:p>
            <a:r>
              <a:rPr lang="en-GB" altLang="en-US" dirty="0">
                <a:latin typeface="Arial" panose="020B0604020202020204" pitchFamily="34" charset="0"/>
              </a:rPr>
              <a:t>•	The fallopian tube- people have two of these. They connect the ovary to the womb. </a:t>
            </a:r>
          </a:p>
          <a:p>
            <a:r>
              <a:rPr lang="en-GB" altLang="en-US" dirty="0">
                <a:latin typeface="Arial" panose="020B0604020202020204" pitchFamily="34" charset="0"/>
              </a:rPr>
              <a:t>•	Womb – sometime this is also called the uterus. This is where a baby might grow if someone was pregnant</a:t>
            </a:r>
          </a:p>
          <a:p>
            <a:r>
              <a:rPr lang="en-GB" altLang="en-US" dirty="0">
                <a:latin typeface="Arial" panose="020B0604020202020204" pitchFamily="34" charset="0"/>
              </a:rPr>
              <a:t>•	Cervix – this acts as a barrier to stop anything getting into the body through the vagina. It has a very small hole in it to allow sperm in or period blood out </a:t>
            </a:r>
          </a:p>
          <a:p>
            <a:r>
              <a:rPr lang="en-GB" altLang="en-US" dirty="0">
                <a:latin typeface="Arial" panose="020B0604020202020204" pitchFamily="34" charset="0"/>
              </a:rPr>
              <a:t>•	Vagina – this is a tube which connects the womb and cervix to the outside of the body. </a:t>
            </a:r>
          </a:p>
          <a:p>
            <a:endParaRPr lang="en-GB"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1D5D6636-94B4-4B2A-B7E9-1B8C83D839B5}"/>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6378C1BB-42BD-440C-B7B2-E1FBE2ABE20B}" type="slidenum">
              <a:rPr lang="en-US" altLang="en-US" smtClean="0">
                <a:latin typeface="Arial" panose="020B0604020202020204" pitchFamily="34" charset="0"/>
              </a:rPr>
              <a:pPr marL="0" indent="0" defTabSz="914400" eaLnBrk="0">
                <a:spcBef>
                  <a:spcPct val="0"/>
                </a:spcBef>
                <a:buClrTx/>
                <a:buSzTx/>
                <a:buFontTx/>
                <a:buNone/>
                <a:tabLst/>
              </a:pPr>
              <a:t>13</a:t>
            </a:fld>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88D4C0D-94F9-4907-A104-95918BEF1DED}"/>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25CC2EF-7C29-4000-8E19-819CD7BDE0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•Use plain, unperfumed soap every day to gently wash your vulva. Never clean inside the vagina (douche) as it washes out the good bacteria. Always wipe front to back, to avoid transferring bacteria from the anus.</a:t>
            </a:r>
          </a:p>
          <a:p>
            <a:r>
              <a:rPr lang="en-GB" altLang="en-US" dirty="0">
                <a:latin typeface="Arial" panose="020B0604020202020204" pitchFamily="34" charset="0"/>
              </a:rPr>
              <a:t>We often refer to the external genital organs (the bits you can see) as the vagina, but this is actually called the vulva.</a:t>
            </a:r>
          </a:p>
          <a:p>
            <a:r>
              <a:rPr lang="en-GB" altLang="en-US" dirty="0">
                <a:latin typeface="Arial" panose="020B0604020202020204" pitchFamily="34" charset="0"/>
              </a:rPr>
              <a:t>•	We often refer to the external genital organs (the bits you can see) as the vagina, but this is actually called the vulva..</a:t>
            </a:r>
          </a:p>
        </p:txBody>
      </p:sp>
      <p:sp>
        <p:nvSpPr>
          <p:cNvPr id="43012" name="Slide Number Placeholder 3">
            <a:extLst>
              <a:ext uri="{FF2B5EF4-FFF2-40B4-BE49-F238E27FC236}">
                <a16:creationId xmlns:a16="http://schemas.microsoft.com/office/drawing/2014/main" id="{2B52B5F6-EF54-49DF-AE5C-4E70FCBA521C}"/>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525F8742-2CED-4E94-9D60-686CF243C1BD}"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14</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a:ea typeface="ＭＳ Ｐゴシック"/>
                <a:cs typeface="Arial"/>
              </a:rPr>
              <a:t>Explain that this is what is inside/outside someone’s body who has a vulva and vagina and is the external</a:t>
            </a:r>
            <a:r>
              <a:rPr lang="en-GB" altLang="en-US" baseline="0" dirty="0">
                <a:latin typeface="Arial"/>
                <a:ea typeface="ＭＳ Ｐゴシック"/>
                <a:cs typeface="Arial"/>
              </a:rPr>
              <a:t> view of a vulva.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We often refer to the external genital organs (the bits you can see) as the vagina, but this is actually called the vulva. The vagina is the muscular tube inside the body that leads from the cervix (the opening of the womb) to the vulva.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Mons Pubis.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t>
            </a:r>
            <a:r>
              <a:rPr lang="en-GB" sz="1200" b="0" i="0" kern="1200" dirty="0">
                <a:solidFill>
                  <a:schemeClr val="tx1"/>
                </a:solidFill>
                <a:effectLst/>
                <a:latin typeface="Arial" charset="0"/>
                <a:ea typeface="ＭＳ Ｐゴシック" panose="020B0600070205080204" pitchFamily="34" charset="-128"/>
                <a:cs typeface="ＭＳ Ｐゴシック" charset="0"/>
              </a:rPr>
              <a:t>This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is the</a:t>
            </a:r>
            <a:r>
              <a:rPr lang="en-GB" sz="1200" b="0" i="0" kern="1200" dirty="0">
                <a:solidFill>
                  <a:schemeClr val="tx1"/>
                </a:solidFill>
                <a:effectLst/>
                <a:latin typeface="Arial" charset="0"/>
                <a:ea typeface="ＭＳ Ｐゴシック" panose="020B0600070205080204" pitchFamily="34" charset="-128"/>
                <a:cs typeface="ＭＳ Ｐゴシック" charset="0"/>
              </a:rPr>
              <a:t> area above the labia, where people might have pubic hair.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Urethra. Below</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the clitoris, you will see a small dot or slit </a:t>
            </a:r>
            <a:r>
              <a:rPr lang="en-GB" sz="1200" b="0" i="0" kern="1200" dirty="0">
                <a:solidFill>
                  <a:schemeClr val="tx1"/>
                </a:solidFill>
                <a:effectLst/>
                <a:latin typeface="Arial" charset="0"/>
                <a:ea typeface="ＭＳ Ｐゴシック" panose="020B0600070205080204" pitchFamily="34" charset="-128"/>
                <a:cs typeface="ＭＳ Ｐゴシック" charset="0"/>
              </a:rPr>
              <a:t>which is the opening of your urethra and where you wee/pass urine from. </a:t>
            </a:r>
          </a:p>
          <a:p>
            <a:pPr marL="171450" indent="-171450">
              <a:buFont typeface="Arial" panose="020B0604020202020204" pitchFamily="34" charset="0"/>
              <a:buChar char="•"/>
            </a:pPr>
            <a:r>
              <a:rPr lang="en-GB" sz="1200" b="0" i="0" kern="1200" dirty="0">
                <a:solidFill>
                  <a:schemeClr val="tx1"/>
                </a:solidFill>
                <a:effectLst/>
                <a:latin typeface="Arial" charset="0"/>
                <a:ea typeface="ＭＳ Ｐゴシック" panose="020B0600070205080204" pitchFamily="34" charset="-128"/>
                <a:cs typeface="ＭＳ Ｐゴシック" charset="0"/>
              </a:rPr>
              <a:t>Labia. There are 2 parts to the labia. 1) Outer labia –</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this might be covered </a:t>
            </a:r>
            <a:r>
              <a:rPr lang="en-GB" sz="1200" b="0" i="0" kern="1200" dirty="0">
                <a:solidFill>
                  <a:schemeClr val="tx1"/>
                </a:solidFill>
                <a:effectLst/>
                <a:latin typeface="Arial" charset="0"/>
                <a:ea typeface="ＭＳ Ｐゴシック" panose="020B0600070205080204" pitchFamily="34" charset="-128"/>
                <a:cs typeface="ＭＳ Ｐゴシック" charset="0"/>
              </a:rPr>
              <a:t>in pubic hair and often fleshier,</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2)</a:t>
            </a:r>
            <a:r>
              <a:rPr lang="en-GB" sz="1200" b="0" i="0" kern="1200" dirty="0">
                <a:solidFill>
                  <a:schemeClr val="tx1"/>
                </a:solidFill>
                <a:effectLst/>
                <a:latin typeface="Arial" charset="0"/>
                <a:ea typeface="ＭＳ Ｐゴシック" panose="020B0600070205080204" pitchFamily="34" charset="-128"/>
                <a:cs typeface="ＭＳ Ｐゴシック" charset="0"/>
              </a:rPr>
              <a:t> Inner labia – this part does not have any pubic hair. The size and physical</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appearance</a:t>
            </a:r>
            <a:r>
              <a:rPr lang="en-GB" sz="1200" b="0" i="0" kern="1200" dirty="0">
                <a:solidFill>
                  <a:schemeClr val="tx1"/>
                </a:solidFill>
                <a:effectLst/>
                <a:latin typeface="Arial" charset="0"/>
                <a:ea typeface="ＭＳ Ｐゴシック" panose="020B0600070205080204" pitchFamily="34" charset="-128"/>
                <a:cs typeface="ＭＳ Ｐゴシック" charset="0"/>
              </a:rPr>
              <a:t> of the labia can vary from person to person and there is no right or wrong way for it to look.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Clitoris. At the top of your labia, below the Mons Pubis, you will find the clitoris which looks like a small pea-shaped bump, with a hood of skin covering it. The sole purpose of the clitoris is to provide sexual pleasure. The clitoris is packed full of nerves, which means it can be extremely sensitive to touch.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Vagina. The vaginal opening is where blood comes from during a</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period and is where you can insert tampons or cups during a period.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baseline="0" dirty="0">
                <a:solidFill>
                  <a:schemeClr val="tx1"/>
                </a:solidFill>
                <a:effectLst/>
                <a:latin typeface="Arial" charset="0"/>
                <a:ea typeface="ＭＳ Ｐゴシック" panose="020B0600070205080204" pitchFamily="34" charset="-128"/>
                <a:cs typeface="ＭＳ Ｐゴシック" charset="0"/>
              </a:rPr>
              <a:t>Anus. This is found below the vaginal opening and is where you poo/pass faeces from. </a:t>
            </a: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indent="-171450">
              <a:buFont typeface="Arial" panose="020B0604020202020204" pitchFamily="34" charset="0"/>
              <a:buChar cha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363D8C-3305-450A-99BA-A2635A174A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9396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52E35CE-B2FF-4356-B9E7-9B66E3D5DCDD}"/>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210CBF1F-832D-44A6-9B62-BCF132A17E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Need a QA penis image</a:t>
            </a:r>
          </a:p>
        </p:txBody>
      </p:sp>
      <p:sp>
        <p:nvSpPr>
          <p:cNvPr id="45060" name="Slide Number Placeholder 3">
            <a:extLst>
              <a:ext uri="{FF2B5EF4-FFF2-40B4-BE49-F238E27FC236}">
                <a16:creationId xmlns:a16="http://schemas.microsoft.com/office/drawing/2014/main" id="{831A34DB-29E9-43C7-A4E2-681DDC8E04F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8226D12-9DA8-49E4-AE99-E5B2EAE4532A}" type="slidenum">
              <a:rPr lang="en-US" altLang="en-US" smtClean="0">
                <a:latin typeface="Arial" panose="020B0604020202020204" pitchFamily="34" charset="0"/>
              </a:rPr>
              <a:pPr>
                <a:spcBef>
                  <a:spcPct val="0"/>
                </a:spcBef>
                <a:buSzPct val="45000"/>
                <a:buFont typeface="Wingdings" panose="05000000000000000000" pitchFamily="2" charset="2"/>
                <a:buNone/>
              </a:pPr>
              <a:t>16</a:t>
            </a:fld>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6AEB675-D1A5-4F80-9478-7833C9E3C1A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44DEF07-EEA1-45CB-821F-275EA4453871}"/>
              </a:ext>
            </a:extLst>
          </p:cNvPr>
          <p:cNvSpPr>
            <a:spLocks noGrp="1"/>
          </p:cNvSpPr>
          <p:nvPr>
            <p:ph type="body" idx="1"/>
          </p:nvPr>
        </p:nvSpPr>
        <p:spPr/>
        <p:txBody>
          <a:bodyPr/>
          <a:lstStyle/>
          <a:p>
            <a:pPr>
              <a:buFont typeface="Arial" panose="020B0604020202020204" pitchFamily="34" charset="0"/>
              <a:buNone/>
              <a:defRPr/>
            </a:pPr>
            <a:r>
              <a:rPr lang="en-GB" dirty="0">
                <a:ea typeface="ＭＳ Ｐゴシック" panose="020B0600070205080204" pitchFamily="34" charset="-128"/>
              </a:rPr>
              <a:t>This is what it looks like inside someone with a penis, this is their internal reproductive organs/ system </a:t>
            </a:r>
          </a:p>
          <a:p>
            <a:pPr>
              <a:buFont typeface="Arial" panose="020B0604020202020204" pitchFamily="34" charset="0"/>
              <a:buNone/>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Penis – is made up of spongy tissue which hangs outside the body between someone’s legs. Some penises have a foreskin over the end of the penis to protect this sensitive area. It is important to gently pull the foreskin back to clean under it when you are having a wash. Some people might have had their foreskin removed during an operation by a doctor.</a:t>
            </a:r>
          </a:p>
          <a:p>
            <a:pPr marL="171450" indent="-171450">
              <a:buFont typeface="Arial" panose="020B0604020202020204" pitchFamily="34" charset="0"/>
              <a:buChar char="•"/>
              <a:defRPr/>
            </a:pPr>
            <a:r>
              <a:rPr lang="en-GB" dirty="0">
                <a:ea typeface="ＭＳ Ｐゴシック" panose="020B0600070205080204" pitchFamily="34" charset="-128"/>
              </a:rPr>
              <a:t>Urethra – this is a tube running inside a penis, connecting to the bladder and sperm ducts. It carries urine (wee/ pee) out of the body. It can also carry sperm out of the body through the penis. </a:t>
            </a:r>
          </a:p>
          <a:p>
            <a:pPr marL="171450" indent="-171450">
              <a:buFont typeface="Arial" panose="020B0604020202020204" pitchFamily="34" charset="0"/>
              <a:buChar char="•"/>
              <a:defRPr/>
            </a:pPr>
            <a:r>
              <a:rPr lang="en-GB" dirty="0">
                <a:ea typeface="ＭＳ Ｐゴシック" panose="020B0600070205080204" pitchFamily="34" charset="-128"/>
              </a:rPr>
              <a:t>Testicles – people have two of these and they hang outside of the body beside the penis. This is where sperm is made and stored. Sperm is something which is needed to grow a baby. Like the penis they are very sensitive to being touched. </a:t>
            </a:r>
          </a:p>
          <a:p>
            <a:pPr marL="171450" indent="-171450">
              <a:buFont typeface="Arial" panose="020B0604020202020204" pitchFamily="34" charset="0"/>
              <a:buChar char="•"/>
              <a:defRPr/>
            </a:pPr>
            <a:r>
              <a:rPr lang="en-GB" dirty="0">
                <a:ea typeface="ＭＳ Ｐゴシック" panose="020B0600070205080204" pitchFamily="34" charset="-128"/>
              </a:rPr>
              <a:t>Sperm Ducts- these help with the transfer of sperm from the testicles out to the penis</a:t>
            </a:r>
          </a:p>
          <a:p>
            <a:pPr marL="171450" indent="-171450">
              <a:buFont typeface="Arial" panose="020B0604020202020204" pitchFamily="34" charset="0"/>
              <a:buChar char="•"/>
              <a:defRPr/>
            </a:pPr>
            <a:r>
              <a:rPr lang="en-GB" dirty="0">
                <a:ea typeface="ＭＳ Ｐゴシック" panose="020B0600070205080204" pitchFamily="34" charset="-128"/>
              </a:rPr>
              <a:t>Glands –(prostate gland) this makes the fluid which helps the sperm travel to the penis. The fluid is called semen. </a:t>
            </a:r>
          </a:p>
          <a:p>
            <a:pPr>
              <a:defRPr/>
            </a:pPr>
            <a:endParaRPr lang="en-GB" dirty="0">
              <a:ea typeface="ＭＳ Ｐゴシック" panose="020B0600070205080204" pitchFamily="34" charset="-128"/>
            </a:endParaRPr>
          </a:p>
        </p:txBody>
      </p:sp>
      <p:sp>
        <p:nvSpPr>
          <p:cNvPr id="47108" name="Slide Number Placeholder 3">
            <a:extLst>
              <a:ext uri="{FF2B5EF4-FFF2-40B4-BE49-F238E27FC236}">
                <a16:creationId xmlns:a16="http://schemas.microsoft.com/office/drawing/2014/main" id="{A6DF62EF-44D6-4545-9502-1CD31DBBABD7}"/>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258757B2-139D-4B1F-8FF3-7B6112647E86}" type="slidenum">
              <a:rPr lang="en-US" altLang="en-US" smtClean="0">
                <a:latin typeface="Arial" panose="020B0604020202020204" pitchFamily="34" charset="0"/>
              </a:rPr>
              <a:pPr marL="0" indent="0" defTabSz="914400" eaLnBrk="0">
                <a:spcBef>
                  <a:spcPct val="0"/>
                </a:spcBef>
                <a:buClrTx/>
                <a:buSzTx/>
                <a:buFontTx/>
                <a:buNone/>
                <a:tabLst/>
              </a:pPr>
              <a:t>17</a:t>
            </a:fld>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A5947FC-A553-4C02-83E5-60EC80EAE88D}"/>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5D35846-774A-49C1-8C12-F49596191D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The average age is 12, but the usual age range is between 8 and 12. </a:t>
            </a:r>
          </a:p>
          <a:p>
            <a:r>
              <a:rPr lang="en-GB" altLang="en-US" dirty="0"/>
              <a:t> </a:t>
            </a:r>
          </a:p>
          <a:p>
            <a:r>
              <a:rPr lang="en-GB" altLang="en-US" dirty="0"/>
              <a:t>Don’t worry if you don’t start at the same time as your peers. If someone started their period at 18+, they should go to the GP for support around reproductive health.</a:t>
            </a:r>
          </a:p>
        </p:txBody>
      </p:sp>
      <p:sp>
        <p:nvSpPr>
          <p:cNvPr id="50180" name="Slide Number Placeholder 3">
            <a:extLst>
              <a:ext uri="{FF2B5EF4-FFF2-40B4-BE49-F238E27FC236}">
                <a16:creationId xmlns:a16="http://schemas.microsoft.com/office/drawing/2014/main" id="{9C4C61AB-A45E-4D48-AE16-25FE240B7CD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2D2CE2A-3B53-4A10-9640-7279F1DA2DE9}" type="slidenum">
              <a:rPr lang="en-US" altLang="en-US" sz="1200" smtClean="0">
                <a:solidFill>
                  <a:srgbClr val="000000"/>
                </a:solidFill>
                <a:latin typeface="Times New Roman" panose="02020603050405020304" pitchFamily="18" charset="0"/>
              </a:rPr>
              <a:pPr/>
              <a:t>19</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469264CB-460E-4CD1-B928-5B11B69C25F5}"/>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8241B70B-6485-4315-AF01-7B4158DC7A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Times New Roman"/>
                <a:cs typeface="Times New Roman"/>
              </a:rPr>
              <a:t>You go through menopause aged between 45 and 55. The average is 51, and this is when your periods stop and you’re no longer able to naturally get pregnant. </a:t>
            </a:r>
            <a:endParaRPr lang="en-GB" altLang="en-US" dirty="0"/>
          </a:p>
          <a:p>
            <a:r>
              <a:rPr lang="en-GB" altLang="en-US" dirty="0">
                <a:latin typeface="Times New Roman"/>
                <a:cs typeface="Times New Roman"/>
              </a:rPr>
              <a:t> </a:t>
            </a:r>
          </a:p>
          <a:p>
            <a:r>
              <a:rPr lang="en-GB" altLang="en-US" dirty="0">
                <a:latin typeface="Times New Roman"/>
                <a:cs typeface="Times New Roman"/>
              </a:rPr>
              <a:t>Someone also might not have their period if they are pregnant, or experiencing other reproductive health issues that mean they do not have their periods every month. </a:t>
            </a:r>
            <a:r>
              <a:rPr lang="en-GB" dirty="0">
                <a:latin typeface="Times New Roman"/>
                <a:cs typeface="Times New Roman"/>
              </a:rPr>
              <a:t>Stress and being underweight can also affect periods. </a:t>
            </a:r>
            <a:endParaRPr lang="en-GB" altLang="en-US" dirty="0">
              <a:latin typeface="Times New Roman"/>
              <a:cs typeface="Times New Roman"/>
            </a:endParaRPr>
          </a:p>
        </p:txBody>
      </p:sp>
      <p:sp>
        <p:nvSpPr>
          <p:cNvPr id="52228" name="Slide Number Placeholder 3">
            <a:extLst>
              <a:ext uri="{FF2B5EF4-FFF2-40B4-BE49-F238E27FC236}">
                <a16:creationId xmlns:a16="http://schemas.microsoft.com/office/drawing/2014/main" id="{BF85A153-02AE-4BC5-B58C-8EAE0C23FB8B}"/>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569198E3-A057-4E44-9C1D-5640E2287084}" type="slidenum">
              <a:rPr lang="en-US" altLang="en-US" sz="1200" smtClean="0">
                <a:solidFill>
                  <a:srgbClr val="000000"/>
                </a:solidFill>
                <a:latin typeface="Times New Roman" panose="02020603050405020304" pitchFamily="18" charset="0"/>
              </a:rPr>
              <a:pPr/>
              <a:t>20</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Introduce Brook – some suggestions below</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“In 1964, Helen Brook created a pioneering health service for young women who couldn’t access contraception anywhere else and desperately needed support. She refused to let stigma stand in the way of what was needed for these young women, despite fierce opposition.</a:t>
            </a:r>
          </a:p>
          <a:p>
            <a:r>
              <a:rPr lang="en-GB" altLang="en-US" dirty="0">
                <a:latin typeface="Arial" panose="020B0604020202020204" pitchFamily="34" charset="0"/>
                <a:ea typeface="ＭＳ Ｐゴシック" panose="020B0600070205080204" pitchFamily="34" charset="-128"/>
              </a:rPr>
              <a:t>Over 55 years later and Brook is at the forefront of providing sexual health services to young people. We support, educate and empower young people to make their own choices about their sexual health and wellbeing.”</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Stats from Brooks Success report 2020 – number for the financial year 2019-2020 </a:t>
            </a:r>
          </a:p>
          <a:p>
            <a:r>
              <a:rPr lang="en-GB" altLang="en-US" dirty="0">
                <a:latin typeface="Arial" panose="020B0604020202020204" pitchFamily="34" charset="0"/>
                <a:ea typeface="ＭＳ Ｐゴシック" panose="020B0600070205080204" pitchFamily="34" charset="-128"/>
              </a:rPr>
              <a:t>This shows we work with thousands of young people every year all over the country, supporting them with issues and questions they might have in around sex, their bodies and relationships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https://www.brook.org.uk/wp-content/uploads/2020/06/BR_SR_FINAL_DIGITAL.pdf</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Our values are:</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collaborative</a:t>
            </a:r>
            <a:r>
              <a:rPr lang="en-GB" altLang="en-US" dirty="0">
                <a:latin typeface="Arial" panose="020B0604020202020204" pitchFamily="34" charset="0"/>
                <a:ea typeface="ＭＳ Ｐゴシック" panose="020B0600070205080204" pitchFamily="34" charset="-128"/>
              </a:rPr>
              <a:t> - We value young people’s right to be at the centre of decisions that affect them and work in partnership to provide opportunities to share their views, influence decisions and effect real change.</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courageous - </a:t>
            </a:r>
            <a:r>
              <a:rPr lang="en-GB" altLang="en-US" dirty="0">
                <a:latin typeface="Arial" panose="020B0604020202020204" pitchFamily="34" charset="0"/>
                <a:ea typeface="ＭＳ Ｐゴシック" panose="020B0600070205080204" pitchFamily="34" charset="-128"/>
              </a:rPr>
              <a:t>We relentlessly push the boundaries when fighting for change, supporting young people to build a society where people are free to explore their identities without stigma.</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Trailblazing - </a:t>
            </a:r>
            <a:r>
              <a:rPr lang="en-GB" altLang="en-US" dirty="0">
                <a:latin typeface="Arial" panose="020B0604020202020204" pitchFamily="34" charset="0"/>
                <a:ea typeface="ＭＳ Ｐゴシック" panose="020B0600070205080204" pitchFamily="34" charset="-128"/>
              </a:rPr>
              <a:t>Since 1964 we have championed the pioneering spirit of our founder, leading the way in meeting the ever-changing needs of young people.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Trustworthy- </a:t>
            </a:r>
            <a:r>
              <a:rPr lang="en-GB" altLang="en-US" dirty="0">
                <a:latin typeface="Arial" panose="020B0604020202020204" pitchFamily="34" charset="0"/>
                <a:ea typeface="ＭＳ Ｐゴシック" panose="020B0600070205080204" pitchFamily="34" charset="-128"/>
              </a:rPr>
              <a:t>Young people rely on Brook’s confidential and non-judgemental approach to speak freely about the issues that affect them.</a:t>
            </a:r>
          </a:p>
        </p:txBody>
      </p:sp>
      <p:sp>
        <p:nvSpPr>
          <p:cNvPr id="819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28663" indent="-2794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20775"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70038"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17713"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749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321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893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465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hangingPunct="1">
              <a:spcBef>
                <a:spcPct val="0"/>
              </a:spcBef>
              <a:buClrTx/>
              <a:buSzTx/>
              <a:buFontTx/>
              <a:buNone/>
              <a:tabLst/>
            </a:pPr>
            <a:fld id="{85CB872C-7A70-420A-A0C0-8089977A75D2}" type="slidenum">
              <a:rPr lang="en-US" altLang="en-US">
                <a:latin typeface="Arial" panose="020B0604020202020204" pitchFamily="34" charset="0"/>
                <a:cs typeface="Arial" panose="020B0604020202020204" pitchFamily="34" charset="0"/>
              </a:rPr>
              <a:pPr marL="0" indent="0" defTabSz="914400" hangingPunct="1">
                <a:spcBef>
                  <a:spcPct val="0"/>
                </a:spcBef>
                <a:buClrTx/>
                <a:buSzTx/>
                <a:buFontTx/>
                <a:buNone/>
                <a:tabLst/>
              </a:pPr>
              <a:t>2</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87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78A8B57-1B8B-458C-BF35-47782C6B7B22}"/>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9E35BB6A-35F5-4D6C-B4CB-B82439E52C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Most people will experience period pain at some point of their lives. But not everyone.</a:t>
            </a:r>
          </a:p>
          <a:p>
            <a:endParaRPr lang="en-GB" altLang="en-US" dirty="0"/>
          </a:p>
          <a:p>
            <a:r>
              <a:rPr lang="en-GB" altLang="en-US" dirty="0"/>
              <a:t>It does not hurt when the blood leaves the vagina, though some people can feel it. What usually hurts is the cramps - when the uterus contracts as the lining falls away. This can be felt in the lower tummy, but also lower back.</a:t>
            </a:r>
          </a:p>
        </p:txBody>
      </p:sp>
      <p:sp>
        <p:nvSpPr>
          <p:cNvPr id="54276" name="Slide Number Placeholder 3">
            <a:extLst>
              <a:ext uri="{FF2B5EF4-FFF2-40B4-BE49-F238E27FC236}">
                <a16:creationId xmlns:a16="http://schemas.microsoft.com/office/drawing/2014/main" id="{AD62075D-21B1-4A34-80A9-E51CCB1CDBA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8808D595-9522-4356-82F9-893317261174}" type="slidenum">
              <a:rPr lang="en-US" altLang="en-US" sz="1200" smtClean="0">
                <a:solidFill>
                  <a:srgbClr val="000000"/>
                </a:solidFill>
                <a:latin typeface="Times New Roman" panose="02020603050405020304" pitchFamily="18" charset="0"/>
              </a:rPr>
              <a:pPr/>
              <a:t>21</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E5EE79-7547-45CD-BB6B-A7614269D616}"/>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D46D6824-9AEF-421C-AE8D-AE23E747CE7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Yes! We are all different. It is important if someone has heavy periods to think about their menstrual wellbeing, and to contact their GP if their pain is getting in the way of everyday activities, or they pass large clots for example.</a:t>
            </a:r>
          </a:p>
        </p:txBody>
      </p:sp>
      <p:sp>
        <p:nvSpPr>
          <p:cNvPr id="56324" name="Slide Number Placeholder 3">
            <a:extLst>
              <a:ext uri="{FF2B5EF4-FFF2-40B4-BE49-F238E27FC236}">
                <a16:creationId xmlns:a16="http://schemas.microsoft.com/office/drawing/2014/main" id="{0FF26CE6-30D4-4762-A21F-9237671C09C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E80DA46E-D8A7-429D-939F-83528E07D99D}" type="slidenum">
              <a:rPr lang="en-US" altLang="en-US" sz="1200" smtClean="0">
                <a:solidFill>
                  <a:srgbClr val="000000"/>
                </a:solidFill>
                <a:latin typeface="Times New Roman" panose="02020603050405020304" pitchFamily="18" charset="0"/>
              </a:rPr>
              <a:pPr/>
              <a:t>22</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AD9357-30AF-4573-ADA3-CD633311991F}"/>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11BCA118-7A70-4629-8AEC-FC411C9B50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Yes, although you may find it embarrassing. It is normal, most people who menstruate have leaked or will leak at some point in their lives. If this is something you are worried about, carry some spare heavy flow products and some underwear.</a:t>
            </a:r>
          </a:p>
        </p:txBody>
      </p:sp>
      <p:sp>
        <p:nvSpPr>
          <p:cNvPr id="58372" name="Slide Number Placeholder 3">
            <a:extLst>
              <a:ext uri="{FF2B5EF4-FFF2-40B4-BE49-F238E27FC236}">
                <a16:creationId xmlns:a16="http://schemas.microsoft.com/office/drawing/2014/main" id="{B49040D8-97AF-4245-8936-1EDA6E1A095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254DE453-BE0B-48C2-9B37-50DCDFFF1884}" type="slidenum">
              <a:rPr lang="en-US" altLang="en-US" sz="1200" smtClean="0">
                <a:solidFill>
                  <a:srgbClr val="000000"/>
                </a:solidFill>
                <a:latin typeface="Times New Roman" panose="02020603050405020304" pitchFamily="18" charset="0"/>
              </a:rPr>
              <a:pPr/>
              <a:t>23</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84641F8-EDBD-4423-84FA-BCBFB2FA2924}"/>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0F8C06BD-DE31-4F9E-BD31-E0A8C3F366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To have a period, you need a uterus and ovaries. If somebody wasn’t born with these, they will not have a period. A trans woman would not have a period as they don’t have a uterus and ovaries. This does not mean they’re not a woman though. </a:t>
            </a:r>
          </a:p>
          <a:p>
            <a:r>
              <a:rPr lang="en-GB" altLang="en-US" dirty="0"/>
              <a:t>A trans man may have their uterus and ovaries and hence still have a period. This may stop if they choose to have hormonal replacement therapy. Having a period does not mean they are not a man. Menopause, hormonal contraceptive choices and other conditions can make your periods stop. This does not mean they are no longer women. (Refer back to beginning slide about gender and bodies if this is needed).</a:t>
            </a:r>
          </a:p>
        </p:txBody>
      </p:sp>
      <p:sp>
        <p:nvSpPr>
          <p:cNvPr id="60420" name="Slide Number Placeholder 3">
            <a:extLst>
              <a:ext uri="{FF2B5EF4-FFF2-40B4-BE49-F238E27FC236}">
                <a16:creationId xmlns:a16="http://schemas.microsoft.com/office/drawing/2014/main" id="{F2BA4232-F807-4ABE-B725-86AA2D301889}"/>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4567688C-1665-493D-A1FE-350542AD63AC}" type="slidenum">
              <a:rPr lang="en-US" altLang="en-US" sz="1200" smtClean="0">
                <a:solidFill>
                  <a:srgbClr val="000000"/>
                </a:solidFill>
                <a:latin typeface="Times New Roman" panose="02020603050405020304" pitchFamily="18" charset="0"/>
              </a:rPr>
              <a:pPr/>
              <a:t>24</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7B9996B-7341-4874-9BF7-21894590D23F}"/>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5F173873-9498-417A-9ABD-2E4E859822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dirty="0"/>
              <a:t>Periods are completely natural and not something that generally requires medical attention, unless you have any concerns. If you are concerned, you can speak to your GP about your period. They can do tests and make sure everything is how it is supposed to be and also help you if anything was to go wrong. You can suggest a gender of doctor if you would feel more comfortable speaking to doctor who identifies as female.</a:t>
            </a:r>
            <a:endParaRPr lang="en-US" dirty="0"/>
          </a:p>
        </p:txBody>
      </p:sp>
      <p:sp>
        <p:nvSpPr>
          <p:cNvPr id="62468" name="Slide Number Placeholder 3">
            <a:extLst>
              <a:ext uri="{FF2B5EF4-FFF2-40B4-BE49-F238E27FC236}">
                <a16:creationId xmlns:a16="http://schemas.microsoft.com/office/drawing/2014/main" id="{1532A21D-A24D-4689-9C47-C3B691221F3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11AA6FC-6864-4A81-B24E-1A39F478ED6B}" type="slidenum">
              <a:rPr lang="en-US" altLang="en-US" sz="1200" smtClean="0">
                <a:solidFill>
                  <a:srgbClr val="000000"/>
                </a:solidFill>
                <a:latin typeface="Times New Roman" panose="02020603050405020304" pitchFamily="18" charset="0"/>
              </a:rPr>
              <a:pPr/>
              <a:t>25</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a:extLst>
              <a:ext uri="{FF2B5EF4-FFF2-40B4-BE49-F238E27FC236}">
                <a16:creationId xmlns:a16="http://schemas.microsoft.com/office/drawing/2014/main" id="{E47A9D56-E2C9-42D3-8219-313CC6718B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57F6E92-0FE0-47DB-BA35-11381C10BDA0}" type="slidenum">
              <a:rPr lang="en-GB" altLang="en-US" sz="1400" smtClean="0"/>
              <a:pPr>
                <a:spcBef>
                  <a:spcPct val="0"/>
                </a:spcBef>
                <a:buClrTx/>
                <a:buFontTx/>
                <a:buNone/>
              </a:pPr>
              <a:t>26</a:t>
            </a:fld>
            <a:endParaRPr lang="en-GB" altLang="en-US" sz="1400" dirty="0"/>
          </a:p>
        </p:txBody>
      </p:sp>
      <p:sp>
        <p:nvSpPr>
          <p:cNvPr id="64515" name="Rectangle 1">
            <a:extLst>
              <a:ext uri="{FF2B5EF4-FFF2-40B4-BE49-F238E27FC236}">
                <a16:creationId xmlns:a16="http://schemas.microsoft.com/office/drawing/2014/main" id="{34801915-AC94-4278-93A0-1D00AC2487D1}"/>
              </a:ext>
            </a:extLst>
          </p:cNvPr>
          <p:cNvSpPr>
            <a:spLocks noGrp="1" noRot="1" noChangeAspect="1" noChangeArrowheads="1" noTextEdit="1"/>
          </p:cNvSpPr>
          <p:nvPr>
            <p:ph type="sldImg"/>
          </p:nvPr>
        </p:nvSpPr>
        <p:spPr>
          <a:xfrm>
            <a:off x="774700" y="882650"/>
            <a:ext cx="5800725" cy="43513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8DC28BE8-4369-401D-98AC-31D323B71AAF}"/>
              </a:ext>
            </a:extLst>
          </p:cNvPr>
          <p:cNvSpPr>
            <a:spLocks noGrp="1" noChangeArrowheads="1"/>
          </p:cNvSpPr>
          <p:nvPr>
            <p:ph type="body" idx="1"/>
          </p:nvPr>
        </p:nvSpPr>
        <p:spPr>
          <a:xfrm>
            <a:off x="735013" y="5513388"/>
            <a:ext cx="5881687" cy="522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dirty="0"/>
              <a:t>Ask young people what stigma they think is attached to periods</a:t>
            </a:r>
          </a:p>
          <a:p>
            <a:endParaRPr lang="en-US" altLang="en-US" b="1" dirty="0"/>
          </a:p>
          <a:p>
            <a:r>
              <a:rPr lang="en-US" altLang="en-US" b="1" dirty="0"/>
              <a:t>Key Questions</a:t>
            </a:r>
          </a:p>
          <a:p>
            <a:r>
              <a:rPr lang="en-US" altLang="en-US" dirty="0"/>
              <a:t>What does stigma mean?</a:t>
            </a:r>
          </a:p>
          <a:p>
            <a:r>
              <a:rPr lang="en-US" altLang="en-US" dirty="0"/>
              <a:t>What might affect how we think about periods in society?</a:t>
            </a:r>
          </a:p>
          <a:p>
            <a:r>
              <a:rPr lang="en-US" altLang="en-US" dirty="0"/>
              <a:t>Is it harder to talk about in mixed groups? And if so, why?</a:t>
            </a:r>
          </a:p>
          <a:p>
            <a:r>
              <a:rPr lang="en-US" altLang="en-US" dirty="0"/>
              <a:t>What might make it difficult for people to talk about bodies and wellbeing in relation to periods?</a:t>
            </a:r>
          </a:p>
          <a:p>
            <a:endParaRPr lang="en-US" altLang="en-US" dirty="0"/>
          </a:p>
          <a:p>
            <a:r>
              <a:rPr lang="en-GB" altLang="en-US" dirty="0"/>
              <a:t>Often menstruators are taught that periods should be hidden, covered up, secret and not talked about . Though there is no ‘wrong’ way to feel, periods are not something to be covered up or ashamed of. They are natural and unique to each person. </a:t>
            </a:r>
          </a:p>
          <a:p>
            <a:r>
              <a:rPr lang="en-GB" altLang="en-US" dirty="0"/>
              <a:t>“The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r>
              <a:rPr lang="en-GB" altLang="en-US" dirty="0"/>
              <a:t> Taken from year 7 lesson plan to debrief the point </a:t>
            </a:r>
          </a:p>
          <a:p>
            <a:endParaRPr lang="en-US" altLang="en-US" dirty="0"/>
          </a:p>
          <a:p>
            <a:endParaRPr lang="en-US" altLang="en-US" dirty="0"/>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89777F0A-2770-4C75-B806-DA72CB630F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6672077-0805-4C7A-AF2B-82B7774DA934}" type="slidenum">
              <a:rPr lang="en-GB" altLang="en-US" sz="1400" smtClean="0"/>
              <a:pPr>
                <a:spcBef>
                  <a:spcPct val="0"/>
                </a:spcBef>
                <a:buClrTx/>
                <a:buFontTx/>
                <a:buNone/>
              </a:pPr>
              <a:t>27</a:t>
            </a:fld>
            <a:endParaRPr lang="en-GB" altLang="en-US" sz="1400" dirty="0"/>
          </a:p>
        </p:txBody>
      </p:sp>
      <p:sp>
        <p:nvSpPr>
          <p:cNvPr id="66563" name="Rectangle 1">
            <a:extLst>
              <a:ext uri="{FF2B5EF4-FFF2-40B4-BE49-F238E27FC236}">
                <a16:creationId xmlns:a16="http://schemas.microsoft.com/office/drawing/2014/main" id="{F069075E-3783-48DB-8255-844D5605568D}"/>
              </a:ext>
            </a:extLst>
          </p:cNvPr>
          <p:cNvSpPr>
            <a:spLocks noGrp="1" noRot="1" noChangeAspect="1" noChangeArrowheads="1" noTextEdit="1"/>
          </p:cNvSpPr>
          <p:nvPr>
            <p:ph type="sldImg"/>
          </p:nvPr>
        </p:nvSpPr>
        <p:spPr>
          <a:xfrm>
            <a:off x="495300" y="958850"/>
            <a:ext cx="6294438" cy="47228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F3A53852-5E47-49B6-A015-C30BEA256893}"/>
              </a:ext>
            </a:extLst>
          </p:cNvPr>
          <p:cNvSpPr>
            <a:spLocks noGrp="1" noChangeArrowheads="1"/>
          </p:cNvSpPr>
          <p:nvPr>
            <p:ph type="body" idx="1"/>
          </p:nvPr>
        </p:nvSpPr>
        <p:spPr>
          <a:xfrm>
            <a:off x="728663" y="5984875"/>
            <a:ext cx="5829300" cy="5670550"/>
          </a:xfrm>
        </p:spPr>
        <p:txBody>
          <a:bodyPr wrap="none" anchor="ctr"/>
          <a:lstStyle/>
          <a:p>
            <a:pPr>
              <a:defRPr/>
            </a:pPr>
            <a:r>
              <a:rPr lang="en-GB" dirty="0"/>
              <a:t>Not sure if we are allowed to use images like this in the Powerpoints, but we used these images in LTP and it was really useful for talking about taboos!</a:t>
            </a:r>
          </a:p>
          <a:p>
            <a:pPr>
              <a:defRPr/>
            </a:pPr>
            <a:endParaRPr lang="en-GB" dirty="0"/>
          </a:p>
          <a:p>
            <a:pPr marL="228600" indent="-228600">
              <a:buFont typeface="Times New Roman" panose="02020603050405020304" pitchFamily="18" charset="0"/>
              <a:buAutoNum type="arabicPeriod"/>
              <a:defRPr/>
            </a:pPr>
            <a:r>
              <a:rPr lang="en-GB" dirty="0"/>
              <a:t>Kiran Ghandi ran the London marathon while free bleeding in 2015</a:t>
            </a:r>
          </a:p>
          <a:p>
            <a:pPr marL="228600" indent="-228600">
              <a:buFont typeface="Times New Roman" panose="02020603050405020304" pitchFamily="18" charset="0"/>
              <a:buAutoNum type="arabicPeriod"/>
              <a:defRPr/>
            </a:pPr>
            <a:r>
              <a:rPr lang="en-GB" dirty="0"/>
              <a:t>Kenny Jones, A trans model who was the face of a period positivity campaign in 2018</a:t>
            </a:r>
          </a:p>
          <a:p>
            <a:pPr marL="228600" indent="-228600">
              <a:buFont typeface="Times New Roman" panose="02020603050405020304" pitchFamily="18" charset="0"/>
              <a:buAutoNum type="arabicPeriod"/>
              <a:defRPr/>
            </a:pPr>
            <a:r>
              <a:rPr lang="en-GB" dirty="0"/>
              <a:t>Amika George, the prominent #FreePeriods activist who campaigned for period products to be made available in schools to young people experiencing period poverty</a:t>
            </a:r>
          </a:p>
          <a:p>
            <a:pPr marL="228600" indent="-228600">
              <a:buFont typeface="Times New Roman" panose="02020603050405020304" pitchFamily="18" charset="0"/>
              <a:buAutoNum type="arabicPeriod" startAt="4"/>
              <a:defRPr/>
            </a:pPr>
            <a:r>
              <a:rPr lang="en-GB" dirty="0"/>
              <a:t>Olympic Swimmer Fu Yuanhui spoke about her period affecting her swimming performance in 2016</a:t>
            </a:r>
          </a:p>
          <a:p>
            <a:pPr marL="228600" indent="-228600">
              <a:buFont typeface="Times New Roman" panose="02020603050405020304" pitchFamily="18" charset="0"/>
              <a:buAutoNum type="arabicPeriod" startAt="4"/>
              <a:defRPr/>
            </a:pPr>
            <a:r>
              <a:rPr lang="en-GB" dirty="0"/>
              <a:t>Rupi Kaur, an Indian-Canadian globally renowned feminist poet, posts an image of her bleeding on Instagram, that subsequently gets removed from Instagram in 2018 </a:t>
            </a:r>
          </a:p>
          <a:p>
            <a:pPr>
              <a:defRPr/>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E7F0C1B-2F76-42A9-81A1-CDDFA55D170C}"/>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FBC34375-5BC8-4EEF-BDEE-1BCF8289669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	We think we should talk about periods, our bodies and the menstrual cycle openly and make a more period friendly environment. </a:t>
            </a:r>
          </a:p>
          <a:p>
            <a:r>
              <a:rPr lang="en-GB" altLang="en-US" dirty="0"/>
              <a:t>•	“The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r>
              <a:rPr lang="en-GB" altLang="en-US" dirty="0"/>
              <a:t>•	The more that people know about the menstruation, the less mysterious or scary it becomes. Is there someone you know who doesn’t know as much about periods and the menstrual cycle as you do now? Could you share some of your learnt knowledge?</a:t>
            </a:r>
          </a:p>
          <a:p>
            <a:r>
              <a:rPr lang="en-GB" altLang="en-US" dirty="0"/>
              <a:t>•	Include people of all genders in the conversation!</a:t>
            </a:r>
          </a:p>
          <a:p>
            <a:r>
              <a:rPr lang="en-GB" altLang="en-US" dirty="0"/>
              <a:t>•	Some other ideas for creating a period friendly environment are having free period products in school and other community settings, as well as student always being allowed to go to the toilet when they need to in class. </a:t>
            </a:r>
          </a:p>
        </p:txBody>
      </p:sp>
      <p:sp>
        <p:nvSpPr>
          <p:cNvPr id="68612" name="Slide Number Placeholder 3">
            <a:extLst>
              <a:ext uri="{FF2B5EF4-FFF2-40B4-BE49-F238E27FC236}">
                <a16:creationId xmlns:a16="http://schemas.microsoft.com/office/drawing/2014/main" id="{676459BB-A1D7-4A35-A68F-E49F4C5394A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408E2C2B-A702-49EA-94C5-B81130280C9B}" type="slidenum">
              <a:rPr lang="en-US" altLang="en-US" sz="1200" smtClean="0">
                <a:solidFill>
                  <a:srgbClr val="000000"/>
                </a:solidFill>
                <a:latin typeface="Times New Roman" panose="02020603050405020304" pitchFamily="18" charset="0"/>
              </a:rPr>
              <a:pPr/>
              <a:t>28</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BCA7754-191C-447E-AE32-A52418C85382}"/>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9E826E3C-5C58-4F56-805E-9666C75386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A2A0D6AF-ED63-4D50-8EB5-2869338E893A}"/>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AC92CB5-7AC9-47C1-98B2-762AA5880453}" type="slidenum">
              <a:rPr lang="en-US" altLang="en-US" smtClean="0">
                <a:solidFill>
                  <a:schemeClr val="tx1"/>
                </a:solidFill>
                <a:latin typeface="Arial" panose="020B0604020202020204" pitchFamily="34" charset="0"/>
              </a:rPr>
              <a:pPr>
                <a:spcBef>
                  <a:spcPct val="0"/>
                </a:spcBef>
                <a:buSzPct val="45000"/>
                <a:buFont typeface="Wingdings" panose="05000000000000000000" pitchFamily="2" charset="2"/>
                <a:buNone/>
              </a:pPr>
              <a:t>29</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6246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6DAD677-8308-4E5A-9C60-ED75094FC2A3}"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30</a:t>
            </a:fld>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92452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This might not be relevant to you right now, but it might be something for you to think about in the future, or for you to advise a friend or older relative. </a:t>
            </a:r>
          </a:p>
          <a:p>
            <a:endParaRPr lang="en-GB" altLang="en-US" dirty="0">
              <a:latin typeface="Arial" panose="020B0604020202020204" pitchFamily="34" charset="0"/>
            </a:endParaRPr>
          </a:p>
          <a:p>
            <a:r>
              <a:rPr lang="en-GB" altLang="en-US" dirty="0">
                <a:latin typeface="Arial" panose="020B0604020202020204" pitchFamily="34" charset="0"/>
              </a:rPr>
              <a:t>Brook has services across the UK providing free and confidential sexual health services to young people under 25. Our Find a Service tool lets you search all services in England - not just Brook. If you haven’t visited Brook before, our visiting Brook page will tell you what to expect and if you need help urgently, we’ve got all the key numbers you need. Introduce local services.</a:t>
            </a:r>
          </a:p>
          <a:p>
            <a:endParaRPr lang="en-GB" altLang="en-US" dirty="0">
              <a:latin typeface="Arial" panose="020B0604020202020204" pitchFamily="34" charset="0"/>
            </a:endParaRPr>
          </a:p>
          <a:p>
            <a:r>
              <a:rPr lang="en-GB" altLang="en-US" dirty="0">
                <a:latin typeface="Arial" panose="020B0604020202020204" pitchFamily="34" charset="0"/>
              </a:rPr>
              <a:t>Advice </a:t>
            </a:r>
          </a:p>
          <a:p>
            <a:r>
              <a:rPr lang="en-GB" altLang="en-US" dirty="0">
                <a:latin typeface="Arial" panose="020B0604020202020204" pitchFamily="34" charset="0"/>
              </a:rPr>
              <a:t>Free condoms</a:t>
            </a:r>
          </a:p>
          <a:p>
            <a:r>
              <a:rPr lang="en-GB" altLang="en-US" dirty="0">
                <a:latin typeface="Arial" panose="020B0604020202020204" pitchFamily="34" charset="0"/>
              </a:rPr>
              <a:t>Free contraception including emergency contraception</a:t>
            </a:r>
          </a:p>
          <a:p>
            <a:r>
              <a:rPr lang="en-GB" altLang="en-US" dirty="0">
                <a:latin typeface="Arial" panose="020B0604020202020204" pitchFamily="34" charset="0"/>
              </a:rPr>
              <a:t>Pregnancy and Infection Testing</a:t>
            </a:r>
          </a:p>
          <a:p>
            <a:r>
              <a:rPr lang="en-GB" altLang="en-US" dirty="0">
                <a:latin typeface="Arial" panose="020B0604020202020204" pitchFamily="34" charset="0"/>
              </a:rPr>
              <a:t>Someone to talk to</a:t>
            </a:r>
          </a:p>
          <a:p>
            <a:r>
              <a:rPr lang="en-GB" altLang="en-US" dirty="0">
                <a:latin typeface="Arial" panose="020B0604020202020204" pitchFamily="34" charset="0"/>
              </a:rPr>
              <a:t>Support around who you fancy whoever that may be </a:t>
            </a:r>
          </a:p>
        </p:txBody>
      </p:sp>
      <p:sp>
        <p:nvSpPr>
          <p:cNvPr id="10244"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28663" indent="-2794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20775"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570038"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17713" indent="-22383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4749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321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3893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46513" indent="-223838"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hangingPunct="1">
              <a:spcBef>
                <a:spcPct val="0"/>
              </a:spcBef>
              <a:buClrTx/>
              <a:buSzTx/>
              <a:buFontTx/>
              <a:buNone/>
              <a:tabLst/>
            </a:pPr>
            <a:fld id="{25404E52-60B5-447F-B7F3-2CCB09466579}" type="slidenum">
              <a:rPr lang="en-US" altLang="en-US">
                <a:latin typeface="Arial" panose="020B0604020202020204" pitchFamily="34" charset="0"/>
                <a:cs typeface="Arial" panose="020B0604020202020204" pitchFamily="34" charset="0"/>
              </a:rPr>
              <a:pPr marL="0" indent="0" defTabSz="914400" hangingPunct="1">
                <a:spcBef>
                  <a:spcPct val="0"/>
                </a:spcBef>
                <a:buClrTx/>
                <a:buSzTx/>
                <a:buFontTx/>
                <a:buNone/>
                <a:tabLst/>
              </a:pPr>
              <a:t>3</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70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endParaRPr>
          </a:p>
        </p:txBody>
      </p:sp>
      <p:sp>
        <p:nvSpPr>
          <p:cNvPr id="655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DEB62B1B-04B6-4EC3-BEBF-4C03185056C9}"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32</a:t>
            </a:fld>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3261384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ea typeface="ＭＳ Ｐゴシック" panose="020B0600070205080204" pitchFamily="34" charset="-128"/>
              </a:rPr>
              <a:t>TASK - </a:t>
            </a:r>
            <a:r>
              <a:rPr lang="en-GB" altLang="en-US" dirty="0">
                <a:latin typeface="Arial" panose="020B0604020202020204" pitchFamily="34" charset="0"/>
                <a:ea typeface="ＭＳ Ｐゴシック" panose="020B0600070205080204" pitchFamily="34" charset="-128"/>
              </a:rPr>
              <a:t>Create a Brook Space – Group agreement/ Group Rules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If time allows ask the group for suggestions for a group agreement </a:t>
            </a:r>
          </a:p>
          <a:p>
            <a:endParaRPr lang="en-GB" altLang="en-US" dirty="0">
              <a:latin typeface="Arial" panose="020B0604020202020204" pitchFamily="34" charset="0"/>
              <a:ea typeface="ＭＳ Ｐゴシック" panose="020B0600070205080204" pitchFamily="34" charset="-128"/>
            </a:endParaRP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Be open but we won’t talk about our own personal lives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Non-judgmental- We will not assume we know what people think and feel or what’s going on in their lives, we accept that everyone is an individual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show everyone respect and not embarrass them or make fun of them in class or outside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all take part and get involved in the lessons but we have the right to pass on an activity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listen to each other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can ask the teacher any questions (nothing personal though!)</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try to use the correct language and not slang words, if we don’t know what the right word is we can ask   (Mention if relevant)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can ask for help and support outside class if we need to</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Confidential – what we talk about remains in the room, unless we are concerned about you or something/someone you talk about – safeguarding </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Make it fun</a:t>
            </a:r>
          </a:p>
          <a:p>
            <a:pPr>
              <a:buFont typeface="Arial" panose="020B0604020202020204" pitchFamily="34" charset="0"/>
              <a:buChar char="•"/>
            </a:pPr>
            <a:r>
              <a:rPr lang="en-GB" altLang="en-US" dirty="0">
                <a:latin typeface="Arial" panose="020B0604020202020204" pitchFamily="34" charset="0"/>
                <a:ea typeface="ＭＳ Ｐゴシック" panose="020B0600070205080204" pitchFamily="34" charset="-128"/>
              </a:rPr>
              <a:t>We will also use gender neutral language in this session, talking about bodies rather than gender to be inclusive or trans/non-binary/ gender fluid people (include if appropriate)</a:t>
            </a:r>
          </a:p>
          <a:p>
            <a:endParaRPr lang="en-GB" altLang="en-US" dirty="0">
              <a:latin typeface="Arial" panose="020B0604020202020204" pitchFamily="34" charset="0"/>
              <a:ea typeface="ＭＳ Ｐゴシック" panose="020B0600070205080204" pitchFamily="34" charset="-128"/>
            </a:endParaRP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sp>
        <p:nvSpPr>
          <p:cNvPr id="12292"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78F5C3AD-8950-40BF-ABCC-F7547B98DCF6}" type="slidenum">
              <a:rPr lang="en-US" altLang="en-US">
                <a:latin typeface="Arial" panose="020B0604020202020204" pitchFamily="34" charset="0"/>
              </a:rPr>
              <a:pPr marL="0" indent="0" defTabSz="914400" eaLnBrk="0">
                <a:spcBef>
                  <a:spcPct val="0"/>
                </a:spcBef>
                <a:buClrTx/>
                <a:buSzTx/>
                <a:buFontTx/>
                <a:buNone/>
                <a:tabLst/>
              </a:pPr>
              <a:t>4</a:t>
            </a:fld>
            <a:endParaRPr lang="en-US" altLang="en-US" dirty="0">
              <a:latin typeface="Arial" panose="020B0604020202020204" pitchFamily="34" charset="0"/>
            </a:endParaRPr>
          </a:p>
        </p:txBody>
      </p:sp>
    </p:spTree>
    <p:extLst>
      <p:ext uri="{BB962C8B-B14F-4D97-AF65-F5344CB8AC3E}">
        <p14:creationId xmlns:p14="http://schemas.microsoft.com/office/powerpoint/2010/main" val="147895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43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56357DDD-8068-45A1-9A5C-25B1B88B2D41}" type="slidenum">
              <a:rPr lang="en-US" altLang="en-US">
                <a:latin typeface="Arial" panose="020B0604020202020204" pitchFamily="34" charset="0"/>
              </a:rPr>
              <a:pPr marL="0" indent="0" defTabSz="914400" eaLnBrk="0">
                <a:spcBef>
                  <a:spcPct val="0"/>
                </a:spcBef>
                <a:buClrTx/>
                <a:buSzTx/>
                <a:buFontTx/>
                <a:buNone/>
                <a:tabLst/>
              </a:pPr>
              <a:t>5</a:t>
            </a:fld>
            <a:endParaRPr lang="en-US" altLang="en-US" dirty="0">
              <a:latin typeface="Arial" panose="020B0604020202020204" pitchFamily="34" charset="0"/>
            </a:endParaRPr>
          </a:p>
        </p:txBody>
      </p:sp>
    </p:spTree>
    <p:extLst>
      <p:ext uri="{BB962C8B-B14F-4D97-AF65-F5344CB8AC3E}">
        <p14:creationId xmlns:p14="http://schemas.microsoft.com/office/powerpoint/2010/main" val="54448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B2FF780-4857-406B-8F9F-FF3E6555FE9D}"/>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5333B2E7-F884-43AA-965E-C0148100E0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rPr>
              <a:t>Key messages </a:t>
            </a:r>
          </a:p>
          <a:p>
            <a:endParaRPr lang="en-GB" altLang="en-US" dirty="0">
              <a:latin typeface="Arial" panose="020B0604020202020204" pitchFamily="34" charset="0"/>
            </a:endParaRPr>
          </a:p>
          <a:p>
            <a:r>
              <a:rPr lang="en-GB" altLang="en-US" dirty="0">
                <a:latin typeface="Arial" panose="020B0604020202020204" pitchFamily="34" charset="0"/>
              </a:rPr>
              <a:t>1.For some of us, our bodies and our gender don’t match up. You may feel female and have a penis, you may feel male and have a vulva or may feel like a mix of the two. This is known as being trans, transgender, or genderqueer and can make puberty extra complicated; however puberty can still be positive. Please speak to someone you trust if anything is worrying you or if you have any questions.</a:t>
            </a:r>
          </a:p>
          <a:p>
            <a:endParaRPr lang="en-GB" altLang="en-US" dirty="0">
              <a:latin typeface="Arial" panose="020B0604020202020204" pitchFamily="34" charset="0"/>
            </a:endParaRPr>
          </a:p>
          <a:p>
            <a:r>
              <a:rPr lang="en-GB" altLang="en-US" dirty="0">
                <a:latin typeface="Arial" panose="020B0604020202020204" pitchFamily="34" charset="0"/>
              </a:rPr>
              <a:t>2.Intersex – this describes a person whose biology doesn’t easily fit into ‘male’ or ‘female’ sexes and is far more common than we might think. It may mean they experience some aspects of puberty differently. </a:t>
            </a:r>
          </a:p>
          <a:p>
            <a:endParaRPr lang="en-GB" altLang="en-US" dirty="0">
              <a:latin typeface="Arial" panose="020B0604020202020204" pitchFamily="34" charset="0"/>
            </a:endParaRPr>
          </a:p>
          <a:p>
            <a:r>
              <a:rPr lang="en-GB" altLang="en-US" dirty="0">
                <a:latin typeface="Arial" panose="020B0604020202020204" pitchFamily="34" charset="0"/>
              </a:rPr>
              <a:t>Therefore in this lesson, we are going to talk about people’s bodies, not genders</a:t>
            </a:r>
          </a:p>
        </p:txBody>
      </p:sp>
      <p:sp>
        <p:nvSpPr>
          <p:cNvPr id="26628" name="Slide Number Placeholder 3">
            <a:extLst>
              <a:ext uri="{FF2B5EF4-FFF2-40B4-BE49-F238E27FC236}">
                <a16:creationId xmlns:a16="http://schemas.microsoft.com/office/drawing/2014/main" id="{A1DCE802-533C-4FE1-A9EF-70EE3F5C57C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indent="0" defTabSz="914400" eaLnBrk="0">
              <a:spcBef>
                <a:spcPct val="0"/>
              </a:spcBef>
              <a:buClrTx/>
              <a:buSzTx/>
              <a:buFontTx/>
              <a:buNone/>
              <a:tabLst/>
            </a:pPr>
            <a:fld id="{FD682B66-47B3-46C1-A67B-4C8CE8E96574}" type="slidenum">
              <a:rPr lang="en-US" altLang="en-US" smtClean="0">
                <a:latin typeface="Arial" panose="020B0604020202020204" pitchFamily="34" charset="0"/>
              </a:rPr>
              <a:pPr marL="0" indent="0" defTabSz="914400" eaLnBrk="0">
                <a:spcBef>
                  <a:spcPct val="0"/>
                </a:spcBef>
                <a:buClrTx/>
                <a:buSzTx/>
                <a:buFontTx/>
                <a:buNone/>
                <a:tabLst/>
              </a:pPr>
              <a:t>6</a:t>
            </a:fld>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BC25AB3-5179-4842-86CF-594B88BBDB02}"/>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CB768CEE-DAC2-460E-A8BF-B97CBCA66D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b="1" dirty="0">
                <a:latin typeface="Arial" panose="020B0604020202020204" pitchFamily="34" charset="0"/>
              </a:rPr>
              <a:t>•	</a:t>
            </a:r>
            <a:r>
              <a:rPr lang="en-GB" altLang="en-US" dirty="0">
                <a:latin typeface="Arial" panose="020B0604020202020204" pitchFamily="34" charset="0"/>
              </a:rPr>
              <a:t>Facilitator asks the group what puberty is and gives some key facts, using key messages below.</a:t>
            </a:r>
          </a:p>
          <a:p>
            <a:r>
              <a:rPr lang="en-GB" altLang="en-US" dirty="0">
                <a:latin typeface="Arial" panose="020B0604020202020204" pitchFamily="34" charset="0"/>
              </a:rPr>
              <a:t>•	Facilitator then asks the group to define a period or menstruation, before running through the definition using the key messages below.</a:t>
            </a:r>
          </a:p>
          <a:p>
            <a:endParaRPr lang="en-GB" altLang="en-US" dirty="0">
              <a:latin typeface="Arial" panose="020B0604020202020204" pitchFamily="34" charset="0"/>
            </a:endParaRPr>
          </a:p>
          <a:p>
            <a:r>
              <a:rPr lang="en-GB" altLang="en-US" b="1" dirty="0"/>
              <a:t>Puberty and periods </a:t>
            </a:r>
            <a:endParaRPr lang="en-GB" altLang="en-US" dirty="0"/>
          </a:p>
          <a:p>
            <a:r>
              <a:rPr lang="en-GB" altLang="en-US" dirty="0"/>
              <a:t> </a:t>
            </a:r>
          </a:p>
          <a:p>
            <a:r>
              <a:rPr lang="en-GB" altLang="en-US" b="1" dirty="0"/>
              <a:t>Method </a:t>
            </a:r>
            <a:endParaRPr lang="en-GB" altLang="en-US" dirty="0"/>
          </a:p>
          <a:p>
            <a:r>
              <a:rPr lang="en-GB" altLang="en-US" dirty="0"/>
              <a:t> </a:t>
            </a:r>
          </a:p>
          <a:p>
            <a:r>
              <a:rPr lang="en-GB" altLang="en-US" dirty="0"/>
              <a:t>Facilitator explains that during this session we are going to be talking about people’s bodies rather than referring to puberty changes based on gender. This is because we want to be inclusive of people who identify as trans, non-binary or inter-sex. </a:t>
            </a:r>
          </a:p>
          <a:p>
            <a:r>
              <a:rPr lang="en-GB" altLang="en-US" dirty="0"/>
              <a:t>For some of us, our gender identity if not the one everyone expected when we were born based on our genitals. You may feel female and have a penis, you may feel male and have a vulva or may feel like a mix of the two. This is known as being trans, transgender, or genderqueer and can make puberty extra complicated; however puberty can still be positive. Please speak to someone you trust if anything is worrying you or if you have any questions.</a:t>
            </a:r>
          </a:p>
          <a:p>
            <a:r>
              <a:rPr lang="en-GB" altLang="en-US" dirty="0"/>
              <a:t>Intersex – this describes a person whose biology doesn’t easily fit into ‘male’ or ‘female’ sexes and is far more common than we might think. It may mean they experience some aspects of puberty differently. (</a:t>
            </a:r>
            <a:r>
              <a:rPr lang="en-GB" altLang="en-US" i="1" dirty="0"/>
              <a:t>For more information please visit Brook’s website) </a:t>
            </a:r>
            <a:endParaRPr lang="en-GB" altLang="en-US" dirty="0"/>
          </a:p>
          <a:p>
            <a:r>
              <a:rPr lang="en-GB" altLang="en-US" dirty="0"/>
              <a:t>Facilitator asks the group what puberty is and gives some key facts, using key messages below.</a:t>
            </a:r>
          </a:p>
          <a:p>
            <a:r>
              <a:rPr lang="en-GB" altLang="en-US" dirty="0"/>
              <a:t>Facilitator then asks the group to define a period or menstruation, before running through the definition using the key messages below.</a:t>
            </a:r>
          </a:p>
          <a:p>
            <a:r>
              <a:rPr lang="en-GB" altLang="en-US" b="1" dirty="0"/>
              <a:t> </a:t>
            </a:r>
            <a:endParaRPr lang="en-GB" altLang="en-US" dirty="0"/>
          </a:p>
          <a:p>
            <a:r>
              <a:rPr lang="en-GB" altLang="en-US" b="1" dirty="0"/>
              <a:t>Key Questions </a:t>
            </a:r>
            <a:endParaRPr lang="en-GB" altLang="en-US" dirty="0"/>
          </a:p>
          <a:p>
            <a:r>
              <a:rPr lang="en-GB" altLang="en-US" dirty="0"/>
              <a:t> </a:t>
            </a:r>
          </a:p>
          <a:p>
            <a:r>
              <a:rPr lang="en-GB" altLang="en-US" dirty="0"/>
              <a:t>Can it feel awkward to talk about these things? Why? </a:t>
            </a:r>
          </a:p>
          <a:p>
            <a:r>
              <a:rPr lang="en-GB" altLang="en-US" dirty="0"/>
              <a:t>Is puberty the same for everyone? </a:t>
            </a:r>
          </a:p>
          <a:p>
            <a:r>
              <a:rPr lang="en-GB" altLang="en-US" dirty="0"/>
              <a:t>What are some changes which happen during puberty? </a:t>
            </a:r>
          </a:p>
          <a:p>
            <a:r>
              <a:rPr lang="en-GB" altLang="en-US" dirty="0"/>
              <a:t>Why do you think it is important to talk about these changes before they happen? </a:t>
            </a:r>
          </a:p>
          <a:p>
            <a:r>
              <a:rPr lang="en-GB" altLang="en-US" dirty="0"/>
              <a:t>How do we speak about periods in society?</a:t>
            </a:r>
          </a:p>
          <a:p>
            <a:r>
              <a:rPr lang="en-GB" altLang="en-US" dirty="0"/>
              <a:t>How might people feel on their period (symptoms)?</a:t>
            </a:r>
          </a:p>
          <a:p>
            <a:r>
              <a:rPr lang="en-GB" altLang="en-US" dirty="0"/>
              <a:t> </a:t>
            </a:r>
          </a:p>
          <a:p>
            <a:r>
              <a:rPr lang="en-GB" altLang="en-US" b="1" dirty="0"/>
              <a:t>Key Messages </a:t>
            </a:r>
            <a:endParaRPr lang="en-GB" altLang="en-US" dirty="0"/>
          </a:p>
          <a:p>
            <a:r>
              <a:rPr lang="en-GB" altLang="en-US" dirty="0"/>
              <a:t> </a:t>
            </a:r>
          </a:p>
          <a:p>
            <a:r>
              <a:rPr lang="en-GB" altLang="en-US" dirty="0"/>
              <a:t>Puberty is when people start to change from being a child into a young adult. Hormones (chemicals produced by your brain) cause your body to change and grow to become able to biologically conceive a baby. They also affect the way you think and feel.</a:t>
            </a:r>
          </a:p>
          <a:p>
            <a:r>
              <a:rPr lang="en-GB" altLang="en-US" dirty="0"/>
              <a:t>This can start any time from 7-16 years old. Not everyone develops at the same age or speed and it can take between 2-4 years to complete. </a:t>
            </a:r>
          </a:p>
          <a:p>
            <a:r>
              <a:rPr lang="en-GB" altLang="en-US" dirty="0"/>
              <a:t>Puberty changes are a normal part of growing up.</a:t>
            </a:r>
          </a:p>
          <a:p>
            <a:r>
              <a:rPr lang="en-GB" altLang="en-US" dirty="0"/>
              <a:t>People will start puberty at a slightly different time and will develop differently – it’s important to respect that we are all different.</a:t>
            </a:r>
          </a:p>
          <a:p>
            <a:r>
              <a:rPr lang="en-GB" altLang="en-US" dirty="0"/>
              <a:t>Puberty is a time for new opportunities and feelings. You will have new responsibilities to take care of yourself and you may want more independence.</a:t>
            </a:r>
          </a:p>
          <a:p>
            <a:r>
              <a:rPr lang="en-GB" altLang="en-US" dirty="0"/>
              <a:t>Some changes happen only to people with a penis, some only to people with a vulva; some happen to both.</a:t>
            </a:r>
          </a:p>
          <a:p>
            <a:r>
              <a:rPr lang="en-GB" altLang="en-US" dirty="0"/>
              <a:t>The hormones released in puberty can impact our emotions and feelings. Make sure you are kind to yourself and others.</a:t>
            </a:r>
          </a:p>
          <a:p>
            <a:r>
              <a:rPr lang="en-GB" altLang="en-US" dirty="0"/>
              <a:t>In this session, we will be using the terms ‘period’ and ‘menstruation’, because they mean the same thing. Menstruation is the scientific term for a period. They are triggered by hormones released from the brain during puberty.</a:t>
            </a:r>
          </a:p>
          <a:p>
            <a:r>
              <a:rPr lang="en-GB" altLang="en-US" dirty="0"/>
              <a:t>Every month (ish), the ovaries release an egg – this is called ovulation. If this egg is not fertilised by a sperm, it is shed through the vagina along with the lining of the womb, and this is what period blood is. Some people’s menstrual cycle may last away between 21 and 40 days</a:t>
            </a:r>
          </a:p>
          <a:p>
            <a:r>
              <a:rPr lang="en-GB" altLang="en-US" dirty="0"/>
              <a:t>The average age to start is 12 but most people’s periods start between 8 and 17. If you have not started your period by the time you are 17 it is a good idea to speak to a doctor.</a:t>
            </a:r>
          </a:p>
          <a:p>
            <a:r>
              <a:rPr lang="en-GB" altLang="en-US" dirty="0"/>
              <a:t>There’s no ‘normal’ period or cycle, everyone is different! But usually they last a few days (commonly 3-8 days) passing between 5-12 teaspoons of pink, red or brown blood – this can be thick or watery. Periods can be irregular, heavy or light and can change throughout your life.</a:t>
            </a:r>
          </a:p>
          <a:p>
            <a:r>
              <a:rPr lang="en-GB" altLang="en-US" dirty="0"/>
              <a:t>Menstrual wellbeing is an important part of self-care, and wider education around bodies. Part of this is preparing yourself for the practicalities of having a period, seeing what works best for you and your cycle.</a:t>
            </a:r>
          </a:p>
          <a:p>
            <a:r>
              <a:rPr lang="en-GB" altLang="en-US" dirty="0"/>
              <a:t>“See a GP if your periods haven't started by age 16 (or 14 if there are no other  signs of puberty either)” NHS website </a:t>
            </a:r>
          </a:p>
          <a:p>
            <a:r>
              <a:rPr lang="en-GB" altLang="en-US" dirty="0"/>
              <a:t>“Signs that your period is on its way are if you've grown underarm and pubic hair. Typically, you'll start your periods about 2 years after your breasts start growing and about a year after getting a white vaginal discharge. The average girl will get her first period around 12 years old, but it varies from person to person.” NHS website</a:t>
            </a:r>
          </a:p>
          <a:p>
            <a:r>
              <a:rPr lang="en-GB" altLang="en-US" dirty="0"/>
              <a:t>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p>
          <a:p>
            <a:r>
              <a:rPr lang="en-GB" altLang="en-US" dirty="0"/>
              <a:t>Cramps can be eased by taking Paracetamol or ibuprofen(always follow instructions carefully), using a hot water bottle, having a hot bath or doing some gentle exercise. Period cramps can be uncomfortable, but should not stop you doing normal things like going to school or work. If they are very painful please go to see your doctor for advice.  </a:t>
            </a:r>
          </a:p>
          <a:p>
            <a:r>
              <a:rPr lang="en-GB" altLang="en-US" dirty="0"/>
              <a:t>These symptoms looks like periods are awful but they’re not all bad! Use your period as an opportunity to look after yourself, do what you enjoy! Light exercise, getting enough sleep, eating a balanced diet, doing your favourite hobby/distracting yourself, painkillers, hot water bottles and warm baths can all help.  </a:t>
            </a:r>
          </a:p>
          <a:p>
            <a:r>
              <a:rPr lang="en-GB" altLang="en-US" dirty="0"/>
              <a:t>Everyone experiences their period symptoms differently, but society is not always ready to speak about them. Let’s think about how we can change this!</a:t>
            </a:r>
          </a:p>
        </p:txBody>
      </p:sp>
      <p:sp>
        <p:nvSpPr>
          <p:cNvPr id="28676" name="Slide Number Placeholder 3">
            <a:extLst>
              <a:ext uri="{FF2B5EF4-FFF2-40B4-BE49-F238E27FC236}">
                <a16:creationId xmlns:a16="http://schemas.microsoft.com/office/drawing/2014/main" id="{32279025-21B3-455B-83C2-0FFFCF3797C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A155A58-7CFC-4FCA-9594-6991AABA1DFB}" type="slidenum">
              <a:rPr lang="en-US" altLang="en-US" smtClean="0">
                <a:latin typeface="Arial" panose="020B0604020202020204" pitchFamily="34" charset="0"/>
              </a:rPr>
              <a:pPr>
                <a:spcBef>
                  <a:spcPct val="0"/>
                </a:spcBef>
                <a:buSzPct val="45000"/>
                <a:buFont typeface="Wingdings" panose="05000000000000000000" pitchFamily="2" charset="2"/>
                <a:buNone/>
              </a:pPr>
              <a:t>7</a:t>
            </a:fld>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A0F4A5CE-8C67-4727-8B45-CFED96DB15A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3C31441-8229-4817-B71C-35F80A52A078}" type="slidenum">
              <a:rPr lang="en-GB" altLang="en-US" sz="1400" smtClean="0"/>
              <a:pPr>
                <a:spcBef>
                  <a:spcPct val="0"/>
                </a:spcBef>
                <a:buClrTx/>
                <a:buFontTx/>
                <a:buNone/>
              </a:pPr>
              <a:t>8</a:t>
            </a:fld>
            <a:endParaRPr lang="en-GB" altLang="en-US" sz="1400" dirty="0"/>
          </a:p>
        </p:txBody>
      </p:sp>
      <p:sp>
        <p:nvSpPr>
          <p:cNvPr id="30723" name="Rectangle 1">
            <a:extLst>
              <a:ext uri="{FF2B5EF4-FFF2-40B4-BE49-F238E27FC236}">
                <a16:creationId xmlns:a16="http://schemas.microsoft.com/office/drawing/2014/main" id="{79E75BE0-9EC0-4467-914A-45801F26DF3D}"/>
              </a:ext>
            </a:extLst>
          </p:cNvPr>
          <p:cNvSpPr>
            <a:spLocks noGrp="1" noRot="1" noChangeAspect="1" noChangeArrowheads="1" noTextEdit="1"/>
          </p:cNvSpPr>
          <p:nvPr>
            <p:ph type="sldImg"/>
          </p:nvPr>
        </p:nvSpPr>
        <p:spPr>
          <a:xfrm>
            <a:off x="774700" y="882650"/>
            <a:ext cx="5800725" cy="43513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A4976F74-7117-45AA-ABEF-14402A88B4EB}"/>
              </a:ext>
            </a:extLst>
          </p:cNvPr>
          <p:cNvSpPr>
            <a:spLocks noGrp="1" noChangeArrowheads="1"/>
          </p:cNvSpPr>
          <p:nvPr>
            <p:ph type="body" idx="1"/>
          </p:nvPr>
        </p:nvSpPr>
        <p:spPr>
          <a:xfrm>
            <a:off x="735013" y="5513388"/>
            <a:ext cx="5881687" cy="522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buClrTx/>
              <a:buSzTx/>
              <a:buFontTx/>
              <a:buNone/>
            </a:pPr>
            <a:r>
              <a:rPr lang="en-GB" altLang="en-US" dirty="0">
                <a:latin typeface="Times New Roman"/>
                <a:cs typeface="Times New Roman"/>
              </a:rPr>
              <a:t>In this session, we will be using the terms ‘period’ and ‘menstruation’, because they mean the same thing. Menstruation is the scientific term for a period. They are triggered by hormones released from the brain during puberty.</a:t>
            </a:r>
          </a:p>
          <a:p>
            <a:pPr defTabSz="914400">
              <a:buClrTx/>
              <a:buSzTx/>
            </a:pPr>
            <a:r>
              <a:rPr lang="en-GB" altLang="en-US" dirty="0">
                <a:latin typeface="Times New Roman"/>
                <a:cs typeface="Times New Roman"/>
              </a:rPr>
              <a:t>•	Every month (ish), the ovaries release an egg – this is called ovulation. </a:t>
            </a:r>
            <a:r>
              <a:rPr lang="en-GB" dirty="0">
                <a:latin typeface="Times New Roman"/>
                <a:cs typeface="Times New Roman"/>
              </a:rPr>
              <a:t>If the egg isn’t fertilised by sperm, the egg disperses in the uterus and comes out through the vagina as blood, </a:t>
            </a:r>
            <a:r>
              <a:rPr lang="en-GB" altLang="en-US" dirty="0">
                <a:latin typeface="Times New Roman"/>
                <a:cs typeface="Times New Roman"/>
              </a:rPr>
              <a:t>and this is what period blood is. Some people’s menstrual cycle may last away between 21 and 40 days</a:t>
            </a:r>
          </a:p>
          <a:p>
            <a:pPr defTabSz="914400">
              <a:buClrTx/>
              <a:buSzTx/>
              <a:buFontTx/>
              <a:buNone/>
            </a:pPr>
            <a:r>
              <a:rPr lang="en-GB" altLang="en-US" dirty="0">
                <a:latin typeface="Times New Roman"/>
                <a:cs typeface="Times New Roman"/>
              </a:rPr>
              <a:t>•	The average age to start is 12 but most people’s periods start between 8 and 14. If you have not started your period by the time you are 18 it is a good idea to speak to a doctor.</a:t>
            </a:r>
          </a:p>
          <a:p>
            <a:pPr defTabSz="914400">
              <a:buClrTx/>
              <a:buSzTx/>
              <a:buFontTx/>
              <a:buNone/>
            </a:pPr>
            <a:r>
              <a:rPr lang="en-GB" altLang="en-US" dirty="0">
                <a:latin typeface="Times New Roman"/>
                <a:cs typeface="Times New Roman"/>
              </a:rPr>
              <a:t>•	There’s no ‘normal’ period or cycle, everyone is different! But usually they last a few days (commonly 2-10 days) passing between 5-12 teaspoons of pink, red or brown blood – this can be thick or watery. Periods can be irregular, heavy or light and can change throughout your life.</a:t>
            </a:r>
          </a:p>
          <a:p>
            <a:pPr defTabSz="914400">
              <a:buClrTx/>
              <a:buSzTx/>
              <a:buFontTx/>
              <a:buNone/>
            </a:pPr>
            <a:endParaRPr lang="en-GB" altLang="en-US" dirty="0"/>
          </a:p>
          <a:p>
            <a:pPr defTabSz="914400">
              <a:buClrTx/>
              <a:buSzTx/>
              <a:buFontTx/>
              <a:buNone/>
            </a:pPr>
            <a:r>
              <a:rPr lang="en-GB" altLang="en-US" dirty="0">
                <a:latin typeface="Times New Roman"/>
                <a:cs typeface="Times New Roman"/>
              </a:rPr>
              <a:t>“See a GP if your periods haven't started by age 18 (or 14 if there are no other signs of puberty either)” NHS website</a:t>
            </a:r>
          </a:p>
          <a:p>
            <a:pPr defTabSz="914400"/>
            <a:endParaRPr lang="en-GB" altLang="en-US" dirty="0"/>
          </a:p>
          <a:p>
            <a:pPr defTabSz="914400"/>
            <a:r>
              <a:rPr lang="en-GB" altLang="en-US" dirty="0">
                <a:latin typeface="Times New Roman"/>
                <a:cs typeface="Times New Roman"/>
              </a:rPr>
              <a:t>“Signs that your period is on its way are if you've grown underarm and pubic hair. Typically, you'll start your periods about 2 years after your breasts start growing and about a year after getting a white </a:t>
            </a:r>
            <a:r>
              <a:rPr lang="en-GB" altLang="en-US" dirty="0">
                <a:latin typeface="Times New Roman"/>
                <a:cs typeface="Times New Roman"/>
                <a:hlinkClick r:id="rId3"/>
              </a:rPr>
              <a:t>vaginal discharge</a:t>
            </a:r>
            <a:r>
              <a:rPr lang="en-GB" altLang="en-US" dirty="0">
                <a:latin typeface="Times New Roman"/>
                <a:cs typeface="Times New Roman"/>
              </a:rPr>
              <a:t>. The average girl will get her first period around 12 years old, but it varies from person to person.” NHS website </a:t>
            </a:r>
            <a:endParaRPr lang="en-GB" altLang="en-US" dirty="0">
              <a:cs typeface="Times New Roman"/>
            </a:endParaRPr>
          </a:p>
          <a:p>
            <a:pPr defTabSz="914400"/>
            <a:endParaRPr lang="en-GB" altLang="en-US" dirty="0"/>
          </a:p>
          <a:p>
            <a:pPr defTabSz="914400"/>
            <a:endParaRPr lang="en-GB" altLang="en-US" dirty="0"/>
          </a:p>
          <a:p>
            <a:pPr defTabSz="914400"/>
            <a:br>
              <a:rPr lang="en-GB" altLang="en-US" dirty="0">
                <a:cs typeface="Times New Roman"/>
              </a:rPr>
            </a:b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D6055A1-EB70-4071-ADD6-2445DC2DC52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FBC974B9-609A-4E33-BEB4-BFCCA14FAA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pPr>
            <a:r>
              <a:rPr lang="en-GB" altLang="en-US" b="1" dirty="0">
                <a:latin typeface="Times New Roman"/>
                <a:cs typeface="Times New Roman"/>
              </a:rPr>
              <a:t>•</a:t>
            </a:r>
            <a:r>
              <a:rPr lang="en-GB" altLang="en-US" dirty="0">
                <a:latin typeface="Times New Roman"/>
                <a:cs typeface="Times New Roman"/>
              </a:rPr>
              <a:t>	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endParaRPr lang="en-GB" altLang="en-US" dirty="0"/>
          </a:p>
          <a:p>
            <a:pPr defTabSz="914400">
              <a:buClrTx/>
              <a:buSzTx/>
            </a:pPr>
            <a:r>
              <a:rPr lang="en-GB" altLang="en-US" dirty="0">
                <a:latin typeface="Times New Roman"/>
                <a:cs typeface="Times New Roman"/>
              </a:rPr>
              <a:t>•	</a:t>
            </a:r>
            <a:r>
              <a:rPr lang="en-GB" dirty="0">
                <a:latin typeface="Times New Roman"/>
                <a:cs typeface="Times New Roman"/>
              </a:rPr>
              <a:t>During your period some people get cramps which feel like a sore stomach or lower back. A warm bath, hot water bottle and keeping active can help. Any pain relief medication should only be given under adult supervision.</a:t>
            </a:r>
            <a:r>
              <a:rPr lang="en-GB" altLang="en-US" dirty="0">
                <a:latin typeface="Times New Roman"/>
                <a:cs typeface="Times New Roman"/>
              </a:rPr>
              <a:t> Period cramps can be uncomfortable, but should not stop you doing normal things like going to school or work. If they are very painful please go to see your doctor for advice.  </a:t>
            </a:r>
            <a:endParaRPr lang="en-GB" altLang="en-US" dirty="0">
              <a:cs typeface="Times New Roman"/>
            </a:endParaRPr>
          </a:p>
          <a:p>
            <a:pPr defTabSz="914400">
              <a:buClrTx/>
              <a:buSzTx/>
            </a:pPr>
            <a:r>
              <a:rPr lang="en-GB" altLang="en-US" dirty="0">
                <a:latin typeface="Times New Roman"/>
                <a:cs typeface="Times New Roman"/>
              </a:rPr>
              <a:t>•	These symptoms make it seem like periods are awful but they’re not all bad! Use your period as an opportunity to look after yourself, do what you enjoy! Light exercise, getting enough sleep, eating a balanced diet, doing your favourite hobby/distracting yourself, painkillers, hot water bottles and warm baths can all help. </a:t>
            </a:r>
            <a:endParaRPr lang="en-GB" altLang="en-US" dirty="0">
              <a:cs typeface="Times New Roman"/>
            </a:endParaRPr>
          </a:p>
          <a:p>
            <a:pPr defTabSz="914400">
              <a:buClrTx/>
              <a:buSzTx/>
              <a:buFontTx/>
              <a:buNone/>
            </a:pPr>
            <a:r>
              <a:rPr lang="en-GB" altLang="en-US" dirty="0">
                <a:latin typeface="Times New Roman"/>
                <a:cs typeface="Times New Roman"/>
              </a:rPr>
              <a:t>•	Everyone experiences their period symptoms differently, but society is not always ready to speak about them. Let’s think about how we can change this!</a:t>
            </a:r>
          </a:p>
        </p:txBody>
      </p:sp>
      <p:sp>
        <p:nvSpPr>
          <p:cNvPr id="32772" name="Slide Number Placeholder 3">
            <a:extLst>
              <a:ext uri="{FF2B5EF4-FFF2-40B4-BE49-F238E27FC236}">
                <a16:creationId xmlns:a16="http://schemas.microsoft.com/office/drawing/2014/main" id="{D252490E-BE1A-4D89-9959-3AB8E5529EE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18745CBF-6038-4274-88AC-A87E063DA617}" type="slidenum">
              <a:rPr lang="en-US" altLang="en-US" sz="1200" smtClean="0">
                <a:solidFill>
                  <a:srgbClr val="000000"/>
                </a:solidFill>
                <a:latin typeface="Times New Roman" panose="02020603050405020304" pitchFamily="18" charset="0"/>
              </a:rPr>
              <a:pPr/>
              <a:t>9</a:t>
            </a:fld>
            <a:endParaRPr lang="en-US" altLang="en-US" sz="1200" dirty="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721932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63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467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81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4319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809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82097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879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577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7287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849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54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8728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339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758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2917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479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14215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4285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0927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234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8229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8387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52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33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3190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1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6511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5872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566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524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5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4944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9423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40921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602508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4773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1607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7757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443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36386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4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6019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400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1735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6163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2063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91717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606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056670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5038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043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48012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172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97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1361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6703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883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981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9991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693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576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05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91103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1071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4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354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70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6.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6.jpe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4A06591B-B74E-43B1-B6A7-ADA7E48B5AA1}"/>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85DD7B32-1BBD-4917-90C5-E6C894CD95D3}"/>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514" r:id="rId12"/>
    <p:sldLayoutId id="2147484515" r:id="rId13"/>
    <p:sldLayoutId id="2147484516"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C3FC94D2-7683-4E03-BDC2-020A4A87FACF}"/>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95E355B6-249C-47BB-97F0-E0F6341813A4}"/>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517"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FD22A4-2ED4-44B6-9FC3-F84C2C15C65F}"/>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3075" name="Rectangle 3">
            <a:extLst>
              <a:ext uri="{FF2B5EF4-FFF2-40B4-BE49-F238E27FC236}">
                <a16:creationId xmlns:a16="http://schemas.microsoft.com/office/drawing/2014/main" id="{C96F8497-C3DD-4255-8169-C3F0C88F83A6}"/>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18" r:id="rId13"/>
    <p:sldLayoutId id="2147484519"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2594CC1A-4B88-4CC3-89F5-FC20544C55E6}"/>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4099" name="Rectangle 2">
            <a:extLst>
              <a:ext uri="{FF2B5EF4-FFF2-40B4-BE49-F238E27FC236}">
                <a16:creationId xmlns:a16="http://schemas.microsoft.com/office/drawing/2014/main" id="{4A0F0367-9015-4302-8301-A08BBB5C7C8E}"/>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20" r:id="rId12"/>
    <p:sldLayoutId id="2147484521" r:id="rId13"/>
    <p:sldLayoutId id="214748452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CDE762-5417-40BA-98C2-CB436AF87463}"/>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50609E7C-4001-44DB-87B2-C0B4E88608AB}"/>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9416045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1.xm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46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93-AB28-4DF3-81C9-4AF10C9D9186}"/>
              </a:ext>
            </a:extLst>
          </p:cNvPr>
          <p:cNvSpPr>
            <a:spLocks noGrp="1"/>
          </p:cNvSpPr>
          <p:nvPr>
            <p:ph type="title"/>
          </p:nvPr>
        </p:nvSpPr>
        <p:spPr>
          <a:xfrm>
            <a:off x="251520" y="2276872"/>
            <a:ext cx="8713787" cy="1202510"/>
          </a:xfrm>
        </p:spPr>
        <p:txBody>
          <a:bodyPr/>
          <a:lstStyle/>
          <a:p>
            <a:pPr algn="ctr" eaLnBrk="1" hangingPunct="1">
              <a:defRPr/>
            </a:pPr>
            <a:r>
              <a:rPr lang="en-US" sz="7200" b="0" dirty="0">
                <a:latin typeface="Manus" pitchFamily="50" charset="0"/>
                <a:ea typeface="+mj-ea"/>
              </a:rPr>
              <a:t>Period Pitch activity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5842" name="TextBox 3">
            <a:extLst>
              <a:ext uri="{FF2B5EF4-FFF2-40B4-BE49-F238E27FC236}">
                <a16:creationId xmlns:a16="http://schemas.microsoft.com/office/drawing/2014/main" id="{4A4B6B85-6F43-4F43-8FBF-1B13237E9C73}"/>
              </a:ext>
            </a:extLst>
          </p:cNvPr>
          <p:cNvSpPr txBox="1">
            <a:spLocks noChangeArrowheads="1"/>
          </p:cNvSpPr>
          <p:nvPr/>
        </p:nvSpPr>
        <p:spPr bwMode="auto">
          <a:xfrm>
            <a:off x="971550" y="2924175"/>
            <a:ext cx="71294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dirty="0">
                <a:solidFill>
                  <a:schemeClr val="tx1"/>
                </a:solidFill>
                <a:latin typeface="Setimo" panose="020B0603020204030204" pitchFamily="34" charset="0"/>
                <a:cs typeface="Setimo" panose="020B0603020204030204" pitchFamily="34" charset="0"/>
              </a:rPr>
              <a:t>Experiment to find what works best for you. No one type of product is better, it’s just the best option for that person. </a:t>
            </a:r>
            <a:endParaRPr lang="en-US" dirty="0"/>
          </a:p>
          <a:p>
            <a:pPr>
              <a:spcBef>
                <a:spcPct val="0"/>
              </a:spcBef>
              <a:buClrTx/>
              <a:buSzTx/>
              <a:buFontTx/>
              <a:buNone/>
            </a:pPr>
            <a:endParaRPr lang="en-GB" altLang="en-US" sz="2400" dirty="0">
              <a:solidFill>
                <a:schemeClr val="tx1"/>
              </a:solidFill>
            </a:endParaRPr>
          </a:p>
        </p:txBody>
      </p:sp>
      <p:pic>
        <p:nvPicPr>
          <p:cNvPr id="35843" name="Picture 9">
            <a:extLst>
              <a:ext uri="{FF2B5EF4-FFF2-40B4-BE49-F238E27FC236}">
                <a16:creationId xmlns:a16="http://schemas.microsoft.com/office/drawing/2014/main" id="{FAF0CF21-EA42-4A72-9F86-6681901BA8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9468" y="-819472"/>
            <a:ext cx="49450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26F0-D571-4C86-AB92-260F474FE068}"/>
              </a:ext>
            </a:extLst>
          </p:cNvPr>
          <p:cNvSpPr>
            <a:spLocks noGrp="1"/>
          </p:cNvSpPr>
          <p:nvPr>
            <p:ph type="title"/>
          </p:nvPr>
        </p:nvSpPr>
        <p:spPr>
          <a:xfrm>
            <a:off x="251520" y="2255625"/>
            <a:ext cx="8713787" cy="1202510"/>
          </a:xfrm>
        </p:spPr>
        <p:txBody>
          <a:bodyPr/>
          <a:lstStyle/>
          <a:p>
            <a:pPr algn="ctr" eaLnBrk="1" hangingPunct="1">
              <a:defRPr/>
            </a:pPr>
            <a:r>
              <a:rPr lang="en-US" sz="7200" b="0" dirty="0">
                <a:latin typeface="Manus" pitchFamily="50" charset="0"/>
                <a:ea typeface="+mj-ea"/>
              </a:rPr>
              <a:t>Name the “bits”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9938" name="TextBox 2">
            <a:extLst>
              <a:ext uri="{FF2B5EF4-FFF2-40B4-BE49-F238E27FC236}">
                <a16:creationId xmlns:a16="http://schemas.microsoft.com/office/drawing/2014/main" id="{D1BD6DE2-E2A5-4F52-9583-25E89983CC08}"/>
              </a:ext>
            </a:extLst>
          </p:cNvPr>
          <p:cNvSpPr txBox="1">
            <a:spLocks noChangeArrowheads="1"/>
          </p:cNvSpPr>
          <p:nvPr/>
        </p:nvSpPr>
        <p:spPr bwMode="auto">
          <a:xfrm>
            <a:off x="611188" y="36988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r>
              <a:rPr lang="en-GB" altLang="en-US" sz="4800" dirty="0">
                <a:solidFill>
                  <a:srgbClr val="AF78CF"/>
                </a:solidFill>
                <a:latin typeface="Manus" pitchFamily="50" charset="0"/>
              </a:rPr>
              <a:t>Internal reproductive organs </a:t>
            </a:r>
          </a:p>
        </p:txBody>
      </p:sp>
      <p:grpSp>
        <p:nvGrpSpPr>
          <p:cNvPr id="39939" name="Group 16">
            <a:extLst>
              <a:ext uri="{FF2B5EF4-FFF2-40B4-BE49-F238E27FC236}">
                <a16:creationId xmlns:a16="http://schemas.microsoft.com/office/drawing/2014/main" id="{18D14906-F8FC-483D-9495-684A265FBE80}"/>
              </a:ext>
            </a:extLst>
          </p:cNvPr>
          <p:cNvGrpSpPr>
            <a:grpSpLocks/>
          </p:cNvGrpSpPr>
          <p:nvPr/>
        </p:nvGrpSpPr>
        <p:grpSpPr bwMode="auto">
          <a:xfrm>
            <a:off x="179388" y="1484313"/>
            <a:ext cx="8713787" cy="4468812"/>
            <a:chOff x="0" y="0"/>
            <a:chExt cx="60751" cy="29929"/>
          </a:xfrm>
        </p:grpSpPr>
        <p:grpSp>
          <p:nvGrpSpPr>
            <p:cNvPr id="39945" name="Group 24">
              <a:extLst>
                <a:ext uri="{FF2B5EF4-FFF2-40B4-BE49-F238E27FC236}">
                  <a16:creationId xmlns:a16="http://schemas.microsoft.com/office/drawing/2014/main" id="{1932F86D-5B78-4F39-94F2-9E063BEE3809}"/>
                </a:ext>
              </a:extLst>
            </p:cNvPr>
            <p:cNvGrpSpPr>
              <a:grpSpLocks/>
            </p:cNvGrpSpPr>
            <p:nvPr/>
          </p:nvGrpSpPr>
          <p:grpSpPr bwMode="auto">
            <a:xfrm>
              <a:off x="0" y="0"/>
              <a:ext cx="60751" cy="29929"/>
              <a:chOff x="0" y="0"/>
              <a:chExt cx="62710" cy="30500"/>
            </a:xfrm>
          </p:grpSpPr>
          <p:grpSp>
            <p:nvGrpSpPr>
              <p:cNvPr id="39947" name="Group 25">
                <a:extLst>
                  <a:ext uri="{FF2B5EF4-FFF2-40B4-BE49-F238E27FC236}">
                    <a16:creationId xmlns:a16="http://schemas.microsoft.com/office/drawing/2014/main" id="{20A7D9B4-756A-4287-B020-C31451E3D4FD}"/>
                  </a:ext>
                </a:extLst>
              </p:cNvPr>
              <p:cNvGrpSpPr>
                <a:grpSpLocks/>
              </p:cNvGrpSpPr>
              <p:nvPr/>
            </p:nvGrpSpPr>
            <p:grpSpPr bwMode="auto">
              <a:xfrm>
                <a:off x="0" y="0"/>
                <a:ext cx="58742" cy="30500"/>
                <a:chOff x="0" y="0"/>
                <a:chExt cx="58742" cy="30500"/>
              </a:xfrm>
            </p:grpSpPr>
            <p:pic>
              <p:nvPicPr>
                <p:cNvPr id="39951" name="Picture 26">
                  <a:extLst>
                    <a:ext uri="{FF2B5EF4-FFF2-40B4-BE49-F238E27FC236}">
                      <a16:creationId xmlns:a16="http://schemas.microsoft.com/office/drawing/2014/main" id="{D1738E1A-05D4-4214-8898-700AB3B7BE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952" name="Rounded Rectangle 27">
                  <a:extLst>
                    <a:ext uri="{FF2B5EF4-FFF2-40B4-BE49-F238E27FC236}">
                      <a16:creationId xmlns:a16="http://schemas.microsoft.com/office/drawing/2014/main" id="{ED2620E0-82AE-4114-B1B8-1B021F0C020F}"/>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39953" name="Rounded Rectangle 28">
                  <a:extLst>
                    <a:ext uri="{FF2B5EF4-FFF2-40B4-BE49-F238E27FC236}">
                      <a16:creationId xmlns:a16="http://schemas.microsoft.com/office/drawing/2014/main" id="{22431437-5661-4B74-BBC4-ABF7D1B82A36}"/>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39948" name="Rounded Rectangle 29">
                <a:extLst>
                  <a:ext uri="{FF2B5EF4-FFF2-40B4-BE49-F238E27FC236}">
                    <a16:creationId xmlns:a16="http://schemas.microsoft.com/office/drawing/2014/main" id="{679BB7A6-6EEB-41E5-8196-02993C38EEA9}"/>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39949" name="Rounded Rectangle 30">
                <a:extLst>
                  <a:ext uri="{FF2B5EF4-FFF2-40B4-BE49-F238E27FC236}">
                    <a16:creationId xmlns:a16="http://schemas.microsoft.com/office/drawing/2014/main" id="{2134C2A1-40D9-43BD-8374-B750CBEA6473}"/>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39950" name="Rounded Rectangle 31">
                <a:extLst>
                  <a:ext uri="{FF2B5EF4-FFF2-40B4-BE49-F238E27FC236}">
                    <a16:creationId xmlns:a16="http://schemas.microsoft.com/office/drawing/2014/main" id="{4C46481C-B45A-47A8-A555-14FBC17C5B5A}"/>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39946" name="Straight Connector 32">
              <a:extLst>
                <a:ext uri="{FF2B5EF4-FFF2-40B4-BE49-F238E27FC236}">
                  <a16:creationId xmlns:a16="http://schemas.microsoft.com/office/drawing/2014/main" id="{2116536D-B677-44BC-B5D1-29DA7A46827C}"/>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grpSp>
      <p:sp>
        <p:nvSpPr>
          <p:cNvPr id="11" name="TextBox 10">
            <a:extLst>
              <a:ext uri="{FF2B5EF4-FFF2-40B4-BE49-F238E27FC236}">
                <a16:creationId xmlns:a16="http://schemas.microsoft.com/office/drawing/2014/main" id="{C65577BE-7633-41B6-84AB-1781FF101218}"/>
              </a:ext>
            </a:extLst>
          </p:cNvPr>
          <p:cNvSpPr txBox="1">
            <a:spLocks noChangeArrowheads="1"/>
          </p:cNvSpPr>
          <p:nvPr/>
        </p:nvSpPr>
        <p:spPr bwMode="auto">
          <a:xfrm>
            <a:off x="3932238" y="1484313"/>
            <a:ext cx="1820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4000" b="1" dirty="0">
                <a:solidFill>
                  <a:srgbClr val="FFFFFF"/>
                </a:solidFill>
                <a:latin typeface="Setimo" panose="020B0603020204030204" pitchFamily="34" charset="0"/>
                <a:cs typeface="Setimo" panose="020B0603020204030204" pitchFamily="34" charset="0"/>
              </a:rPr>
              <a:t>Womb</a:t>
            </a:r>
          </a:p>
        </p:txBody>
      </p:sp>
      <p:sp>
        <p:nvSpPr>
          <p:cNvPr id="15" name="TextBox 14">
            <a:extLst>
              <a:ext uri="{FF2B5EF4-FFF2-40B4-BE49-F238E27FC236}">
                <a16:creationId xmlns:a16="http://schemas.microsoft.com/office/drawing/2014/main" id="{0EF30345-DEB6-46CD-A193-210BF3F801C1}"/>
              </a:ext>
            </a:extLst>
          </p:cNvPr>
          <p:cNvSpPr txBox="1">
            <a:spLocks noChangeArrowheads="1"/>
          </p:cNvSpPr>
          <p:nvPr/>
        </p:nvSpPr>
        <p:spPr bwMode="auto">
          <a:xfrm>
            <a:off x="179388" y="1976438"/>
            <a:ext cx="23399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Fallopian Tubes </a:t>
            </a:r>
          </a:p>
        </p:txBody>
      </p:sp>
      <p:sp>
        <p:nvSpPr>
          <p:cNvPr id="16" name="TextBox 15">
            <a:extLst>
              <a:ext uri="{FF2B5EF4-FFF2-40B4-BE49-F238E27FC236}">
                <a16:creationId xmlns:a16="http://schemas.microsoft.com/office/drawing/2014/main" id="{4594DC8C-4C3A-489D-8426-99C40938F2AB}"/>
              </a:ext>
            </a:extLst>
          </p:cNvPr>
          <p:cNvSpPr txBox="1">
            <a:spLocks noChangeArrowheads="1"/>
          </p:cNvSpPr>
          <p:nvPr/>
        </p:nvSpPr>
        <p:spPr bwMode="auto">
          <a:xfrm>
            <a:off x="1214438" y="4252913"/>
            <a:ext cx="2339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Cervix</a:t>
            </a:r>
          </a:p>
        </p:txBody>
      </p:sp>
      <p:sp>
        <p:nvSpPr>
          <p:cNvPr id="17" name="TextBox 16">
            <a:extLst>
              <a:ext uri="{FF2B5EF4-FFF2-40B4-BE49-F238E27FC236}">
                <a16:creationId xmlns:a16="http://schemas.microsoft.com/office/drawing/2014/main" id="{788251B9-0A34-47A7-85E6-787AA2546484}"/>
              </a:ext>
            </a:extLst>
          </p:cNvPr>
          <p:cNvSpPr txBox="1">
            <a:spLocks noChangeArrowheads="1"/>
          </p:cNvSpPr>
          <p:nvPr/>
        </p:nvSpPr>
        <p:spPr bwMode="auto">
          <a:xfrm>
            <a:off x="5683250" y="5015407"/>
            <a:ext cx="233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Vagina</a:t>
            </a:r>
          </a:p>
        </p:txBody>
      </p:sp>
      <p:sp>
        <p:nvSpPr>
          <p:cNvPr id="18" name="TextBox 17">
            <a:extLst>
              <a:ext uri="{FF2B5EF4-FFF2-40B4-BE49-F238E27FC236}">
                <a16:creationId xmlns:a16="http://schemas.microsoft.com/office/drawing/2014/main" id="{92384A4D-3B81-41CA-9910-EC48FF4B8A8B}"/>
              </a:ext>
            </a:extLst>
          </p:cNvPr>
          <p:cNvSpPr txBox="1">
            <a:spLocks noChangeArrowheads="1"/>
          </p:cNvSpPr>
          <p:nvPr/>
        </p:nvSpPr>
        <p:spPr bwMode="auto">
          <a:xfrm>
            <a:off x="6853238" y="3463925"/>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3200" b="1" dirty="0">
                <a:solidFill>
                  <a:srgbClr val="FFFFFF"/>
                </a:solidFill>
                <a:latin typeface="Setimo" panose="020B0603020204030204" pitchFamily="34" charset="0"/>
                <a:cs typeface="Setimo" panose="020B0603020204030204" pitchFamily="34" charset="0"/>
              </a:rPr>
              <a:t>Ovary</a:t>
            </a:r>
          </a:p>
        </p:txBody>
      </p:sp>
      <p:sp>
        <p:nvSpPr>
          <p:cNvPr id="2" name="AutoShape 2" descr="https://ukc-powerpoint.officeapps.live.com/pods/GetClipboardImage.ashx?Id=fbfa3b6b-0606-49da-b74b-167aaabfde54&amp;DC=GUK3&amp;pkey=1193aa02-5cfe-421d-ac56-3b9c9bd08665&amp;wdoverrides=GetClipboardImageEnabled:tru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7279AD8-4293-4EC3-89A3-98748ACA544B}"/>
              </a:ext>
            </a:extLst>
          </p:cNvPr>
          <p:cNvSpPr>
            <a:spLocks noGrp="1" noChangeArrowheads="1"/>
          </p:cNvSpPr>
          <p:nvPr>
            <p:ph type="title"/>
          </p:nvPr>
        </p:nvSpPr>
        <p:spPr/>
        <p:txBody>
          <a:bodyPr/>
          <a:lstStyle/>
          <a:p>
            <a:pPr algn="l"/>
            <a:r>
              <a:rPr lang="en-GB" altLang="en-US" sz="7200" b="0" dirty="0">
                <a:solidFill>
                  <a:srgbClr val="AF78CF"/>
                </a:solidFill>
                <a:latin typeface="Manus" pitchFamily="50" charset="0"/>
              </a:rPr>
              <a:t>All vulvas are different </a:t>
            </a:r>
          </a:p>
        </p:txBody>
      </p:sp>
      <p:sp>
        <p:nvSpPr>
          <p:cNvPr id="41987" name="Content Placeholder 2">
            <a:extLst>
              <a:ext uri="{FF2B5EF4-FFF2-40B4-BE49-F238E27FC236}">
                <a16:creationId xmlns:a16="http://schemas.microsoft.com/office/drawing/2014/main" id="{BC18C61E-993B-4913-9ACD-EEF7D608C0BA}"/>
              </a:ext>
            </a:extLst>
          </p:cNvPr>
          <p:cNvSpPr>
            <a:spLocks noGrp="1" noChangeArrowheads="1"/>
          </p:cNvSpPr>
          <p:nvPr>
            <p:ph idx="1"/>
          </p:nvPr>
        </p:nvSpPr>
        <p:spPr>
          <a:xfrm>
            <a:off x="685800" y="2349500"/>
            <a:ext cx="4318000" cy="4032250"/>
          </a:xfrm>
        </p:spPr>
        <p:txBody>
          <a:bodyPr/>
          <a:lstStyle/>
          <a:p>
            <a:pPr marL="0" indent="0">
              <a:buFontTx/>
              <a:buNone/>
            </a:pPr>
            <a:r>
              <a:rPr lang="en-GB" altLang="en-US" dirty="0">
                <a:latin typeface="Setimo" panose="020B0603020204030204" pitchFamily="34" charset="0"/>
                <a:cs typeface="Setimo" panose="020B0603020204030204" pitchFamily="34" charset="0"/>
              </a:rPr>
              <a:t>Just like other parts of the body, all vulvas are different and unique. </a:t>
            </a:r>
          </a:p>
        </p:txBody>
      </p:sp>
      <p:pic>
        <p:nvPicPr>
          <p:cNvPr id="41988" name="Picture 3">
            <a:extLst>
              <a:ext uri="{FF2B5EF4-FFF2-40B4-BE49-F238E27FC236}">
                <a16:creationId xmlns:a16="http://schemas.microsoft.com/office/drawing/2014/main" id="{6B83F380-6A35-4535-AC88-4E139871B5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743075"/>
            <a:ext cx="2913063"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99115" y="761757"/>
            <a:ext cx="8745770" cy="5327228"/>
            <a:chOff x="218718" y="404664"/>
            <a:chExt cx="8745770" cy="532722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18" y="404664"/>
              <a:ext cx="8745770" cy="5327228"/>
            </a:xfrm>
            <a:prstGeom prst="rect">
              <a:avLst/>
            </a:prstGeom>
          </p:spPr>
        </p:pic>
        <p:sp>
          <p:nvSpPr>
            <p:cNvPr id="3" name="Rectangle 2"/>
            <p:cNvSpPr/>
            <p:nvPr/>
          </p:nvSpPr>
          <p:spPr bwMode="auto">
            <a:xfrm>
              <a:off x="467544" y="1519992"/>
              <a:ext cx="2592288" cy="762704"/>
            </a:xfrm>
            <a:prstGeom prst="rect">
              <a:avLst/>
            </a:prstGeom>
            <a:solidFill>
              <a:srgbClr val="8CC63E"/>
            </a:solidFill>
            <a:ln w="9525" cap="flat" cmpd="sng" algn="ctr">
              <a:solidFill>
                <a:srgbClr val="8CC6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4" name="Picture 3"/>
            <p:cNvPicPr>
              <a:picLocks noChangeAspect="1"/>
            </p:cNvPicPr>
            <p:nvPr/>
          </p:nvPicPr>
          <p:blipFill>
            <a:blip r:embed="rId5"/>
            <a:stretch>
              <a:fillRect/>
            </a:stretch>
          </p:blipFill>
          <p:spPr>
            <a:xfrm>
              <a:off x="6516216" y="3818041"/>
              <a:ext cx="1756366" cy="758265"/>
            </a:xfrm>
            <a:prstGeom prst="rect">
              <a:avLst/>
            </a:prstGeom>
            <a:solidFill>
              <a:srgbClr val="8CC63E"/>
            </a:solidFill>
            <a:ln>
              <a:solidFill>
                <a:srgbClr val="8CC63E"/>
              </a:solidFill>
            </a:ln>
          </p:spPr>
        </p:pic>
        <p:sp>
          <p:nvSpPr>
            <p:cNvPr id="6" name="Rectangle 5"/>
            <p:cNvSpPr/>
            <p:nvPr/>
          </p:nvSpPr>
          <p:spPr bwMode="auto">
            <a:xfrm>
              <a:off x="6791806" y="3014814"/>
              <a:ext cx="1956658" cy="702218"/>
            </a:xfrm>
            <a:prstGeom prst="rect">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Rectangle 6"/>
            <p:cNvSpPr/>
            <p:nvPr/>
          </p:nvSpPr>
          <p:spPr bwMode="auto">
            <a:xfrm>
              <a:off x="6719798" y="2324966"/>
              <a:ext cx="1800200" cy="641754"/>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 name="Rectangle 7"/>
            <p:cNvSpPr/>
            <p:nvPr/>
          </p:nvSpPr>
          <p:spPr bwMode="auto">
            <a:xfrm>
              <a:off x="6675040" y="1519992"/>
              <a:ext cx="1844958" cy="756880"/>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9" name="Rectangle 8"/>
            <p:cNvSpPr/>
            <p:nvPr/>
          </p:nvSpPr>
          <p:spPr bwMode="auto">
            <a:xfrm>
              <a:off x="1323933" y="3716350"/>
              <a:ext cx="2160240" cy="648072"/>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0" name="Rectangle 9"/>
            <p:cNvSpPr/>
            <p:nvPr/>
          </p:nvSpPr>
          <p:spPr bwMode="auto">
            <a:xfrm>
              <a:off x="467544" y="3066926"/>
              <a:ext cx="2448272" cy="650106"/>
            </a:xfrm>
            <a:prstGeom prst="rect">
              <a:avLst/>
            </a:prstGeom>
            <a:solidFill>
              <a:srgbClr val="42C7EE"/>
            </a:solidFill>
            <a:ln w="9525" cap="flat" cmpd="sng" algn="ctr">
              <a:solidFill>
                <a:srgbClr val="42C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 name="Rectangle 10"/>
            <p:cNvSpPr/>
            <p:nvPr/>
          </p:nvSpPr>
          <p:spPr bwMode="auto">
            <a:xfrm>
              <a:off x="791580" y="2349562"/>
              <a:ext cx="2556284" cy="647390"/>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
        <p:nvSpPr>
          <p:cNvPr id="14" name="TextBox 13"/>
          <p:cNvSpPr txBox="1"/>
          <p:nvPr/>
        </p:nvSpPr>
        <p:spPr>
          <a:xfrm>
            <a:off x="899592" y="2745741"/>
            <a:ext cx="230425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Urethra</a:t>
            </a:r>
          </a:p>
        </p:txBody>
      </p:sp>
      <p:sp>
        <p:nvSpPr>
          <p:cNvPr id="15" name="TextBox 14"/>
          <p:cNvSpPr txBox="1"/>
          <p:nvPr/>
        </p:nvSpPr>
        <p:spPr>
          <a:xfrm>
            <a:off x="662256" y="3429166"/>
            <a:ext cx="230425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Outer Labia</a:t>
            </a:r>
          </a:p>
        </p:txBody>
      </p:sp>
      <p:sp>
        <p:nvSpPr>
          <p:cNvPr id="16" name="TextBox 15"/>
          <p:cNvSpPr txBox="1"/>
          <p:nvPr/>
        </p:nvSpPr>
        <p:spPr>
          <a:xfrm>
            <a:off x="1331640" y="4141439"/>
            <a:ext cx="230425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Inner Labia</a:t>
            </a:r>
          </a:p>
        </p:txBody>
      </p:sp>
      <p:sp>
        <p:nvSpPr>
          <p:cNvPr id="17" name="TextBox 16"/>
          <p:cNvSpPr txBox="1"/>
          <p:nvPr/>
        </p:nvSpPr>
        <p:spPr>
          <a:xfrm>
            <a:off x="6942847" y="1962549"/>
            <a:ext cx="1654575"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Clitoris</a:t>
            </a:r>
          </a:p>
        </p:txBody>
      </p:sp>
      <p:sp>
        <p:nvSpPr>
          <p:cNvPr id="18" name="TextBox 17"/>
          <p:cNvSpPr txBox="1"/>
          <p:nvPr/>
        </p:nvSpPr>
        <p:spPr>
          <a:xfrm>
            <a:off x="6917168" y="2715438"/>
            <a:ext cx="168025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Vagina</a:t>
            </a:r>
          </a:p>
        </p:txBody>
      </p:sp>
      <p:sp>
        <p:nvSpPr>
          <p:cNvPr id="19" name="TextBox 18"/>
          <p:cNvSpPr txBox="1"/>
          <p:nvPr/>
        </p:nvSpPr>
        <p:spPr>
          <a:xfrm>
            <a:off x="7221134" y="3453046"/>
            <a:ext cx="185136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Vulva</a:t>
            </a:r>
          </a:p>
        </p:txBody>
      </p:sp>
      <p:sp>
        <p:nvSpPr>
          <p:cNvPr id="20" name="TextBox 19"/>
          <p:cNvSpPr txBox="1"/>
          <p:nvPr/>
        </p:nvSpPr>
        <p:spPr>
          <a:xfrm>
            <a:off x="6877111" y="4254019"/>
            <a:ext cx="126636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Anus</a:t>
            </a:r>
          </a:p>
        </p:txBody>
      </p:sp>
      <p:sp>
        <p:nvSpPr>
          <p:cNvPr id="21" name="TextBox 20"/>
          <p:cNvSpPr txBox="1"/>
          <p:nvPr/>
        </p:nvSpPr>
        <p:spPr>
          <a:xfrm>
            <a:off x="446232" y="1962549"/>
            <a:ext cx="273630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timo" panose="020B0603020204030204" pitchFamily="34" charset="0"/>
                <a:ea typeface="ＭＳ Ｐゴシック" panose="020B0600070205080204" pitchFamily="34" charset="-128"/>
                <a:cs typeface="Setimo" panose="020B0603020204030204" pitchFamily="34" charset="0"/>
              </a:rPr>
              <a:t>Mon Pubis</a:t>
            </a:r>
          </a:p>
        </p:txBody>
      </p:sp>
      <p:sp>
        <p:nvSpPr>
          <p:cNvPr id="5" name="TextBox 2">
            <a:extLst>
              <a:ext uri="{FF2B5EF4-FFF2-40B4-BE49-F238E27FC236}">
                <a16:creationId xmlns:a16="http://schemas.microsoft.com/office/drawing/2014/main" id="{3F2FAEA3-A9B3-489E-B3E2-9278B145AFF3}"/>
              </a:ext>
            </a:extLst>
          </p:cNvPr>
          <p:cNvSpPr txBox="1">
            <a:spLocks noChangeArrowheads="1"/>
          </p:cNvSpPr>
          <p:nvPr/>
        </p:nvSpPr>
        <p:spPr bwMode="auto">
          <a:xfrm>
            <a:off x="611188" y="369888"/>
            <a:ext cx="7921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defTabSz="914400">
              <a:spcBef>
                <a:spcPct val="0"/>
              </a:spcBef>
              <a:buNone/>
            </a:pPr>
            <a:r>
              <a:rPr lang="en-GB" altLang="en-US" sz="4800" dirty="0">
                <a:solidFill>
                  <a:srgbClr val="AF78CF"/>
                </a:solidFill>
                <a:latin typeface="Manus"/>
                <a:ea typeface="MS PGothic"/>
              </a:rPr>
              <a:t>External reproductive organs </a:t>
            </a:r>
            <a:endParaRPr lang="en-GB" altLang="en-US" sz="4800" dirty="0">
              <a:solidFill>
                <a:srgbClr val="AF78CF"/>
              </a:solidFill>
              <a:latin typeface="Manus" pitchFamily="50" charset="0"/>
            </a:endParaRPr>
          </a:p>
        </p:txBody>
      </p:sp>
    </p:spTree>
    <p:extLst>
      <p:ext uri="{BB962C8B-B14F-4D97-AF65-F5344CB8AC3E}">
        <p14:creationId xmlns:p14="http://schemas.microsoft.com/office/powerpoint/2010/main" val="29121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A832BBD-33A1-454E-9DD8-9C31949671F3}"/>
              </a:ext>
            </a:extLst>
          </p:cNvPr>
          <p:cNvSpPr>
            <a:spLocks noGrp="1" noChangeArrowheads="1"/>
          </p:cNvSpPr>
          <p:nvPr>
            <p:ph type="title"/>
          </p:nvPr>
        </p:nvSpPr>
        <p:spPr>
          <a:xfrm>
            <a:off x="686593" y="764704"/>
            <a:ext cx="7770813" cy="1141413"/>
          </a:xfrm>
        </p:spPr>
        <p:txBody>
          <a:bodyPr/>
          <a:lstStyle/>
          <a:p>
            <a:r>
              <a:rPr lang="en-GB" altLang="en-US" sz="6000" b="0" dirty="0">
                <a:solidFill>
                  <a:srgbClr val="AF78CF"/>
                </a:solidFill>
                <a:latin typeface="Manus" pitchFamily="50" charset="0"/>
              </a:rPr>
              <a:t>All penises are different </a:t>
            </a:r>
          </a:p>
        </p:txBody>
      </p:sp>
      <p:sp>
        <p:nvSpPr>
          <p:cNvPr id="44035" name="Content Placeholder 2">
            <a:extLst>
              <a:ext uri="{FF2B5EF4-FFF2-40B4-BE49-F238E27FC236}">
                <a16:creationId xmlns:a16="http://schemas.microsoft.com/office/drawing/2014/main" id="{F100AEC7-9586-401F-A516-837FB2684AA6}"/>
              </a:ext>
            </a:extLst>
          </p:cNvPr>
          <p:cNvSpPr>
            <a:spLocks noGrp="1" noChangeArrowheads="1"/>
          </p:cNvSpPr>
          <p:nvPr>
            <p:ph idx="1"/>
          </p:nvPr>
        </p:nvSpPr>
        <p:spPr>
          <a:xfrm>
            <a:off x="2195736" y="2564904"/>
            <a:ext cx="5394014" cy="4032250"/>
          </a:xfrm>
        </p:spPr>
        <p:txBody>
          <a:bodyPr/>
          <a:lstStyle/>
          <a:p>
            <a:pPr marL="0" indent="0" algn="ctr"/>
            <a:r>
              <a:rPr lang="en-GB" altLang="en-US" dirty="0">
                <a:solidFill>
                  <a:schemeClr val="tx1"/>
                </a:solidFill>
                <a:latin typeface="Setimo"/>
                <a:ea typeface="MS PGothic"/>
                <a:cs typeface="Setimo" panose="020B0603020204030204" pitchFamily="34" charset="0"/>
              </a:rPr>
              <a:t>Just like other parts of the body, all penises are different and unique. </a:t>
            </a:r>
            <a:endParaRPr lang="en-GB" altLang="en-US" dirty="0">
              <a:solidFill>
                <a:schemeClr val="tx1"/>
              </a:solidFill>
              <a:latin typeface="Setimo" panose="020B0603020204030204" pitchFamily="34" charset="0"/>
              <a:cs typeface="Setimo" panose="020B0603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CEFF-892B-46B4-8969-08D45E4749C4}"/>
              </a:ext>
            </a:extLst>
          </p:cNvPr>
          <p:cNvSpPr>
            <a:spLocks noGrp="1"/>
          </p:cNvSpPr>
          <p:nvPr>
            <p:ph type="title"/>
          </p:nvPr>
        </p:nvSpPr>
        <p:spPr>
          <a:xfrm>
            <a:off x="323850" y="609600"/>
            <a:ext cx="8820150" cy="1143000"/>
          </a:xfrm>
        </p:spPr>
        <p:txBody>
          <a:bodyPr/>
          <a:lstStyle/>
          <a:p>
            <a:pPr algn="l">
              <a:defRPr/>
            </a:pPr>
            <a:r>
              <a:rPr lang="en-GB" sz="6000" b="0" dirty="0">
                <a:solidFill>
                  <a:srgbClr val="AF78CF"/>
                </a:solidFill>
                <a:latin typeface="Manus" pitchFamily="50" charset="0"/>
                <a:ea typeface="ＭＳ Ｐゴシック" panose="020B0600070205080204" pitchFamily="34" charset="-128"/>
              </a:rPr>
              <a:t>Internal reproductive organs </a:t>
            </a:r>
            <a:br>
              <a:rPr lang="en-GB" dirty="0">
                <a:ea typeface="ＭＳ Ｐゴシック" panose="020B0600070205080204" pitchFamily="34" charset="-128"/>
              </a:rPr>
            </a:br>
            <a:endParaRPr lang="en-GB" dirty="0">
              <a:ea typeface="ＭＳ Ｐゴシック" panose="020B0600070205080204" pitchFamily="34" charset="-128"/>
            </a:endParaRPr>
          </a:p>
        </p:txBody>
      </p:sp>
      <p:grpSp>
        <p:nvGrpSpPr>
          <p:cNvPr id="46084" name="Group 39">
            <a:extLst>
              <a:ext uri="{FF2B5EF4-FFF2-40B4-BE49-F238E27FC236}">
                <a16:creationId xmlns:a16="http://schemas.microsoft.com/office/drawing/2014/main" id="{74E42443-B8C2-490E-B24F-9B08766F2B25}"/>
              </a:ext>
            </a:extLst>
          </p:cNvPr>
          <p:cNvGrpSpPr>
            <a:grpSpLocks/>
          </p:cNvGrpSpPr>
          <p:nvPr/>
        </p:nvGrpSpPr>
        <p:grpSpPr bwMode="auto">
          <a:xfrm>
            <a:off x="615950" y="1301750"/>
            <a:ext cx="7050088" cy="4889500"/>
            <a:chOff x="0" y="0"/>
            <a:chExt cx="60725" cy="49940"/>
          </a:xfrm>
        </p:grpSpPr>
        <p:grpSp>
          <p:nvGrpSpPr>
            <p:cNvPr id="46090" name="Group 6">
              <a:extLst>
                <a:ext uri="{FF2B5EF4-FFF2-40B4-BE49-F238E27FC236}">
                  <a16:creationId xmlns:a16="http://schemas.microsoft.com/office/drawing/2014/main" id="{245332E2-F272-41C5-9FED-DE545E4955D3}"/>
                </a:ext>
              </a:extLst>
            </p:cNvPr>
            <p:cNvGrpSpPr>
              <a:grpSpLocks/>
            </p:cNvGrpSpPr>
            <p:nvPr/>
          </p:nvGrpSpPr>
          <p:grpSpPr bwMode="auto">
            <a:xfrm>
              <a:off x="0" y="0"/>
              <a:ext cx="60725" cy="49940"/>
              <a:chOff x="0" y="0"/>
              <a:chExt cx="60725" cy="49940"/>
            </a:xfrm>
          </p:grpSpPr>
          <p:grpSp>
            <p:nvGrpSpPr>
              <p:cNvPr id="46095" name="Group 7">
                <a:extLst>
                  <a:ext uri="{FF2B5EF4-FFF2-40B4-BE49-F238E27FC236}">
                    <a16:creationId xmlns:a16="http://schemas.microsoft.com/office/drawing/2014/main" id="{7460A7C1-975B-4BB6-BEE7-74211F05D925}"/>
                  </a:ext>
                </a:extLst>
              </p:cNvPr>
              <p:cNvGrpSpPr>
                <a:grpSpLocks/>
              </p:cNvGrpSpPr>
              <p:nvPr/>
            </p:nvGrpSpPr>
            <p:grpSpPr bwMode="auto">
              <a:xfrm>
                <a:off x="0" y="0"/>
                <a:ext cx="60725" cy="49940"/>
                <a:chOff x="0" y="0"/>
                <a:chExt cx="57517" cy="46699"/>
              </a:xfrm>
            </p:grpSpPr>
            <p:pic>
              <p:nvPicPr>
                <p:cNvPr id="46101" name="Picture 8">
                  <a:extLst>
                    <a:ext uri="{FF2B5EF4-FFF2-40B4-BE49-F238E27FC236}">
                      <a16:creationId xmlns:a16="http://schemas.microsoft.com/office/drawing/2014/main" id="{897A2809-510F-4266-B964-0FE75D728B2D}"/>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Rounded Rectangle 9">
                  <a:extLst>
                    <a:ext uri="{FF2B5EF4-FFF2-40B4-BE49-F238E27FC236}">
                      <a16:creationId xmlns:a16="http://schemas.microsoft.com/office/drawing/2014/main" id="{683AAD4D-5862-4638-8318-2DDC7BA28C90}"/>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3" name="Rounded Rectangle 10">
                  <a:extLst>
                    <a:ext uri="{FF2B5EF4-FFF2-40B4-BE49-F238E27FC236}">
                      <a16:creationId xmlns:a16="http://schemas.microsoft.com/office/drawing/2014/main" id="{4A70BB97-F5B1-4629-BF28-808E458CE542}"/>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4" name="Rounded Rectangle 11">
                  <a:extLst>
                    <a:ext uri="{FF2B5EF4-FFF2-40B4-BE49-F238E27FC236}">
                      <a16:creationId xmlns:a16="http://schemas.microsoft.com/office/drawing/2014/main" id="{FB5B7AC7-696B-452C-8C8F-0F57079B3D12}"/>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5" name="Rounded Rectangle 12">
                  <a:extLst>
                    <a:ext uri="{FF2B5EF4-FFF2-40B4-BE49-F238E27FC236}">
                      <a16:creationId xmlns:a16="http://schemas.microsoft.com/office/drawing/2014/main" id="{929C4AC1-09AC-4726-888B-0AAC2D1EE5D3}"/>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6" name="Rounded Rectangle 13">
                  <a:extLst>
                    <a:ext uri="{FF2B5EF4-FFF2-40B4-BE49-F238E27FC236}">
                      <a16:creationId xmlns:a16="http://schemas.microsoft.com/office/drawing/2014/main" id="{8D7D8986-9379-41DF-8AAD-DC2D404B2248}"/>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46096" name="Straight Connector 14">
                <a:extLst>
                  <a:ext uri="{FF2B5EF4-FFF2-40B4-BE49-F238E27FC236}">
                    <a16:creationId xmlns:a16="http://schemas.microsoft.com/office/drawing/2014/main" id="{DB0B7BFF-236D-4D45-B2CE-209AB9168F0A}"/>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7" name="Straight Connector 15">
                <a:extLst>
                  <a:ext uri="{FF2B5EF4-FFF2-40B4-BE49-F238E27FC236}">
                    <a16:creationId xmlns:a16="http://schemas.microsoft.com/office/drawing/2014/main" id="{1219BA58-5CBC-46E6-844A-05877CC6E2AA}"/>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8" name="Straight Connector 16">
                <a:extLst>
                  <a:ext uri="{FF2B5EF4-FFF2-40B4-BE49-F238E27FC236}">
                    <a16:creationId xmlns:a16="http://schemas.microsoft.com/office/drawing/2014/main" id="{0F0717B4-736E-4E71-BB86-79430FB8ED61}"/>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9" name="Oval 17">
                <a:extLst>
                  <a:ext uri="{FF2B5EF4-FFF2-40B4-BE49-F238E27FC236}">
                    <a16:creationId xmlns:a16="http://schemas.microsoft.com/office/drawing/2014/main" id="{C345A08D-FE36-46E6-BE6B-05C47A433C80}"/>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100" name="Oval 18">
                <a:extLst>
                  <a:ext uri="{FF2B5EF4-FFF2-40B4-BE49-F238E27FC236}">
                    <a16:creationId xmlns:a16="http://schemas.microsoft.com/office/drawing/2014/main" id="{5CE6A939-3BC2-420A-8A05-775B6C53F9CE}"/>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46091" name="Straight Connector 19">
              <a:extLst>
                <a:ext uri="{FF2B5EF4-FFF2-40B4-BE49-F238E27FC236}">
                  <a16:creationId xmlns:a16="http://schemas.microsoft.com/office/drawing/2014/main" id="{91923845-5A3B-4368-98DD-CFDA96C11A81}"/>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2" name="Oval 20">
              <a:extLst>
                <a:ext uri="{FF2B5EF4-FFF2-40B4-BE49-F238E27FC236}">
                  <a16:creationId xmlns:a16="http://schemas.microsoft.com/office/drawing/2014/main" id="{D0CDD467-84B0-4B68-9CB7-E8F4728427E6}"/>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sp>
          <p:nvSpPr>
            <p:cNvPr id="46093" name="Straight Connector 21">
              <a:extLst>
                <a:ext uri="{FF2B5EF4-FFF2-40B4-BE49-F238E27FC236}">
                  <a16:creationId xmlns:a16="http://schemas.microsoft.com/office/drawing/2014/main" id="{08FE9C97-3CEC-4B3C-91BD-4423BA55DBED}"/>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46094" name="Oval 22">
              <a:extLst>
                <a:ext uri="{FF2B5EF4-FFF2-40B4-BE49-F238E27FC236}">
                  <a16:creationId xmlns:a16="http://schemas.microsoft.com/office/drawing/2014/main" id="{FD1DBE10-3ED3-45EA-9A1E-A0ECC299C11C}"/>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defTabSz="914400">
                <a:spcBef>
                  <a:spcPct val="0"/>
                </a:spcBef>
                <a:buFontTx/>
                <a:buNone/>
              </a:pPr>
              <a:endParaRPr lang="en-GB" altLang="en-US" sz="2400" dirty="0">
                <a:solidFill>
                  <a:srgbClr val="000000"/>
                </a:solidFill>
                <a:latin typeface="Arial" panose="020B0604020202020204" pitchFamily="34" charset="0"/>
              </a:endParaRPr>
            </a:p>
          </p:txBody>
        </p:sp>
      </p:grpSp>
      <p:sp>
        <p:nvSpPr>
          <p:cNvPr id="22" name="TextBox 21">
            <a:extLst>
              <a:ext uri="{FF2B5EF4-FFF2-40B4-BE49-F238E27FC236}">
                <a16:creationId xmlns:a16="http://schemas.microsoft.com/office/drawing/2014/main" id="{7C91973C-CE7A-4490-87FA-D941903AEE43}"/>
              </a:ext>
            </a:extLst>
          </p:cNvPr>
          <p:cNvSpPr txBox="1">
            <a:spLocks noChangeArrowheads="1"/>
          </p:cNvSpPr>
          <p:nvPr/>
        </p:nvSpPr>
        <p:spPr bwMode="auto">
          <a:xfrm>
            <a:off x="3935413" y="1301750"/>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Sperm Ducts</a:t>
            </a:r>
          </a:p>
        </p:txBody>
      </p:sp>
      <p:sp>
        <p:nvSpPr>
          <p:cNvPr id="23" name="TextBox 22">
            <a:extLst>
              <a:ext uri="{FF2B5EF4-FFF2-40B4-BE49-F238E27FC236}">
                <a16:creationId xmlns:a16="http://schemas.microsoft.com/office/drawing/2014/main" id="{8B5ED4BC-6C89-42E1-BA0E-FBE19834BDFD}"/>
              </a:ext>
            </a:extLst>
          </p:cNvPr>
          <p:cNvSpPr txBox="1">
            <a:spLocks noChangeArrowheads="1"/>
          </p:cNvSpPr>
          <p:nvPr/>
        </p:nvSpPr>
        <p:spPr bwMode="auto">
          <a:xfrm>
            <a:off x="590550" y="2940050"/>
            <a:ext cx="236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Penis</a:t>
            </a:r>
          </a:p>
        </p:txBody>
      </p:sp>
      <p:sp>
        <p:nvSpPr>
          <p:cNvPr id="24" name="TextBox 23">
            <a:extLst>
              <a:ext uri="{FF2B5EF4-FFF2-40B4-BE49-F238E27FC236}">
                <a16:creationId xmlns:a16="http://schemas.microsoft.com/office/drawing/2014/main" id="{BFB06AAE-E0F7-46FC-AF69-93F307FED1CC}"/>
              </a:ext>
            </a:extLst>
          </p:cNvPr>
          <p:cNvSpPr txBox="1">
            <a:spLocks noChangeArrowheads="1"/>
          </p:cNvSpPr>
          <p:nvPr/>
        </p:nvSpPr>
        <p:spPr bwMode="auto">
          <a:xfrm>
            <a:off x="773113" y="5635625"/>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Urethra</a:t>
            </a:r>
          </a:p>
        </p:txBody>
      </p:sp>
      <p:sp>
        <p:nvSpPr>
          <p:cNvPr id="25" name="TextBox 24">
            <a:extLst>
              <a:ext uri="{FF2B5EF4-FFF2-40B4-BE49-F238E27FC236}">
                <a16:creationId xmlns:a16="http://schemas.microsoft.com/office/drawing/2014/main" id="{F5903C12-4C6D-4C70-A07C-AFA1B31DAA85}"/>
              </a:ext>
            </a:extLst>
          </p:cNvPr>
          <p:cNvSpPr txBox="1">
            <a:spLocks noChangeArrowheads="1"/>
          </p:cNvSpPr>
          <p:nvPr/>
        </p:nvSpPr>
        <p:spPr bwMode="auto">
          <a:xfrm>
            <a:off x="3624263" y="5375275"/>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Testicles</a:t>
            </a:r>
          </a:p>
        </p:txBody>
      </p:sp>
      <p:sp>
        <p:nvSpPr>
          <p:cNvPr id="26" name="TextBox 25">
            <a:extLst>
              <a:ext uri="{FF2B5EF4-FFF2-40B4-BE49-F238E27FC236}">
                <a16:creationId xmlns:a16="http://schemas.microsoft.com/office/drawing/2014/main" id="{B1A34F9B-4443-4C89-8585-DADCACE368AA}"/>
              </a:ext>
            </a:extLst>
          </p:cNvPr>
          <p:cNvSpPr txBox="1">
            <a:spLocks noChangeArrowheads="1"/>
          </p:cNvSpPr>
          <p:nvPr/>
        </p:nvSpPr>
        <p:spPr bwMode="auto">
          <a:xfrm>
            <a:off x="5354638" y="4591050"/>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defTabSz="914400"/>
            <a:r>
              <a:rPr lang="en-GB" altLang="en-US" sz="2800" b="1" dirty="0">
                <a:solidFill>
                  <a:srgbClr val="FFFFFF"/>
                </a:solidFill>
                <a:latin typeface="Setimo" panose="020B0603020204030204" pitchFamily="34" charset="0"/>
                <a:cs typeface="Setimo" panose="020B0603020204030204" pitchFamily="34" charset="0"/>
              </a:rPr>
              <a:t>Glands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F4D3B824-3394-4FA4-A416-D005D7E36857}"/>
              </a:ext>
            </a:extLst>
          </p:cNvPr>
          <p:cNvSpPr>
            <a:spLocks noGrp="1" noChangeArrowheads="1"/>
          </p:cNvSpPr>
          <p:nvPr>
            <p:ph type="title"/>
          </p:nvPr>
        </p:nvSpPr>
        <p:spPr>
          <a:xfrm>
            <a:off x="827088" y="2451508"/>
            <a:ext cx="7772400" cy="1202510"/>
          </a:xfrm>
        </p:spPr>
        <p:txBody>
          <a:bodyPr/>
          <a:lstStyle/>
          <a:p>
            <a:pPr algn="ctr"/>
            <a:r>
              <a:rPr lang="en-GB" altLang="en-US" sz="7200" b="0" dirty="0">
                <a:latin typeface="Manus" pitchFamily="50" charset="0"/>
              </a:rPr>
              <a:t>True / False Quiz!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8CA8D38-2A9F-49A3-AF31-F6887533C8C0}"/>
              </a:ext>
            </a:extLst>
          </p:cNvPr>
          <p:cNvSpPr>
            <a:spLocks noGrp="1" noChangeArrowheads="1"/>
          </p:cNvSpPr>
          <p:nvPr>
            <p:ph type="title"/>
          </p:nvPr>
        </p:nvSpPr>
        <p:spPr>
          <a:xfrm>
            <a:off x="685800" y="284118"/>
            <a:ext cx="7772400" cy="3141502"/>
          </a:xfrm>
        </p:spPr>
        <p:txBody>
          <a:bodyPr/>
          <a:lstStyle/>
          <a:p>
            <a:pPr algn="ctr" eaLnBrk="1" hangingPunct="1"/>
            <a:r>
              <a:rPr lang="en-US" altLang="en-US" sz="6600" b="0" dirty="0">
                <a:solidFill>
                  <a:srgbClr val="AF78CF"/>
                </a:solidFill>
                <a:latin typeface="Manus"/>
                <a:ea typeface="MS PGothic"/>
              </a:rPr>
              <a:t>1.</a:t>
            </a:r>
            <a:r>
              <a:rPr lang="en-US" altLang="en-US" sz="6600" b="0" dirty="0">
                <a:solidFill>
                  <a:srgbClr val="663291"/>
                </a:solidFill>
                <a:latin typeface="Manus"/>
                <a:ea typeface="MS PGothic"/>
              </a:rPr>
              <a:t> </a:t>
            </a:r>
            <a:r>
              <a:rPr lang="en-US" altLang="en-US" sz="6600" b="0" dirty="0">
                <a:solidFill>
                  <a:srgbClr val="AF78CF"/>
                </a:solidFill>
                <a:latin typeface="Manus"/>
                <a:ea typeface="MS PGothic"/>
              </a:rPr>
              <a:t>The average age to start having periods is 12</a:t>
            </a:r>
          </a:p>
        </p:txBody>
      </p:sp>
      <p:sp>
        <p:nvSpPr>
          <p:cNvPr id="3" name="TextBox 2">
            <a:extLst>
              <a:ext uri="{FF2B5EF4-FFF2-40B4-BE49-F238E27FC236}">
                <a16:creationId xmlns:a16="http://schemas.microsoft.com/office/drawing/2014/main" id="{94A57D6B-7AE7-4418-BFB7-AF5EDAD9885D}"/>
              </a:ext>
            </a:extLst>
          </p:cNvPr>
          <p:cNvSpPr txBox="1"/>
          <p:nvPr/>
        </p:nvSpPr>
        <p:spPr>
          <a:xfrm>
            <a:off x="2195513" y="3501691"/>
            <a:ext cx="4752975" cy="1108075"/>
          </a:xfrm>
          <a:prstGeom prst="rect">
            <a:avLst/>
          </a:prstGeom>
          <a:noFill/>
        </p:spPr>
        <p:txBody>
          <a:bodyPr>
            <a:spAutoFit/>
          </a:bodyPr>
          <a:lstStyle/>
          <a:p>
            <a:pPr algn="ctr">
              <a:defRPr/>
            </a:pPr>
            <a:r>
              <a:rPr lang="en-GB" sz="6600" b="1" dirty="0">
                <a:solidFill>
                  <a:srgbClr val="92D050"/>
                </a:solidFill>
                <a:latin typeface="Setimo" panose="020B0603020204030204" pitchFamily="34" charset="0"/>
                <a:cs typeface="Setimo" panose="020B060302020403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6875"/>
            <a:ext cx="7772400" cy="1568450"/>
          </a:xfrm>
        </p:spPr>
        <p:txBody>
          <a:bodyPr/>
          <a:lstStyle/>
          <a:p>
            <a:pPr>
              <a:defRPr/>
            </a:pPr>
            <a:endParaRPr lang="en-GB" dirty="0"/>
          </a:p>
        </p:txBody>
      </p:sp>
      <p:pic>
        <p:nvPicPr>
          <p:cNvPr id="71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0"/>
            <a:ext cx="10283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134938" y="836613"/>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chemeClr val="bg1"/>
                </a:solidFill>
                <a:latin typeface="Manus" pitchFamily="50" charset="0"/>
              </a:rPr>
              <a:t>What is Brook?  </a:t>
            </a:r>
          </a:p>
        </p:txBody>
      </p:sp>
      <p:sp>
        <p:nvSpPr>
          <p:cNvPr id="7173" name="TextBox 3"/>
          <p:cNvSpPr txBox="1">
            <a:spLocks noChangeArrowheads="1"/>
          </p:cNvSpPr>
          <p:nvPr/>
        </p:nvSpPr>
        <p:spPr bwMode="auto">
          <a:xfrm>
            <a:off x="4806950" y="692150"/>
            <a:ext cx="2447925" cy="1631950"/>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128,032 young people helped through our education &amp; wellbeing work</a:t>
            </a:r>
          </a:p>
        </p:txBody>
      </p:sp>
      <p:sp>
        <p:nvSpPr>
          <p:cNvPr id="7174" name="TextBox 11"/>
          <p:cNvSpPr txBox="1">
            <a:spLocks noChangeArrowheads="1"/>
          </p:cNvSpPr>
          <p:nvPr/>
        </p:nvSpPr>
        <p:spPr bwMode="auto">
          <a:xfrm>
            <a:off x="468313" y="3295650"/>
            <a:ext cx="2447925" cy="13239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1.4 million young people helped face-to-face and online</a:t>
            </a:r>
          </a:p>
        </p:txBody>
      </p:sp>
      <p:sp>
        <p:nvSpPr>
          <p:cNvPr id="7175" name="TextBox 4"/>
          <p:cNvSpPr txBox="1">
            <a:spLocks noChangeArrowheads="1"/>
          </p:cNvSpPr>
          <p:nvPr/>
        </p:nvSpPr>
        <p:spPr bwMode="auto">
          <a:xfrm>
            <a:off x="6443663" y="2787650"/>
            <a:ext cx="2160587" cy="1323975"/>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Young people rated our clinics 4.88 out of 5 stars</a:t>
            </a:r>
          </a:p>
        </p:txBody>
      </p:sp>
      <p:sp>
        <p:nvSpPr>
          <p:cNvPr id="7176" name="TextBox 14"/>
          <p:cNvSpPr txBox="1">
            <a:spLocks noChangeArrowheads="1"/>
          </p:cNvSpPr>
          <p:nvPr/>
        </p:nvSpPr>
        <p:spPr bwMode="auto">
          <a:xfrm>
            <a:off x="4167188" y="4422775"/>
            <a:ext cx="2160587" cy="1630363"/>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Education programmes delivered in 35% of English local authorities</a:t>
            </a:r>
          </a:p>
        </p:txBody>
      </p:sp>
    </p:spTree>
    <p:extLst>
      <p:ext uri="{BB962C8B-B14F-4D97-AF65-F5344CB8AC3E}">
        <p14:creationId xmlns:p14="http://schemas.microsoft.com/office/powerpoint/2010/main" val="236332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703068E-9970-4253-8D43-0D99AE58FB98}"/>
              </a:ext>
            </a:extLst>
          </p:cNvPr>
          <p:cNvSpPr>
            <a:spLocks noGrp="1" noChangeArrowheads="1"/>
          </p:cNvSpPr>
          <p:nvPr>
            <p:ph type="title"/>
          </p:nvPr>
        </p:nvSpPr>
        <p:spPr>
          <a:xfrm>
            <a:off x="685800" y="210514"/>
            <a:ext cx="7772400" cy="1941173"/>
          </a:xfrm>
        </p:spPr>
        <p:txBody>
          <a:bodyPr/>
          <a:lstStyle/>
          <a:p>
            <a:pPr algn="ctr" eaLnBrk="1" hangingPunct="1"/>
            <a:r>
              <a:rPr lang="en-US" altLang="en-US" sz="6000" b="0" dirty="0">
                <a:solidFill>
                  <a:srgbClr val="AF78CF"/>
                </a:solidFill>
                <a:latin typeface="Manus" pitchFamily="50" charset="0"/>
              </a:rPr>
              <a:t>2. You have your period every month for the rest of your life</a:t>
            </a:r>
          </a:p>
        </p:txBody>
      </p:sp>
      <p:sp>
        <p:nvSpPr>
          <p:cNvPr id="3" name="TextBox 2">
            <a:extLst>
              <a:ext uri="{FF2B5EF4-FFF2-40B4-BE49-F238E27FC236}">
                <a16:creationId xmlns:a16="http://schemas.microsoft.com/office/drawing/2014/main" id="{55D21AE0-5A5A-4F48-8643-CC21AE782123}"/>
              </a:ext>
            </a:extLst>
          </p:cNvPr>
          <p:cNvSpPr txBox="1"/>
          <p:nvPr/>
        </p:nvSpPr>
        <p:spPr>
          <a:xfrm>
            <a:off x="2195513" y="2924175"/>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6FDA6118-EB0F-4D09-BB55-11863ED4CFA7}"/>
              </a:ext>
            </a:extLst>
          </p:cNvPr>
          <p:cNvSpPr>
            <a:spLocks noGrp="1" noChangeArrowheads="1"/>
          </p:cNvSpPr>
          <p:nvPr>
            <p:ph type="title"/>
          </p:nvPr>
        </p:nvSpPr>
        <p:spPr>
          <a:xfrm>
            <a:off x="685800" y="550953"/>
            <a:ext cx="7772400" cy="1202510"/>
          </a:xfrm>
        </p:spPr>
        <p:txBody>
          <a:bodyPr/>
          <a:lstStyle/>
          <a:p>
            <a:pPr algn="ctr" eaLnBrk="1" hangingPunct="1"/>
            <a:r>
              <a:rPr lang="en-US" altLang="en-US" sz="7200" b="0" dirty="0">
                <a:solidFill>
                  <a:srgbClr val="AF78CF"/>
                </a:solidFill>
                <a:latin typeface="Manus" pitchFamily="50" charset="0"/>
              </a:rPr>
              <a:t>3. All periods hurt</a:t>
            </a:r>
          </a:p>
        </p:txBody>
      </p:sp>
      <p:sp>
        <p:nvSpPr>
          <p:cNvPr id="3" name="TextBox 2">
            <a:extLst>
              <a:ext uri="{FF2B5EF4-FFF2-40B4-BE49-F238E27FC236}">
                <a16:creationId xmlns:a16="http://schemas.microsoft.com/office/drawing/2014/main" id="{70651A59-CCF3-48AD-BECC-9AC2D886E438}"/>
              </a:ext>
            </a:extLst>
          </p:cNvPr>
          <p:cNvSpPr txBox="1"/>
          <p:nvPr/>
        </p:nvSpPr>
        <p:spPr>
          <a:xfrm>
            <a:off x="2195513" y="2924175"/>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9A43336-1F19-443E-B295-C726EB6DDAA0}"/>
              </a:ext>
            </a:extLst>
          </p:cNvPr>
          <p:cNvSpPr>
            <a:spLocks noGrp="1" noChangeArrowheads="1"/>
          </p:cNvSpPr>
          <p:nvPr>
            <p:ph type="title"/>
          </p:nvPr>
        </p:nvSpPr>
        <p:spPr>
          <a:xfrm>
            <a:off x="685800" y="210514"/>
            <a:ext cx="7772400" cy="1941173"/>
          </a:xfrm>
        </p:spPr>
        <p:txBody>
          <a:bodyPr/>
          <a:lstStyle/>
          <a:p>
            <a:pPr algn="ctr" eaLnBrk="1" hangingPunct="1"/>
            <a:r>
              <a:rPr lang="en-US" altLang="en-US" sz="6000" b="0" dirty="0">
                <a:solidFill>
                  <a:srgbClr val="AF78CF"/>
                </a:solidFill>
                <a:latin typeface="Manus" pitchFamily="50" charset="0"/>
              </a:rPr>
              <a:t>4. Some people have heavier periods than others</a:t>
            </a:r>
          </a:p>
        </p:txBody>
      </p:sp>
      <p:sp>
        <p:nvSpPr>
          <p:cNvPr id="3" name="TextBox 2">
            <a:extLst>
              <a:ext uri="{FF2B5EF4-FFF2-40B4-BE49-F238E27FC236}">
                <a16:creationId xmlns:a16="http://schemas.microsoft.com/office/drawing/2014/main" id="{B1349BBE-1526-4D5E-9219-DA5A1C5326EC}"/>
              </a:ext>
            </a:extLst>
          </p:cNvPr>
          <p:cNvSpPr txBox="1"/>
          <p:nvPr/>
        </p:nvSpPr>
        <p:spPr>
          <a:xfrm>
            <a:off x="2195736" y="2924944"/>
            <a:ext cx="4752975" cy="1108075"/>
          </a:xfrm>
          <a:prstGeom prst="rect">
            <a:avLst/>
          </a:prstGeom>
          <a:noFill/>
        </p:spPr>
        <p:txBody>
          <a:bodyPr>
            <a:spAutoFit/>
          </a:bodyPr>
          <a:lstStyle/>
          <a:p>
            <a:pPr algn="ctr">
              <a:defRPr/>
            </a:pPr>
            <a:r>
              <a:rPr lang="en-GB" sz="6600" b="1" dirty="0">
                <a:solidFill>
                  <a:srgbClr val="92D050"/>
                </a:solidFill>
                <a:latin typeface="Setimo" panose="020B0603020204030204" pitchFamily="34" charset="0"/>
                <a:cs typeface="Setimo" panose="020B060302020403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41285B7-2660-4D40-951C-4FD059D8CD1E}"/>
              </a:ext>
            </a:extLst>
          </p:cNvPr>
          <p:cNvSpPr>
            <a:spLocks noGrp="1" noChangeArrowheads="1"/>
          </p:cNvSpPr>
          <p:nvPr>
            <p:ph type="title"/>
          </p:nvPr>
        </p:nvSpPr>
        <p:spPr>
          <a:xfrm>
            <a:off x="685800" y="210514"/>
            <a:ext cx="7772400" cy="1941173"/>
          </a:xfrm>
        </p:spPr>
        <p:txBody>
          <a:bodyPr/>
          <a:lstStyle/>
          <a:p>
            <a:pPr algn="ctr" eaLnBrk="1" hangingPunct="1"/>
            <a:r>
              <a:rPr lang="en-US" altLang="en-US" sz="6000" b="0" dirty="0">
                <a:solidFill>
                  <a:srgbClr val="AF78CF"/>
                </a:solidFill>
                <a:latin typeface="Manus" pitchFamily="50" charset="0"/>
              </a:rPr>
              <a:t>5. It’s normal for someone to accidentally leak on their period</a:t>
            </a:r>
          </a:p>
        </p:txBody>
      </p:sp>
      <p:sp>
        <p:nvSpPr>
          <p:cNvPr id="3" name="TextBox 2">
            <a:extLst>
              <a:ext uri="{FF2B5EF4-FFF2-40B4-BE49-F238E27FC236}">
                <a16:creationId xmlns:a16="http://schemas.microsoft.com/office/drawing/2014/main" id="{1644E4A0-3999-44CC-8FD5-8800ED6F1503}"/>
              </a:ext>
            </a:extLst>
          </p:cNvPr>
          <p:cNvSpPr txBox="1"/>
          <p:nvPr/>
        </p:nvSpPr>
        <p:spPr>
          <a:xfrm>
            <a:off x="2195513" y="2969895"/>
            <a:ext cx="4752975" cy="1108075"/>
          </a:xfrm>
          <a:prstGeom prst="rect">
            <a:avLst/>
          </a:prstGeom>
          <a:noFill/>
        </p:spPr>
        <p:txBody>
          <a:bodyPr>
            <a:spAutoFit/>
          </a:bodyPr>
          <a:lstStyle/>
          <a:p>
            <a:pPr algn="ctr">
              <a:defRPr/>
            </a:pPr>
            <a:r>
              <a:rPr lang="en-GB" sz="6600" b="1" dirty="0">
                <a:solidFill>
                  <a:srgbClr val="92D050"/>
                </a:solidFill>
                <a:latin typeface="Setimo" panose="020B0603020204030204" pitchFamily="34" charset="0"/>
                <a:cs typeface="Setimo" panose="020B060302020403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BFC0C039-F1C5-4A9D-9C90-9B5B3AB66512}"/>
              </a:ext>
            </a:extLst>
          </p:cNvPr>
          <p:cNvSpPr>
            <a:spLocks noGrp="1" noChangeArrowheads="1"/>
          </p:cNvSpPr>
          <p:nvPr>
            <p:ph type="title"/>
          </p:nvPr>
        </p:nvSpPr>
        <p:spPr>
          <a:xfrm>
            <a:off x="685800" y="579845"/>
            <a:ext cx="7772400" cy="1202510"/>
          </a:xfrm>
        </p:spPr>
        <p:txBody>
          <a:bodyPr/>
          <a:lstStyle/>
          <a:p>
            <a:pPr algn="ctr" eaLnBrk="1" hangingPunct="1"/>
            <a:r>
              <a:rPr lang="en-US" altLang="en-US" sz="7200" b="0" dirty="0">
                <a:solidFill>
                  <a:srgbClr val="AF78CF"/>
                </a:solidFill>
                <a:latin typeface="Manus" pitchFamily="50" charset="0"/>
              </a:rPr>
              <a:t>6. All women have periods</a:t>
            </a:r>
          </a:p>
        </p:txBody>
      </p:sp>
      <p:sp>
        <p:nvSpPr>
          <p:cNvPr id="4" name="TextBox 3">
            <a:extLst>
              <a:ext uri="{FF2B5EF4-FFF2-40B4-BE49-F238E27FC236}">
                <a16:creationId xmlns:a16="http://schemas.microsoft.com/office/drawing/2014/main" id="{6EE85124-4F62-47EF-A22E-DD33470A5088}"/>
              </a:ext>
            </a:extLst>
          </p:cNvPr>
          <p:cNvSpPr txBox="1"/>
          <p:nvPr/>
        </p:nvSpPr>
        <p:spPr>
          <a:xfrm>
            <a:off x="2195513" y="3068638"/>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E4D812B-AA2A-4C54-B60D-29255238C53B}"/>
              </a:ext>
            </a:extLst>
          </p:cNvPr>
          <p:cNvSpPr>
            <a:spLocks noGrp="1" noChangeArrowheads="1"/>
          </p:cNvSpPr>
          <p:nvPr>
            <p:ph type="title"/>
          </p:nvPr>
        </p:nvSpPr>
        <p:spPr>
          <a:xfrm>
            <a:off x="685800" y="824125"/>
            <a:ext cx="7772400" cy="1941173"/>
          </a:xfrm>
        </p:spPr>
        <p:txBody>
          <a:bodyPr/>
          <a:lstStyle/>
          <a:p>
            <a:pPr algn="ctr" eaLnBrk="1" hangingPunct="1"/>
            <a:r>
              <a:rPr lang="en-US" altLang="en-US" sz="6000" b="0" dirty="0">
                <a:solidFill>
                  <a:srgbClr val="AF78CF"/>
                </a:solidFill>
                <a:latin typeface="Manus" pitchFamily="50" charset="0"/>
              </a:rPr>
              <a:t>7. You shouldn’t talk to your doctor about your period</a:t>
            </a:r>
          </a:p>
        </p:txBody>
      </p:sp>
      <p:sp>
        <p:nvSpPr>
          <p:cNvPr id="4" name="TextBox 3">
            <a:extLst>
              <a:ext uri="{FF2B5EF4-FFF2-40B4-BE49-F238E27FC236}">
                <a16:creationId xmlns:a16="http://schemas.microsoft.com/office/drawing/2014/main" id="{CB3D7BE3-DE8C-454E-B012-04851A5F9690}"/>
              </a:ext>
            </a:extLst>
          </p:cNvPr>
          <p:cNvSpPr txBox="1"/>
          <p:nvPr/>
        </p:nvSpPr>
        <p:spPr>
          <a:xfrm>
            <a:off x="2195513" y="3429585"/>
            <a:ext cx="4752975" cy="1108075"/>
          </a:xfrm>
          <a:prstGeom prst="rect">
            <a:avLst/>
          </a:prstGeom>
          <a:noFill/>
        </p:spPr>
        <p:txBody>
          <a:bodyPr>
            <a:spAutoFit/>
          </a:bodyPr>
          <a:lstStyle/>
          <a:p>
            <a:pPr algn="ctr">
              <a:defRPr/>
            </a:pPr>
            <a:r>
              <a:rPr lang="en-GB" sz="6600" b="1" dirty="0">
                <a:solidFill>
                  <a:srgbClr val="FF0000"/>
                </a:solidFill>
                <a:latin typeface="Setimo" panose="020B0603020204030204" pitchFamily="34" charset="0"/>
                <a:cs typeface="Setimo" panose="020B0603020204030204" pitchFamily="34" charset="0"/>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701B45-A6C8-4194-8BA0-E6E2E6647DB6}"/>
              </a:ext>
            </a:extLst>
          </p:cNvPr>
          <p:cNvSpPr/>
          <p:nvPr/>
        </p:nvSpPr>
        <p:spPr>
          <a:xfrm>
            <a:off x="1258888" y="476250"/>
            <a:ext cx="6769100" cy="1754326"/>
          </a:xfrm>
          <a:prstGeom prst="rect">
            <a:avLst/>
          </a:prstGeom>
        </p:spPr>
        <p:txBody>
          <a:bodyPr>
            <a:spAutoFit/>
          </a:bodyPr>
          <a:lstStyle/>
          <a:p>
            <a:pPr algn="ctr">
              <a:defRPr/>
            </a:pPr>
            <a:r>
              <a:rPr lang="en-GB" sz="7200" dirty="0">
                <a:solidFill>
                  <a:srgbClr val="AF78CF"/>
                </a:solidFill>
                <a:latin typeface="Manus" pitchFamily="50" charset="0"/>
                <a:ea typeface="ＭＳ Ｐゴシック" panose="020B0600070205080204" pitchFamily="34" charset="-128"/>
              </a:rPr>
              <a:t>Stigma…</a:t>
            </a:r>
          </a:p>
          <a:p>
            <a:pPr algn="ctr">
              <a:defRPr/>
            </a:pPr>
            <a:r>
              <a:rPr lang="en-GB" sz="3600" dirty="0">
                <a:solidFill>
                  <a:schemeClr val="tx1"/>
                </a:solidFill>
                <a:latin typeface="+mj-lt"/>
                <a:ea typeface="ＭＳ Ｐゴシック" panose="020B0600070205080204" pitchFamily="34" charset="-128"/>
              </a:rPr>
              <a:t> </a:t>
            </a:r>
          </a:p>
        </p:txBody>
      </p:sp>
      <p:sp>
        <p:nvSpPr>
          <p:cNvPr id="63491" name="Rectangle 4">
            <a:extLst>
              <a:ext uri="{FF2B5EF4-FFF2-40B4-BE49-F238E27FC236}">
                <a16:creationId xmlns:a16="http://schemas.microsoft.com/office/drawing/2014/main" id="{0D5A01D8-25E2-4D89-90E8-D41DC36DD6BF}"/>
              </a:ext>
            </a:extLst>
          </p:cNvPr>
          <p:cNvSpPr>
            <a:spLocks noChangeArrowheads="1"/>
          </p:cNvSpPr>
          <p:nvPr/>
        </p:nvSpPr>
        <p:spPr bwMode="auto">
          <a:xfrm>
            <a:off x="719138" y="1484313"/>
            <a:ext cx="7848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200" dirty="0">
                <a:solidFill>
                  <a:schemeClr val="tx1"/>
                </a:solidFill>
                <a:latin typeface="Setimo" panose="020B0603020204030204" pitchFamily="34" charset="0"/>
                <a:cs typeface="Setimo" panose="020B0603020204030204" pitchFamily="34" charset="0"/>
              </a:rPr>
              <a:t>We think we should talk about periods, our bodies and the menstrual cycle openly. </a:t>
            </a:r>
          </a:p>
          <a:p>
            <a:pPr algn="ctr" eaLnBrk="1" hangingPunct="1"/>
            <a:endParaRPr lang="en-US" altLang="en-US" sz="3200" dirty="0">
              <a:solidFill>
                <a:schemeClr val="tx1"/>
              </a:solidFill>
              <a:latin typeface="Setimo" panose="020B0603020204030204" pitchFamily="34" charset="0"/>
              <a:cs typeface="Setimo" panose="020B0603020204030204" pitchFamily="34" charset="0"/>
            </a:endParaRPr>
          </a:p>
          <a:p>
            <a:pPr algn="ctr" eaLnBrk="1" hangingPunct="1"/>
            <a:r>
              <a:rPr lang="en-US" altLang="en-US" sz="3200" dirty="0">
                <a:solidFill>
                  <a:schemeClr val="tx1"/>
                </a:solidFill>
                <a:latin typeface="Setimo" panose="020B0603020204030204" pitchFamily="34" charset="0"/>
                <a:cs typeface="Setimo" panose="020B0603020204030204" pitchFamily="34" charset="0"/>
              </a:rPr>
              <a:t>They’re natural and normal. </a:t>
            </a:r>
          </a:p>
          <a:p>
            <a:pPr algn="ctr" eaLnBrk="1" hangingPunct="1"/>
            <a:r>
              <a:rPr lang="en-US" altLang="en-US" sz="3200" dirty="0">
                <a:solidFill>
                  <a:schemeClr val="tx1"/>
                </a:solidFill>
                <a:latin typeface="Setimo" panose="020B0603020204030204" pitchFamily="34" charset="0"/>
                <a:cs typeface="Setimo" panose="020B0603020204030204" pitchFamily="34" charset="0"/>
              </a:rPr>
              <a:t>Let’s continue to break the stigma!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CDCAF-8ABE-46AB-B0F6-7C6A911C9283}"/>
              </a:ext>
            </a:extLst>
          </p:cNvPr>
          <p:cNvSpPr/>
          <p:nvPr/>
        </p:nvSpPr>
        <p:spPr>
          <a:xfrm>
            <a:off x="835025" y="225425"/>
            <a:ext cx="7739063" cy="1477328"/>
          </a:xfrm>
          <a:prstGeom prst="rect">
            <a:avLst/>
          </a:prstGeom>
        </p:spPr>
        <p:txBody>
          <a:bodyPr>
            <a:spAutoFit/>
          </a:bodyPr>
          <a:lstStyle/>
          <a:p>
            <a:pPr algn="ctr">
              <a:defRPr/>
            </a:pPr>
            <a:r>
              <a:rPr lang="en-GB" sz="5400" dirty="0">
                <a:solidFill>
                  <a:srgbClr val="AF78CF"/>
                </a:solidFill>
                <a:latin typeface="Manus" pitchFamily="50" charset="0"/>
                <a:ea typeface="ＭＳ Ｐゴシック" panose="020B0600070205080204" pitchFamily="34" charset="-128"/>
              </a:rPr>
              <a:t>People challenging the stigma</a:t>
            </a:r>
          </a:p>
          <a:p>
            <a:pPr algn="ctr">
              <a:defRPr/>
            </a:pPr>
            <a:r>
              <a:rPr lang="en-GB" sz="3600" dirty="0">
                <a:solidFill>
                  <a:srgbClr val="AF78CF"/>
                </a:solidFill>
                <a:latin typeface="+mj-lt"/>
                <a:ea typeface="ＭＳ Ｐゴシック" panose="020B0600070205080204" pitchFamily="34" charset="-128"/>
              </a:rPr>
              <a:t> </a:t>
            </a:r>
          </a:p>
        </p:txBody>
      </p:sp>
      <p:pic>
        <p:nvPicPr>
          <p:cNvPr id="65539" name="Picture 9">
            <a:extLst>
              <a:ext uri="{FF2B5EF4-FFF2-40B4-BE49-F238E27FC236}">
                <a16:creationId xmlns:a16="http://schemas.microsoft.com/office/drawing/2014/main" id="{649C5C8A-AD80-4690-8A9C-90B63F145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50459" b="58"/>
          <a:stretch>
            <a:fillRect/>
          </a:stretch>
        </p:blipFill>
        <p:spPr bwMode="auto">
          <a:xfrm>
            <a:off x="212725" y="1131888"/>
            <a:ext cx="2127250" cy="3217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0" name="Picture 7">
            <a:extLst>
              <a:ext uri="{FF2B5EF4-FFF2-40B4-BE49-F238E27FC236}">
                <a16:creationId xmlns:a16="http://schemas.microsoft.com/office/drawing/2014/main" id="{719A1BD9-978C-41EE-869E-11E12E868F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188" y="4510088"/>
            <a:ext cx="31623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AutoShape 8" descr="https://www.riverisland.com/inspiration/blog/celebrating-pride-with-love-not-labels?icid=inspiration/prm1/celebrating-pride-with-love-not-labels/blog">
            <a:extLst>
              <a:ext uri="{FF2B5EF4-FFF2-40B4-BE49-F238E27FC236}">
                <a16:creationId xmlns:a16="http://schemas.microsoft.com/office/drawing/2014/main" id="{F2E3B83E-B373-4F28-AB8D-A4820B25B8EB}"/>
              </a:ext>
            </a:extLst>
          </p:cNvPr>
          <p:cNvSpPr>
            <a:spLocks noChangeAspect="1" noChangeArrowheads="1"/>
          </p:cNvSpPr>
          <p:nvPr/>
        </p:nvSpPr>
        <p:spPr bwMode="auto">
          <a:xfrm>
            <a:off x="176213" y="-182563"/>
            <a:ext cx="2674937"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pic>
        <p:nvPicPr>
          <p:cNvPr id="65542" name="Picture 10" descr="Image result for kenny jones model">
            <a:extLst>
              <a:ext uri="{FF2B5EF4-FFF2-40B4-BE49-F238E27FC236}">
                <a16:creationId xmlns:a16="http://schemas.microsoft.com/office/drawing/2014/main" id="{1B6C4EA8-BDC2-4E13-AD39-98962FDEF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095" t="-102"/>
          <a:stretch>
            <a:fillRect/>
          </a:stretch>
        </p:blipFill>
        <p:spPr bwMode="auto">
          <a:xfrm>
            <a:off x="2573338" y="1165225"/>
            <a:ext cx="29019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
            <a:extLst>
              <a:ext uri="{FF2B5EF4-FFF2-40B4-BE49-F238E27FC236}">
                <a16:creationId xmlns:a16="http://schemas.microsoft.com/office/drawing/2014/main" id="{228C785A-884F-4675-87CC-7237B84DF4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37225" y="1157288"/>
            <a:ext cx="31083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3">
            <a:extLst>
              <a:ext uri="{FF2B5EF4-FFF2-40B4-BE49-F238E27FC236}">
                <a16:creationId xmlns:a16="http://schemas.microsoft.com/office/drawing/2014/main" id="{0B74ECC1-24F3-48AC-AD89-EAA076AA17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6150" y="2971800"/>
            <a:ext cx="444658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C59B72B-8673-4998-9821-45F7A4D28480}"/>
              </a:ext>
            </a:extLst>
          </p:cNvPr>
          <p:cNvSpPr>
            <a:spLocks noGrp="1" noChangeArrowheads="1"/>
          </p:cNvSpPr>
          <p:nvPr>
            <p:ph type="title"/>
          </p:nvPr>
        </p:nvSpPr>
        <p:spPr>
          <a:xfrm>
            <a:off x="622300" y="785018"/>
            <a:ext cx="7705725" cy="1506538"/>
          </a:xfrm>
        </p:spPr>
        <p:txBody>
          <a:bodyPr/>
          <a:lstStyle/>
          <a:p>
            <a:r>
              <a:rPr lang="en-GB" altLang="en-US" sz="6000" b="0" dirty="0">
                <a:solidFill>
                  <a:srgbClr val="AF78CF"/>
                </a:solidFill>
                <a:latin typeface="Manus" pitchFamily="50" charset="0"/>
              </a:rPr>
              <a:t>How do we make a period friendly environment in society?</a:t>
            </a:r>
          </a:p>
        </p:txBody>
      </p:sp>
      <p:sp>
        <p:nvSpPr>
          <p:cNvPr id="9" name="TextBox 8">
            <a:extLst>
              <a:ext uri="{FF2B5EF4-FFF2-40B4-BE49-F238E27FC236}">
                <a16:creationId xmlns:a16="http://schemas.microsoft.com/office/drawing/2014/main" id="{27FBEB77-22B8-400C-A170-EDC6A1E3D2F0}"/>
              </a:ext>
            </a:extLst>
          </p:cNvPr>
          <p:cNvSpPr txBox="1"/>
          <p:nvPr/>
        </p:nvSpPr>
        <p:spPr>
          <a:xfrm>
            <a:off x="561975" y="3362325"/>
            <a:ext cx="7766050" cy="769938"/>
          </a:xfrm>
          <a:prstGeom prst="rect">
            <a:avLst/>
          </a:prstGeom>
          <a:noFill/>
        </p:spPr>
        <p:txBody>
          <a:bodyPr>
            <a:spAutoFit/>
          </a:bodyPr>
          <a:lstStyle/>
          <a:p>
            <a:pPr>
              <a:defRPr/>
            </a:pPr>
            <a:r>
              <a:rPr lang="en-GB" sz="2200" b="1" dirty="0">
                <a:latin typeface="+mj-lt"/>
              </a:rPr>
              <a:t>Talk about periods</a:t>
            </a:r>
            <a:br>
              <a:rPr lang="en-GB" sz="2200" b="1" dirty="0">
                <a:latin typeface="+mj-lt"/>
              </a:rPr>
            </a:br>
            <a:endParaRPr lang="en-GB" sz="2200" b="1" dirty="0">
              <a:latin typeface="+mj-lt"/>
            </a:endParaRPr>
          </a:p>
        </p:txBody>
      </p:sp>
      <p:sp>
        <p:nvSpPr>
          <p:cNvPr id="10" name="TextBox 9">
            <a:extLst>
              <a:ext uri="{FF2B5EF4-FFF2-40B4-BE49-F238E27FC236}">
                <a16:creationId xmlns:a16="http://schemas.microsoft.com/office/drawing/2014/main" id="{C6C82A85-5861-4D00-B63A-3514E46C70FC}"/>
              </a:ext>
            </a:extLst>
          </p:cNvPr>
          <p:cNvSpPr txBox="1"/>
          <p:nvPr/>
        </p:nvSpPr>
        <p:spPr>
          <a:xfrm>
            <a:off x="561975" y="4405313"/>
            <a:ext cx="7273925" cy="1447800"/>
          </a:xfrm>
          <a:prstGeom prst="rect">
            <a:avLst/>
          </a:prstGeom>
          <a:noFill/>
        </p:spPr>
        <p:txBody>
          <a:bodyPr>
            <a:spAutoFit/>
          </a:bodyPr>
          <a:lstStyle/>
          <a:p>
            <a:pPr>
              <a:defRPr/>
            </a:pPr>
            <a:r>
              <a:rPr lang="en-GB" sz="2200" b="1" dirty="0">
                <a:latin typeface="+mj-lt"/>
              </a:rPr>
              <a:t>Include people of all genders in the conversation!</a:t>
            </a:r>
            <a:br>
              <a:rPr lang="en-GB" sz="2200" b="1" dirty="0">
                <a:latin typeface="+mj-lt"/>
              </a:rPr>
            </a:br>
            <a:br>
              <a:rPr lang="en-GB" sz="2200" b="1" dirty="0">
                <a:latin typeface="+mj-lt"/>
              </a:rPr>
            </a:br>
            <a:br>
              <a:rPr lang="en-GB" sz="2200" b="1" dirty="0">
                <a:latin typeface="+mj-lt"/>
              </a:rPr>
            </a:br>
            <a:r>
              <a:rPr lang="en-GB" sz="2200" b="1" dirty="0">
                <a:latin typeface="+mj-lt"/>
              </a:rPr>
              <a:t>Any others?</a:t>
            </a:r>
          </a:p>
        </p:txBody>
      </p:sp>
      <p:pic>
        <p:nvPicPr>
          <p:cNvPr id="67589" name="Picture 2">
            <a:extLst>
              <a:ext uri="{FF2B5EF4-FFF2-40B4-BE49-F238E27FC236}">
                <a16:creationId xmlns:a16="http://schemas.microsoft.com/office/drawing/2014/main" id="{234D1FC2-8473-407C-88BB-83890F9DAA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5238" y="2727325"/>
            <a:ext cx="38195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67BEC2E-7BFB-434B-A1B4-BACD7D698E02}"/>
              </a:ext>
            </a:extLst>
          </p:cNvPr>
          <p:cNvSpPr>
            <a:spLocks noGrp="1" noChangeArrowheads="1"/>
          </p:cNvSpPr>
          <p:nvPr>
            <p:ph type="title"/>
          </p:nvPr>
        </p:nvSpPr>
        <p:spPr>
          <a:xfrm>
            <a:off x="204788" y="217488"/>
            <a:ext cx="8902700" cy="1916112"/>
          </a:xfrm>
        </p:spPr>
        <p:txBody>
          <a:bodyPr/>
          <a:lstStyle/>
          <a:p>
            <a:pPr algn="l"/>
            <a:r>
              <a:rPr lang="en-GB" altLang="en-US" sz="7200" b="0" dirty="0">
                <a:solidFill>
                  <a:srgbClr val="AF78CF"/>
                </a:solidFill>
                <a:latin typeface="Manus" pitchFamily="50" charset="0"/>
              </a:rPr>
              <a:t>Summary</a:t>
            </a:r>
          </a:p>
        </p:txBody>
      </p:sp>
      <p:sp>
        <p:nvSpPr>
          <p:cNvPr id="69635" name="TextBox 3">
            <a:extLst>
              <a:ext uri="{FF2B5EF4-FFF2-40B4-BE49-F238E27FC236}">
                <a16:creationId xmlns:a16="http://schemas.microsoft.com/office/drawing/2014/main" id="{E6A4C027-B1DD-4905-A221-F7D97A693BDD}"/>
              </a:ext>
            </a:extLst>
          </p:cNvPr>
          <p:cNvSpPr txBox="1">
            <a:spLocks noChangeArrowheads="1"/>
          </p:cNvSpPr>
          <p:nvPr/>
        </p:nvSpPr>
        <p:spPr bwMode="auto">
          <a:xfrm>
            <a:off x="3851275" y="515938"/>
            <a:ext cx="48244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Char char="•"/>
            </a:pPr>
            <a:r>
              <a:rPr lang="en-GB" altLang="en-US" sz="2800" dirty="0">
                <a:solidFill>
                  <a:schemeClr val="tx1"/>
                </a:solidFill>
                <a:latin typeface="Setimo"/>
              </a:rPr>
              <a:t>Puberty might affect everyone’s bodies </a:t>
            </a:r>
            <a:r>
              <a:rPr lang="en-GB" altLang="en-US" sz="2800" b="1" dirty="0">
                <a:solidFill>
                  <a:schemeClr val="tx1"/>
                </a:solidFill>
                <a:latin typeface="Setimo"/>
              </a:rPr>
              <a:t>differently </a:t>
            </a:r>
          </a:p>
          <a:p>
            <a:pPr>
              <a:spcBef>
                <a:spcPct val="0"/>
              </a:spcBef>
              <a:buClrTx/>
              <a:buSzTx/>
              <a:buFontTx/>
              <a:buChar char="•"/>
            </a:pPr>
            <a:r>
              <a:rPr lang="en-GB" altLang="en-US" sz="2800" dirty="0">
                <a:solidFill>
                  <a:schemeClr val="tx1"/>
                </a:solidFill>
                <a:latin typeface="Setimo"/>
              </a:rPr>
              <a:t>There are ways we can begin to break the stigma by </a:t>
            </a:r>
            <a:r>
              <a:rPr lang="en-GB" altLang="en-US" sz="2800" b="1" dirty="0">
                <a:solidFill>
                  <a:schemeClr val="tx1"/>
                </a:solidFill>
                <a:latin typeface="Setimo"/>
              </a:rPr>
              <a:t>talking </a:t>
            </a:r>
            <a:r>
              <a:rPr lang="en-GB" altLang="en-US" sz="2800" dirty="0">
                <a:solidFill>
                  <a:schemeClr val="tx1"/>
                </a:solidFill>
                <a:latin typeface="Setimo"/>
              </a:rPr>
              <a:t>about periods</a:t>
            </a:r>
          </a:p>
          <a:p>
            <a:pPr>
              <a:spcBef>
                <a:spcPct val="0"/>
              </a:spcBef>
              <a:buClrTx/>
              <a:buSzTx/>
              <a:buFontTx/>
              <a:buChar char="•"/>
            </a:pPr>
            <a:r>
              <a:rPr lang="en-GB" altLang="en-US" sz="2800" dirty="0">
                <a:solidFill>
                  <a:schemeClr val="tx1"/>
                </a:solidFill>
                <a:latin typeface="Setimo"/>
              </a:rPr>
              <a:t>It is not wrong or rude to know about bodies and how they work. We all have them.</a:t>
            </a:r>
          </a:p>
          <a:p>
            <a:pPr>
              <a:spcBef>
                <a:spcPct val="0"/>
              </a:spcBef>
              <a:buClrTx/>
              <a:buSzTx/>
              <a:buFontTx/>
              <a:buChar char="•"/>
            </a:pPr>
            <a:r>
              <a:rPr lang="en-GB" altLang="en-US" sz="2800" dirty="0">
                <a:solidFill>
                  <a:schemeClr val="tx1"/>
                </a:solidFill>
                <a:latin typeface="Setimo"/>
              </a:rPr>
              <a:t>Knowing where to go for help if we need to ask more questions about periods </a:t>
            </a:r>
          </a:p>
        </p:txBody>
      </p:sp>
      <p:pic>
        <p:nvPicPr>
          <p:cNvPr id="69636" name="Picture 2">
            <a:extLst>
              <a:ext uri="{FF2B5EF4-FFF2-40B4-BE49-F238E27FC236}">
                <a16:creationId xmlns:a16="http://schemas.microsoft.com/office/drawing/2014/main" id="{26D8908B-41CF-4560-BCBC-95A9C03626D0}"/>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7584"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418C1F-B434-4FD3-BBE9-94ADB7ACD52D}"/>
              </a:ext>
            </a:extLst>
          </p:cNvPr>
          <p:cNvSpPr txBox="1">
            <a:spLocks/>
          </p:cNvSpPr>
          <p:nvPr/>
        </p:nvSpPr>
        <p:spPr bwMode="auto">
          <a:xfrm>
            <a:off x="0" y="336550"/>
            <a:ext cx="9324975" cy="1200150"/>
          </a:xfrm>
          <a:prstGeom prst="rect">
            <a:avLst/>
          </a:prstGeom>
          <a:noFill/>
          <a:ln>
            <a:noFill/>
          </a:ln>
        </p:spPr>
        <p:txBody>
          <a:bodyPr anchor="ctr">
            <a:spAutoFit/>
          </a:bodyPr>
          <a:lstStyle>
            <a:lvl1pPr algn="l" rtl="0" eaLnBrk="0" fontAlgn="base" hangingPunct="0">
              <a:spcBef>
                <a:spcPct val="0"/>
              </a:spcBef>
              <a:spcAft>
                <a:spcPct val="0"/>
              </a:spcAft>
              <a:defRPr sz="4800" b="1" kern="1200" spc="-150" baseline="0">
                <a:solidFill>
                  <a:schemeClr val="tx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a:lstStyle>
          <a:p>
            <a:pPr algn="ctr" defTabSz="914400" eaLnBrk="1" hangingPunct="1">
              <a:defRPr/>
            </a:pPr>
            <a:r>
              <a:rPr lang="en-GB" altLang="en-US" sz="7200" b="0" dirty="0">
                <a:solidFill>
                  <a:srgbClr val="AF78CF"/>
                </a:solidFill>
                <a:latin typeface="Manus" pitchFamily="50" charset="0"/>
              </a:rPr>
              <a:t>What is Brook?</a:t>
            </a:r>
          </a:p>
        </p:txBody>
      </p:sp>
      <p:sp>
        <p:nvSpPr>
          <p:cNvPr id="9219" name="Rectangle 2"/>
          <p:cNvSpPr>
            <a:spLocks noChangeArrowheads="1"/>
          </p:cNvSpPr>
          <p:nvPr/>
        </p:nvSpPr>
        <p:spPr bwMode="auto">
          <a:xfrm>
            <a:off x="420688" y="2492375"/>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Relationships &amp; sex education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Advice &amp; information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STI Testing</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Contraception methods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FREE condoms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Pregnancy testing &amp; advice</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Counselling </a:t>
            </a:r>
          </a:p>
        </p:txBody>
      </p:sp>
      <p:pic>
        <p:nvPicPr>
          <p:cNvPr id="9220" name="TextBox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1417638"/>
            <a:ext cx="64262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4"/>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Tx/>
              <a:buNone/>
            </a:pPr>
            <a:r>
              <a:rPr lang="en-GB" altLang="en-US" sz="1800" b="1" dirty="0">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cs typeface="Setimo" panose="020B0603020204030204" pitchFamily="34" charset="0"/>
            </a:endParaRPr>
          </a:p>
        </p:txBody>
      </p:sp>
      <p:pic>
        <p:nvPicPr>
          <p:cNvPr id="92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2492375"/>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2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395288" y="260350"/>
            <a:ext cx="7772400" cy="1143000"/>
          </a:xfrm>
        </p:spPr>
        <p:txBody>
          <a:bodyPr/>
          <a:lstStyle/>
          <a:p>
            <a:pPr algn="l"/>
            <a:r>
              <a:rPr lang="en-GB" altLang="en-US" sz="7200" b="0" dirty="0">
                <a:solidFill>
                  <a:srgbClr val="AF78CF"/>
                </a:solidFill>
                <a:latin typeface="Manus" pitchFamily="50" charset="0"/>
              </a:rPr>
              <a:t>Where to go for support </a:t>
            </a:r>
          </a:p>
        </p:txBody>
      </p:sp>
      <p:sp>
        <p:nvSpPr>
          <p:cNvPr id="61443" name="Content Placeholder 2"/>
          <p:cNvSpPr>
            <a:spLocks noGrp="1" noChangeArrowheads="1"/>
          </p:cNvSpPr>
          <p:nvPr>
            <p:ph idx="1"/>
          </p:nvPr>
        </p:nvSpPr>
        <p:spPr>
          <a:xfrm>
            <a:off x="419100" y="1390650"/>
            <a:ext cx="7772400" cy="4400550"/>
          </a:xfrm>
        </p:spPr>
        <p:txBody>
          <a:bodyPr/>
          <a:lstStyle/>
          <a:p>
            <a:pPr marL="0" indent="0">
              <a:buFontTx/>
              <a:buNone/>
            </a:pPr>
            <a:r>
              <a:rPr lang="en-GB" altLang="en-US" sz="2400" b="1" dirty="0">
                <a:latin typeface="Setimo" panose="020B0603020204030204" pitchFamily="34" charset="0"/>
                <a:cs typeface="Setimo" panose="020B0603020204030204" pitchFamily="34" charset="0"/>
              </a:rPr>
              <a:t>An adult you trust at home or school</a:t>
            </a:r>
            <a:br>
              <a:rPr lang="en-GB" altLang="en-US" sz="2400" b="1" dirty="0">
                <a:latin typeface="Setimo" panose="020B0603020204030204" pitchFamily="34" charset="0"/>
                <a:cs typeface="Setimo" panose="020B0603020204030204" pitchFamily="34" charset="0"/>
              </a:rPr>
            </a:br>
            <a:br>
              <a:rPr lang="en-GB" altLang="en-US" sz="2400" b="1"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Brook’s website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https://www.brook.org.uk/your-life/puberty/</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https://www.brook.org.uk/your-life/period-faqs/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ChildLine – 0800 1111</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https://www.childline.org.uk/info-advice/you-your-body/puberty/puberty-facts/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Support for trans and gender-diverse young people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https://mermaidsuk.org.uk/</a:t>
            </a:r>
          </a:p>
        </p:txBody>
      </p:sp>
    </p:spTree>
    <p:extLst>
      <p:ext uri="{BB962C8B-B14F-4D97-AF65-F5344CB8AC3E}">
        <p14:creationId xmlns:p14="http://schemas.microsoft.com/office/powerpoint/2010/main" val="203397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207963" y="333375"/>
            <a:ext cx="84677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spcBef>
                <a:spcPct val="0"/>
              </a:spcBef>
              <a:buClrTx/>
              <a:buSzTx/>
              <a:buFontTx/>
              <a:buNone/>
            </a:pPr>
            <a:r>
              <a:rPr lang="en-GB" altLang="en-US" sz="6600" dirty="0">
                <a:solidFill>
                  <a:srgbClr val="AF78CF"/>
                </a:solidFill>
                <a:latin typeface="Manus" pitchFamily="50" charset="0"/>
                <a:cs typeface="Arial" panose="020B0604020202020204" pitchFamily="34" charset="0"/>
              </a:rPr>
              <a:t>Ask Brook</a:t>
            </a:r>
            <a:r>
              <a:rPr lang="en-GB" altLang="en-US" sz="4400" b="1" dirty="0">
                <a:solidFill>
                  <a:srgbClr val="652F91"/>
                </a:solidFill>
                <a:cs typeface="Arial" panose="020B0604020202020204" pitchFamily="34" charset="0"/>
              </a:rPr>
              <a:t>	   </a:t>
            </a:r>
            <a:r>
              <a:rPr lang="en-GB" altLang="en-US" sz="2000" b="1" dirty="0">
                <a:solidFill>
                  <a:schemeClr val="tx1"/>
                </a:solidFill>
                <a:cs typeface="Arial" panose="020B0604020202020204" pitchFamily="34" charset="0"/>
              </a:rPr>
              <a:t>https://www.brook.org.uk/help-advice/</a:t>
            </a:r>
          </a:p>
          <a:p>
            <a:pPr>
              <a:spcBef>
                <a:spcPct val="0"/>
              </a:spcBef>
              <a:buClrTx/>
              <a:buSzTx/>
              <a:buFontTx/>
              <a:buNone/>
            </a:pPr>
            <a:r>
              <a:rPr lang="en-GB" altLang="en-US" sz="4400" b="1" dirty="0">
                <a:solidFill>
                  <a:srgbClr val="652F91"/>
                </a:solidFill>
                <a:cs typeface="Arial" panose="020B0604020202020204" pitchFamily="34" charset="0"/>
              </a:rPr>
              <a:t>		</a:t>
            </a:r>
            <a:endParaRPr lang="en-US" altLang="en-US" b="1" dirty="0">
              <a:solidFill>
                <a:srgbClr val="652F91"/>
              </a:solidFill>
              <a:cs typeface="Arial" panose="020B0604020202020204" pitchFamily="34" charset="0"/>
            </a:endParaRPr>
          </a:p>
        </p:txBody>
      </p:sp>
      <p:pic>
        <p:nvPicPr>
          <p:cNvPr id="634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484313"/>
            <a:ext cx="74358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256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1331913" y="1700213"/>
            <a:ext cx="64801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64515" name="TextBox 7"/>
          <p:cNvSpPr txBox="1">
            <a:spLocks noChangeArrowheads="1"/>
          </p:cNvSpPr>
          <p:nvPr/>
        </p:nvSpPr>
        <p:spPr bwMode="auto">
          <a:xfrm>
            <a:off x="215900" y="3997325"/>
            <a:ext cx="871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ＭＳ Ｐゴシック" panose="020B0600070205080204" pitchFamily="34" charset="-128"/>
              </a:defRPr>
            </a:lvl9pPr>
          </a:lstStyle>
          <a:p>
            <a:pPr algn="ctr">
              <a:spcBef>
                <a:spcPct val="0"/>
              </a:spcBef>
              <a:buClrTx/>
              <a:buSzTx/>
              <a:buFontTx/>
              <a:buNone/>
            </a:pPr>
            <a:r>
              <a:rPr lang="en-US" altLang="en-US" sz="6000" dirty="0">
                <a:solidFill>
                  <a:schemeClr val="bg1"/>
                </a:solidFill>
                <a:latin typeface="Manus" pitchFamily="50" charset="0"/>
                <a:cs typeface="Narkisim" pitchFamily="34" charset="0"/>
              </a:rPr>
              <a:t>Do you have any questions? </a:t>
            </a:r>
          </a:p>
          <a:p>
            <a:pPr algn="ctr">
              <a:spcBef>
                <a:spcPct val="0"/>
              </a:spcBef>
              <a:buClrTx/>
              <a:buSzTx/>
              <a:buFontTx/>
              <a:buNone/>
            </a:pPr>
            <a:endParaRPr lang="en-US" altLang="en-US" sz="3600" dirty="0">
              <a:solidFill>
                <a:schemeClr val="tx1"/>
              </a:solidFill>
              <a:cs typeface="Narkisim" pitchFamily="34" charset="0"/>
            </a:endParaRPr>
          </a:p>
        </p:txBody>
      </p:sp>
    </p:spTree>
    <p:extLst>
      <p:ext uri="{BB962C8B-B14F-4D97-AF65-F5344CB8AC3E}">
        <p14:creationId xmlns:p14="http://schemas.microsoft.com/office/powerpoint/2010/main" val="315712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defRPr/>
            </a:pPr>
            <a:r>
              <a:rPr lang="en-GB" altLang="en-US" sz="7200" b="0" dirty="0">
                <a:solidFill>
                  <a:srgbClr val="AF78CF"/>
                </a:solidFill>
                <a:latin typeface="Manus" pitchFamily="50" charset="0"/>
                <a:ea typeface="MS PGothic" panose="020B0600070205080204" pitchFamily="34" charset="-128"/>
              </a:rPr>
              <a:t>Brook Space </a:t>
            </a:r>
          </a:p>
        </p:txBody>
      </p:sp>
      <p:pic>
        <p:nvPicPr>
          <p:cNvPr id="112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3"/>
          <p:cNvSpPr>
            <a:spLocks noGrp="1" noChangeArrowheads="1"/>
          </p:cNvSpPr>
          <p:nvPr>
            <p:ph idx="1"/>
          </p:nvPr>
        </p:nvSpPr>
        <p:spPr>
          <a:xfrm>
            <a:off x="409575" y="1527175"/>
            <a:ext cx="7197725" cy="5237163"/>
          </a:xfrm>
        </p:spPr>
        <p:txBody>
          <a:bodyPr>
            <a:spAutoFit/>
          </a:bodyPr>
          <a:lstStyle/>
          <a:p>
            <a:pPr marL="0" indent="0">
              <a:buFontTx/>
              <a:buNone/>
            </a:pPr>
            <a:r>
              <a:rPr lang="en-GB" altLang="en-US" b="1" dirty="0">
                <a:latin typeface="Setimo" panose="020B0603020204030204" pitchFamily="34" charset="0"/>
                <a:cs typeface="Setimo" panose="020B0603020204030204" pitchFamily="34" charset="0"/>
              </a:rPr>
              <a:t>Non- judgemental &amp; Open </a:t>
            </a:r>
          </a:p>
          <a:p>
            <a:pPr marL="0" indent="0">
              <a:buFontTx/>
              <a:buNone/>
            </a:pPr>
            <a:r>
              <a:rPr lang="en-GB" altLang="en-US" b="1" dirty="0">
                <a:latin typeface="Setimo" panose="020B0603020204030204" pitchFamily="34" charset="0"/>
                <a:cs typeface="Setimo" panose="020B0603020204030204" pitchFamily="34" charset="0"/>
              </a:rPr>
              <a:t>Respectful </a:t>
            </a:r>
          </a:p>
          <a:p>
            <a:pPr marL="0" indent="0">
              <a:buFontTx/>
              <a:buNone/>
            </a:pPr>
            <a:r>
              <a:rPr lang="en-GB" altLang="en-US" b="1" dirty="0">
                <a:latin typeface="Setimo" panose="020B0603020204030204" pitchFamily="34" charset="0"/>
                <a:cs typeface="Setimo" panose="020B0603020204030204" pitchFamily="34" charset="0"/>
              </a:rPr>
              <a:t>Safe </a:t>
            </a:r>
          </a:p>
          <a:p>
            <a:pPr marL="0" indent="0">
              <a:buFontTx/>
              <a:buNone/>
            </a:pPr>
            <a:r>
              <a:rPr lang="en-GB" altLang="en-US" b="1" dirty="0">
                <a:latin typeface="Setimo" panose="020B0603020204030204" pitchFamily="34" charset="0"/>
                <a:cs typeface="Setimo" panose="020B0603020204030204" pitchFamily="34" charset="0"/>
              </a:rPr>
              <a:t>Take Part</a:t>
            </a:r>
          </a:p>
          <a:p>
            <a:pPr marL="0" indent="0">
              <a:buFontTx/>
              <a:buNone/>
            </a:pPr>
            <a:r>
              <a:rPr lang="en-GB" altLang="en-US" b="1" dirty="0">
                <a:latin typeface="Setimo" panose="020B0603020204030204" pitchFamily="34" charset="0"/>
                <a:cs typeface="Setimo" panose="020B0603020204030204" pitchFamily="34" charset="0"/>
              </a:rPr>
              <a:t>Ask questions (nothing personal)</a:t>
            </a:r>
          </a:p>
          <a:p>
            <a:pPr marL="0" indent="0">
              <a:buFontTx/>
              <a:buNone/>
            </a:pPr>
            <a:r>
              <a:rPr lang="en-GB" altLang="en-US" b="1" dirty="0">
                <a:latin typeface="Setimo" panose="020B0603020204030204" pitchFamily="34" charset="0"/>
                <a:cs typeface="Setimo" panose="020B0603020204030204" pitchFamily="34" charset="0"/>
              </a:rPr>
              <a:t>Confidential</a:t>
            </a:r>
          </a:p>
          <a:p>
            <a:pPr marL="0" indent="0">
              <a:buFontTx/>
              <a:buNone/>
            </a:pPr>
            <a:r>
              <a:rPr lang="en-GB" altLang="en-US" b="1" dirty="0">
                <a:latin typeface="Setimo" panose="020B0603020204030204" pitchFamily="34" charset="0"/>
                <a:cs typeface="Setimo" panose="020B0603020204030204" pitchFamily="34" charset="0"/>
              </a:rPr>
              <a:t>Fun</a:t>
            </a:r>
          </a:p>
          <a:p>
            <a:pPr marL="0" indent="0">
              <a:buFontTx/>
              <a:buNone/>
            </a:pPr>
            <a:r>
              <a:rPr lang="en-GB" altLang="en-US" b="1" dirty="0">
                <a:latin typeface="Setimo" panose="020B0603020204030204" pitchFamily="34" charset="0"/>
                <a:cs typeface="Setimo" panose="020B0603020204030204" pitchFamily="34" charset="0"/>
              </a:rPr>
              <a:t>Language</a:t>
            </a:r>
          </a:p>
          <a:p>
            <a:pPr marL="0" indent="0">
              <a:buFontTx/>
              <a:buNone/>
            </a:pPr>
            <a:endParaRPr lang="en-GB" altLang="en-US" sz="2800" dirty="0"/>
          </a:p>
        </p:txBody>
      </p:sp>
    </p:spTree>
    <p:extLst>
      <p:ext uri="{BB962C8B-B14F-4D97-AF65-F5344CB8AC3E}">
        <p14:creationId xmlns:p14="http://schemas.microsoft.com/office/powerpoint/2010/main" val="387907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563" y="-9525"/>
            <a:ext cx="8902700" cy="1916113"/>
          </a:xfrm>
        </p:spPr>
        <p:txBody>
          <a:bodyPr/>
          <a:lstStyle/>
          <a:p>
            <a:pPr algn="l">
              <a:defRPr/>
            </a:pPr>
            <a:r>
              <a:rPr lang="en-GB" sz="7200" b="0" dirty="0">
                <a:solidFill>
                  <a:srgbClr val="AF78CF"/>
                </a:solidFill>
                <a:latin typeface="Manus" pitchFamily="50" charset="0"/>
              </a:rPr>
              <a:t>Session outcomes</a:t>
            </a:r>
          </a:p>
        </p:txBody>
      </p:sp>
      <p:sp>
        <p:nvSpPr>
          <p:cNvPr id="13315" name="Content Placeholder 2"/>
          <p:cNvSpPr>
            <a:spLocks noGrp="1"/>
          </p:cNvSpPr>
          <p:nvPr>
            <p:ph idx="1"/>
          </p:nvPr>
        </p:nvSpPr>
        <p:spPr>
          <a:xfrm>
            <a:off x="182563" y="1700213"/>
            <a:ext cx="8470900" cy="4508500"/>
          </a:xfrm>
        </p:spPr>
        <p:txBody>
          <a:bodyPr/>
          <a:lstStyle/>
          <a:p>
            <a:r>
              <a:rPr lang="en-GB" altLang="en-US" sz="2800" dirty="0">
                <a:latin typeface="Setimo" panose="020B0603020204030204" pitchFamily="34" charset="0"/>
                <a:cs typeface="Setimo" panose="020B0603020204030204" pitchFamily="34" charset="0"/>
              </a:rPr>
              <a:t>Define what puberty means and consolidate previous knowledge, awareness of bodies</a:t>
            </a:r>
          </a:p>
          <a:p>
            <a:r>
              <a:rPr lang="en-GB" altLang="en-US" sz="2800" dirty="0">
                <a:latin typeface="Setimo" panose="020B0603020204030204" pitchFamily="34" charset="0"/>
                <a:cs typeface="Setimo" panose="020B0603020204030204" pitchFamily="34" charset="0"/>
              </a:rPr>
              <a:t>Examine our own values towards periods </a:t>
            </a:r>
          </a:p>
          <a:p>
            <a:r>
              <a:rPr lang="en-GB" altLang="en-US" sz="2800" dirty="0">
                <a:latin typeface="Setimo" panose="020B0603020204030204" pitchFamily="34" charset="0"/>
                <a:cs typeface="Setimo" panose="020B0603020204030204" pitchFamily="34" charset="0"/>
              </a:rPr>
              <a:t>Think critically about how puberty and menstruation is portrayed in society</a:t>
            </a:r>
          </a:p>
          <a:p>
            <a:r>
              <a:rPr lang="en-GB" altLang="en-US" sz="2800" dirty="0">
                <a:latin typeface="Setimo" panose="020B0603020204030204" pitchFamily="34" charset="0"/>
                <a:cs typeface="Setimo" panose="020B0603020204030204" pitchFamily="34" charset="0"/>
              </a:rPr>
              <a:t>Understand where to go to ask for help and support with questions about our bodies.</a:t>
            </a:r>
          </a:p>
          <a:p>
            <a:pPr>
              <a:buFontTx/>
              <a:buNone/>
            </a:pPr>
            <a:endParaRPr lang="en-GB" altLang="en-US" dirty="0"/>
          </a:p>
        </p:txBody>
      </p:sp>
    </p:spTree>
    <p:extLst>
      <p:ext uri="{BB962C8B-B14F-4D97-AF65-F5344CB8AC3E}">
        <p14:creationId xmlns:p14="http://schemas.microsoft.com/office/powerpoint/2010/main" val="206824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5602" name="Content Placeholder 3">
            <a:extLst>
              <a:ext uri="{FF2B5EF4-FFF2-40B4-BE49-F238E27FC236}">
                <a16:creationId xmlns:a16="http://schemas.microsoft.com/office/drawing/2014/main" id="{0C57F6AF-0838-4746-A6CD-B347CF766D7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35696" y="980728"/>
            <a:ext cx="2102351" cy="4216871"/>
          </a:xfrm>
        </p:spPr>
      </p:pic>
      <p:pic>
        <p:nvPicPr>
          <p:cNvPr id="25603" name="Picture 4">
            <a:extLst>
              <a:ext uri="{FF2B5EF4-FFF2-40B4-BE49-F238E27FC236}">
                <a16:creationId xmlns:a16="http://schemas.microsoft.com/office/drawing/2014/main" id="{5B5533C5-30E6-472F-BE4E-7CAEABA68B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452963"/>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D347-3940-481E-95A3-E860A37CF0AA}"/>
              </a:ext>
            </a:extLst>
          </p:cNvPr>
          <p:cNvSpPr>
            <a:spLocks noGrp="1"/>
          </p:cNvSpPr>
          <p:nvPr>
            <p:ph type="title"/>
          </p:nvPr>
        </p:nvSpPr>
        <p:spPr>
          <a:xfrm>
            <a:off x="250825" y="2152344"/>
            <a:ext cx="8713788" cy="3418501"/>
          </a:xfrm>
        </p:spPr>
        <p:txBody>
          <a:bodyPr/>
          <a:lstStyle/>
          <a:p>
            <a:pPr algn="ctr" eaLnBrk="1" hangingPunct="1">
              <a:defRPr/>
            </a:pPr>
            <a:r>
              <a:rPr lang="en-US" sz="7200" b="0" dirty="0">
                <a:latin typeface="Manus" pitchFamily="50" charset="0"/>
                <a:ea typeface="+mj-ea"/>
              </a:rPr>
              <a:t>What is puberty? </a:t>
            </a:r>
            <a:r>
              <a:rPr lang="en-US" sz="5400" dirty="0">
                <a:ea typeface="+mj-ea"/>
              </a:rPr>
              <a:t>	</a:t>
            </a:r>
            <a:br>
              <a:rPr lang="en-US" dirty="0">
                <a:ea typeface="+mj-ea"/>
              </a:rPr>
            </a:br>
            <a:br>
              <a:rPr lang="en-US" dirty="0">
                <a:ea typeface="+mj-ea"/>
              </a:rPr>
            </a:br>
            <a:br>
              <a:rPr lang="en-US" dirty="0">
                <a:ea typeface="+mj-ea"/>
              </a:rPr>
            </a:br>
            <a:endParaRPr lang="en-US" dirty="0">
              <a:ea typeface="+mj-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0316656D-318E-4152-8616-845BDB602AC6}"/>
              </a:ext>
            </a:extLst>
          </p:cNvPr>
          <p:cNvSpPr txBox="1">
            <a:spLocks noChangeArrowheads="1"/>
          </p:cNvSpPr>
          <p:nvPr/>
        </p:nvSpPr>
        <p:spPr bwMode="auto">
          <a:xfrm>
            <a:off x="685800" y="549275"/>
            <a:ext cx="77724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ea typeface="MS PGothic" panose="020B0600070205080204" pitchFamily="34" charset="-128"/>
              </a:defRPr>
            </a:lvl9pPr>
          </a:lstStyle>
          <a:p>
            <a:pPr algn="ctr">
              <a:lnSpc>
                <a:spcPct val="93000"/>
              </a:lnSpc>
              <a:spcBef>
                <a:spcPct val="0"/>
              </a:spcBef>
              <a:spcAft>
                <a:spcPts val="1425"/>
              </a:spcAft>
            </a:pPr>
            <a:r>
              <a:rPr lang="en-US" altLang="en-US" sz="7200" dirty="0">
                <a:solidFill>
                  <a:srgbClr val="AF78CF"/>
                </a:solidFill>
                <a:latin typeface="Manus" pitchFamily="50" charset="0"/>
              </a:rPr>
              <a:t>What is a period? </a:t>
            </a:r>
            <a:br>
              <a:rPr lang="en-US" altLang="en-US" sz="4800" b="1" dirty="0">
                <a:solidFill>
                  <a:srgbClr val="663291"/>
                </a:solidFill>
              </a:rPr>
            </a:br>
            <a:br>
              <a:rPr lang="en-US" altLang="en-US" sz="4800" dirty="0">
                <a:solidFill>
                  <a:srgbClr val="663291"/>
                </a:solidFill>
              </a:rPr>
            </a:br>
            <a:br>
              <a:rPr lang="en-GB" altLang="en-US" sz="4800" dirty="0"/>
            </a:br>
            <a:br>
              <a:rPr lang="en-GB" altLang="en-US" sz="4800" dirty="0"/>
            </a:br>
            <a:br>
              <a:rPr lang="en-GB" altLang="en-US" sz="4800" dirty="0"/>
            </a:br>
            <a:endParaRPr lang="en-GB" altLang="en-US" sz="4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nSpc>
                <a:spcPct val="93000"/>
              </a:lnSpc>
              <a:spcBef>
                <a:spcPct val="0"/>
              </a:spcBef>
              <a:spcAft>
                <a:spcPts val="1425"/>
              </a:spcAft>
            </a:pPr>
            <a:endParaRPr lang="en-GB" altLang="en-US" sz="1800" dirty="0"/>
          </a:p>
          <a:p>
            <a:pPr algn="ctr" eaLnBrk="1" hangingPunct="1">
              <a:spcBef>
                <a:spcPct val="0"/>
              </a:spcBef>
              <a:buClrTx/>
              <a:buFontTx/>
              <a:buNone/>
            </a:pPr>
            <a:endParaRPr lang="en-US" altLang="en-US" sz="1800" b="1" dirty="0">
              <a:solidFill>
                <a:srgbClr val="663291"/>
              </a:solidFill>
            </a:endParaRPr>
          </a:p>
        </p:txBody>
      </p:sp>
      <p:pic>
        <p:nvPicPr>
          <p:cNvPr id="29699" name="Picture 3">
            <a:extLst>
              <a:ext uri="{FF2B5EF4-FFF2-40B4-BE49-F238E27FC236}">
                <a16:creationId xmlns:a16="http://schemas.microsoft.com/office/drawing/2014/main" id="{EAD4B387-C092-4839-8BCC-9844AE1501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7650" y="1844675"/>
            <a:ext cx="35671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4AA59E-C9AD-4317-87C6-7B3753C9BA58}"/>
              </a:ext>
            </a:extLst>
          </p:cNvPr>
          <p:cNvSpPr txBox="1"/>
          <p:nvPr/>
        </p:nvSpPr>
        <p:spPr>
          <a:xfrm>
            <a:off x="684213" y="3868738"/>
            <a:ext cx="7632700" cy="2677656"/>
          </a:xfrm>
          <a:prstGeom prst="rect">
            <a:avLst/>
          </a:prstGeom>
          <a:noFill/>
        </p:spPr>
        <p:txBody>
          <a:bodyPr lIns="91440" tIns="45720" rIns="91440" bIns="45720" anchor="t">
            <a:spAutoFit/>
          </a:bodyPr>
          <a:lstStyle/>
          <a:p>
            <a:pPr defTabSz="914400">
              <a:defRPr/>
            </a:pPr>
            <a:r>
              <a:rPr lang="en-GB" altLang="en-US" dirty="0">
                <a:solidFill>
                  <a:schemeClr val="tx1"/>
                </a:solidFill>
                <a:latin typeface="Setimo" panose="020B0603020204030204" pitchFamily="34" charset="0"/>
                <a:ea typeface="MS PGothic"/>
                <a:cs typeface="Setimo" panose="020B0603020204030204" pitchFamily="34" charset="0"/>
              </a:rPr>
              <a:t>Every month (ish), the ovaries release an egg – this is called ovulation. </a:t>
            </a:r>
            <a:r>
              <a:rPr lang="en-GB" dirty="0">
                <a:solidFill>
                  <a:schemeClr val="tx1"/>
                </a:solidFill>
                <a:latin typeface="Setimo" panose="020B0603020204030204" pitchFamily="34" charset="0"/>
                <a:ea typeface="MS PGothic"/>
                <a:cs typeface="Setimo" panose="020B0603020204030204" pitchFamily="34" charset="0"/>
              </a:rPr>
              <a:t>If the egg isn’t fertilised by sperm, the egg disperses in the uterus and comes out through the vagina as blood</a:t>
            </a:r>
            <a:r>
              <a:rPr lang="en-GB" altLang="en-US" dirty="0">
                <a:solidFill>
                  <a:schemeClr val="tx1"/>
                </a:solidFill>
                <a:latin typeface="Setimo" panose="020B0603020204030204" pitchFamily="34" charset="0"/>
                <a:ea typeface="MS PGothic"/>
                <a:cs typeface="Setimo" panose="020B0603020204030204" pitchFamily="34" charset="0"/>
              </a:rPr>
              <a:t>, and this is what period blood is. Some people’s menstrual cycle may last away between 21 and 40 days</a:t>
            </a:r>
          </a:p>
          <a:p>
            <a:pPr>
              <a:defRPr/>
            </a:pPr>
            <a:endParaRPr lang="en-GB"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9D35CA2-E8AA-4503-8498-0E842E990F45}"/>
              </a:ext>
            </a:extLst>
          </p:cNvPr>
          <p:cNvSpPr>
            <a:spLocks noGrp="1" noChangeArrowheads="1"/>
          </p:cNvSpPr>
          <p:nvPr>
            <p:ph type="title"/>
          </p:nvPr>
        </p:nvSpPr>
        <p:spPr>
          <a:xfrm>
            <a:off x="685800" y="326073"/>
            <a:ext cx="7772400" cy="792162"/>
          </a:xfrm>
        </p:spPr>
        <p:txBody>
          <a:bodyPr/>
          <a:lstStyle/>
          <a:p>
            <a:r>
              <a:rPr lang="en-GB" altLang="en-US" sz="7200" b="0" dirty="0">
                <a:solidFill>
                  <a:srgbClr val="AF78CF"/>
                </a:solidFill>
                <a:latin typeface="Manus" pitchFamily="50" charset="0"/>
              </a:rPr>
              <a:t>Period symptoms</a:t>
            </a:r>
          </a:p>
        </p:txBody>
      </p:sp>
      <p:sp>
        <p:nvSpPr>
          <p:cNvPr id="3" name="Content Placeholder 2">
            <a:extLst>
              <a:ext uri="{FF2B5EF4-FFF2-40B4-BE49-F238E27FC236}">
                <a16:creationId xmlns:a16="http://schemas.microsoft.com/office/drawing/2014/main" id="{7F343161-73EE-475E-A185-946D8997F10F}"/>
              </a:ext>
            </a:extLst>
          </p:cNvPr>
          <p:cNvSpPr>
            <a:spLocks noGrp="1" noChangeArrowheads="1"/>
          </p:cNvSpPr>
          <p:nvPr>
            <p:ph idx="1"/>
          </p:nvPr>
        </p:nvSpPr>
        <p:spPr>
          <a:xfrm>
            <a:off x="697280" y="1118235"/>
            <a:ext cx="4666808" cy="4535488"/>
          </a:xfrm>
        </p:spPr>
        <p:txBody>
          <a:bodyPr/>
          <a:lstStyle/>
          <a:p>
            <a:r>
              <a:rPr lang="en-GB" altLang="en-US" dirty="0">
                <a:latin typeface="Setimo" panose="020B0603020204030204" pitchFamily="34" charset="0"/>
                <a:cs typeface="Setimo" panose="020B0603020204030204" pitchFamily="34" charset="0"/>
              </a:rPr>
              <a:t>Cramps </a:t>
            </a:r>
          </a:p>
          <a:p>
            <a:r>
              <a:rPr lang="en-GB" altLang="en-US" dirty="0">
                <a:latin typeface="Setimo" panose="020B0603020204030204" pitchFamily="34" charset="0"/>
                <a:cs typeface="Setimo" panose="020B0603020204030204" pitchFamily="34" charset="0"/>
              </a:rPr>
              <a:t>Spots </a:t>
            </a:r>
          </a:p>
          <a:p>
            <a:r>
              <a:rPr lang="en-GB" altLang="en-US" dirty="0">
                <a:latin typeface="Setimo" panose="020B0603020204030204" pitchFamily="34" charset="0"/>
                <a:cs typeface="Setimo" panose="020B0603020204030204" pitchFamily="34" charset="0"/>
              </a:rPr>
              <a:t>Breast tenderness</a:t>
            </a:r>
          </a:p>
          <a:p>
            <a:r>
              <a:rPr lang="en-GB" altLang="en-US" dirty="0">
                <a:latin typeface="Setimo" panose="020B0603020204030204" pitchFamily="34" charset="0"/>
                <a:cs typeface="Setimo" panose="020B0603020204030204" pitchFamily="34" charset="0"/>
              </a:rPr>
              <a:t>Feeling bloated</a:t>
            </a:r>
          </a:p>
          <a:p>
            <a:r>
              <a:rPr lang="en-GB" altLang="en-US" dirty="0">
                <a:latin typeface="Setimo" panose="020B0603020204030204" pitchFamily="34" charset="0"/>
                <a:cs typeface="Setimo" panose="020B0603020204030204" pitchFamily="34" charset="0"/>
              </a:rPr>
              <a:t>Feeling tired and/or more emotional</a:t>
            </a:r>
          </a:p>
          <a:p>
            <a:r>
              <a:rPr lang="en-GB" altLang="en-US" dirty="0">
                <a:latin typeface="Setimo" panose="020B0603020204030204" pitchFamily="34" charset="0"/>
                <a:cs typeface="Setimo" panose="020B0603020204030204" pitchFamily="34" charset="0"/>
              </a:rPr>
              <a:t>Larger appetite</a:t>
            </a:r>
          </a:p>
        </p:txBody>
      </p:sp>
      <p:sp>
        <p:nvSpPr>
          <p:cNvPr id="31748" name="TextBox 3">
            <a:extLst>
              <a:ext uri="{FF2B5EF4-FFF2-40B4-BE49-F238E27FC236}">
                <a16:creationId xmlns:a16="http://schemas.microsoft.com/office/drawing/2014/main" id="{73486732-DC0D-4843-B709-6745EF35FB7C}"/>
              </a:ext>
            </a:extLst>
          </p:cNvPr>
          <p:cNvSpPr txBox="1">
            <a:spLocks noChangeArrowheads="1"/>
          </p:cNvSpPr>
          <p:nvPr/>
        </p:nvSpPr>
        <p:spPr bwMode="auto">
          <a:xfrm>
            <a:off x="539750" y="5516563"/>
            <a:ext cx="4103688" cy="831850"/>
          </a:xfrm>
          <a:prstGeom prst="rect">
            <a:avLst/>
          </a:prstGeom>
          <a:noFill/>
          <a:ln w="9525">
            <a:solidFill>
              <a:srgbClr val="AF78C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altLang="en-US" dirty="0">
                <a:solidFill>
                  <a:srgbClr val="AF78CF"/>
                </a:solidFill>
                <a:latin typeface="Setimo" panose="020B0603020204030204" pitchFamily="34" charset="0"/>
                <a:cs typeface="Setimo" panose="020B0603020204030204" pitchFamily="34" charset="0"/>
              </a:rPr>
              <a:t>All of these are caused by hormone changes</a:t>
            </a:r>
          </a:p>
        </p:txBody>
      </p:sp>
      <p:sp>
        <p:nvSpPr>
          <p:cNvPr id="7" name="TextBox 6"/>
          <p:cNvSpPr txBox="1">
            <a:spLocks noChangeArrowheads="1"/>
          </p:cNvSpPr>
          <p:nvPr/>
        </p:nvSpPr>
        <p:spPr bwMode="auto">
          <a:xfrm>
            <a:off x="5364088" y="1493153"/>
            <a:ext cx="3240087" cy="3785652"/>
          </a:xfrm>
          <a:prstGeom prst="rect">
            <a:avLst/>
          </a:prstGeom>
          <a:solidFill>
            <a:srgbClr val="AF78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b="1" dirty="0">
                <a:solidFill>
                  <a:srgbClr val="FFFFFF"/>
                </a:solidFill>
                <a:latin typeface="Setimo" panose="020B0603020204030204" pitchFamily="34" charset="0"/>
                <a:cs typeface="Setimo" panose="020B0603020204030204" pitchFamily="34" charset="0"/>
              </a:rPr>
              <a:t>We are all different.</a:t>
            </a:r>
          </a:p>
          <a:p>
            <a:pPr algn="ctr"/>
            <a:r>
              <a:rPr lang="en-GB" altLang="en-US" b="1" dirty="0">
                <a:solidFill>
                  <a:srgbClr val="FFFFFF"/>
                </a:solidFill>
                <a:latin typeface="Setimo" panose="020B0603020204030204" pitchFamily="34" charset="0"/>
                <a:cs typeface="Setimo" panose="020B0603020204030204" pitchFamily="34" charset="0"/>
              </a:rPr>
              <a:t>Some people have many symptoms, some don’t have any.</a:t>
            </a:r>
          </a:p>
          <a:p>
            <a:pPr algn="ctr"/>
            <a:endParaRPr lang="en-GB" altLang="en-US" b="1" dirty="0">
              <a:solidFill>
                <a:srgbClr val="FFFFFF"/>
              </a:solidFill>
              <a:latin typeface="Setimo" panose="020B0603020204030204" pitchFamily="34" charset="0"/>
              <a:cs typeface="Setimo" panose="020B0603020204030204" pitchFamily="34" charset="0"/>
            </a:endParaRPr>
          </a:p>
          <a:p>
            <a:pPr algn="ctr"/>
            <a:r>
              <a:rPr lang="en-GB" altLang="en-US" b="1" dirty="0">
                <a:solidFill>
                  <a:srgbClr val="FFFFFF"/>
                </a:solidFill>
                <a:latin typeface="Setimo" panose="020B0603020204030204" pitchFamily="34" charset="0"/>
                <a:cs typeface="Setimo" panose="020B0603020204030204" pitchFamily="34" charset="0"/>
              </a:rPr>
              <a:t>If you feel your period is negatively impacting your life, there’s things you can do to help.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55be701-56e3-4f80-8dc9-d756097c8f94" xsi:nil="true"/>
    <lcf76f155ced4ddcb4097134ff3c332f xmlns="8c15fab0-5858-4eb4-89d8-1e1f192db987">
      <Terms xmlns="http://schemas.microsoft.com/office/infopath/2007/PartnerControls"/>
    </lcf76f155ced4ddcb4097134ff3c332f>
    <_Flow_SignoffStatus xmlns="8c15fab0-5858-4eb4-89d8-1e1f192db987"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CF0EB3A6E5CCA647BB519F9A695E91C3" ma:contentTypeVersion="19" ma:contentTypeDescription="Create a new document." ma:contentTypeScope="" ma:versionID="9ecc07bd528bbf8f87c5260c1a920e69">
  <xsd:schema xmlns:xsd="http://www.w3.org/2001/XMLSchema" xmlns:xs="http://www.w3.org/2001/XMLSchema" xmlns:p="http://schemas.microsoft.com/office/2006/metadata/properties" xmlns:ns2="8c15fab0-5858-4eb4-89d8-1e1f192db987" xmlns:ns3="855be701-56e3-4f80-8dc9-d756097c8f94" targetNamespace="http://schemas.microsoft.com/office/2006/metadata/properties" ma:root="true" ma:fieldsID="213f1963fafbd10d3f2ca06c82c36030" ns2:_="" ns3:_="">
    <xsd:import namespace="8c15fab0-5858-4eb4-89d8-1e1f192db987"/>
    <xsd:import namespace="855be701-56e3-4f80-8dc9-d756097c8f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5fab0-5858-4eb4-89d8-1e1f192db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be701-56e3-4f80-8dc9-d756097c8f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d6a771-7a9f-48de-9d0e-ea3fd7f2a3e5}" ma:internalName="TaxCatchAll" ma:showField="CatchAllData" ma:web="855be701-56e3-4f80-8dc9-d756097c8f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B3E-5D01-4610-B5D5-322EEA7BF9ED}">
  <ds:schemaRefs>
    <ds:schemaRef ds:uri="http://schemas.microsoft.com/sharepoint/v3/contenttype/forms"/>
  </ds:schemaRefs>
</ds:datastoreItem>
</file>

<file path=customXml/itemProps2.xml><?xml version="1.0" encoding="utf-8"?>
<ds:datastoreItem xmlns:ds="http://schemas.openxmlformats.org/officeDocument/2006/customXml" ds:itemID="{DFDBE47A-5C35-4F25-BB20-A584738F92CB}">
  <ds:schemaRefs>
    <ds:schemaRef ds:uri="3862ce5a-794c-4e49-8cb8-46cd7f931d40"/>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7d66bd8a-2885-48d4-9eab-fb1100da1dd3"/>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8A31B90-C40C-46EA-B87B-4BCDBD421C35}">
  <ds:schemaRefs>
    <ds:schemaRef ds:uri="http://schemas.microsoft.com/sharepoint/events"/>
  </ds:schemaRefs>
</ds:datastoreItem>
</file>

<file path=customXml/itemProps4.xml><?xml version="1.0" encoding="utf-8"?>
<ds:datastoreItem xmlns:ds="http://schemas.openxmlformats.org/officeDocument/2006/customXml" ds:itemID="{D0120719-0697-4128-824C-61D9C3EE048B}"/>
</file>

<file path=docProps/app.xml><?xml version="1.0" encoding="utf-8"?>
<Properties xmlns="http://schemas.openxmlformats.org/officeDocument/2006/extended-properties" xmlns:vt="http://schemas.openxmlformats.org/officeDocument/2006/docPropsVTypes">
  <TotalTime>39</TotalTime>
  <Words>5407</Words>
  <Application>Microsoft Office PowerPoint</Application>
  <PresentationFormat>On-screen Show (4:3)</PresentationFormat>
  <Paragraphs>352</Paragraphs>
  <Slides>32</Slides>
  <Notes>30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32</vt:i4>
      </vt:variant>
    </vt:vector>
  </HeadingPairs>
  <TitlesOfParts>
    <vt:vector size="43" baseType="lpstr">
      <vt:lpstr>Arial</vt:lpstr>
      <vt:lpstr>Century Gothic</vt:lpstr>
      <vt:lpstr>Manus</vt:lpstr>
      <vt:lpstr>Setimo</vt:lpstr>
      <vt:lpstr>Times New Roman</vt:lpstr>
      <vt:lpstr>Wingdings</vt:lpstr>
      <vt:lpstr>Office Theme</vt:lpstr>
      <vt:lpstr>1_Office Theme</vt:lpstr>
      <vt:lpstr>Blank Presentation</vt:lpstr>
      <vt:lpstr>2_Office Theme</vt:lpstr>
      <vt:lpstr>1_Blank Presentation</vt:lpstr>
      <vt:lpstr>PowerPoint Presentation</vt:lpstr>
      <vt:lpstr>PowerPoint Presentation</vt:lpstr>
      <vt:lpstr>PowerPoint Presentation</vt:lpstr>
      <vt:lpstr>Brook Space </vt:lpstr>
      <vt:lpstr>Session outcomes</vt:lpstr>
      <vt:lpstr>PowerPoint Presentation</vt:lpstr>
      <vt:lpstr>What is puberty?     </vt:lpstr>
      <vt:lpstr>PowerPoint Presentation</vt:lpstr>
      <vt:lpstr>Period symptoms</vt:lpstr>
      <vt:lpstr>Period Pitch activity </vt:lpstr>
      <vt:lpstr>PowerPoint Presentation</vt:lpstr>
      <vt:lpstr>Name the “bits”</vt:lpstr>
      <vt:lpstr>PowerPoint Presentation</vt:lpstr>
      <vt:lpstr>All vulvas are different </vt:lpstr>
      <vt:lpstr>PowerPoint Presentation</vt:lpstr>
      <vt:lpstr>All penises are different </vt:lpstr>
      <vt:lpstr>Internal reproductive organs  </vt:lpstr>
      <vt:lpstr>True / False Quiz! </vt:lpstr>
      <vt:lpstr>1. The average age to start having periods is 12</vt:lpstr>
      <vt:lpstr>2. You have your period every month for the rest of your life</vt:lpstr>
      <vt:lpstr>3. All periods hurt</vt:lpstr>
      <vt:lpstr>4. Some people have heavier periods than others</vt:lpstr>
      <vt:lpstr>5. It’s normal for someone to accidentally leak on their period</vt:lpstr>
      <vt:lpstr>6. All women have periods</vt:lpstr>
      <vt:lpstr>7. You shouldn’t talk to your doctor about your period</vt:lpstr>
      <vt:lpstr>PowerPoint Presentation</vt:lpstr>
      <vt:lpstr>PowerPoint Presentation</vt:lpstr>
      <vt:lpstr>How do we make a period friendly environment in society?</vt:lpstr>
      <vt:lpstr>Summary</vt:lpstr>
      <vt:lpstr>Where to go for support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294</cp:revision>
  <cp:lastPrinted>2019-05-09T09:31:10Z</cp:lastPrinted>
  <dcterms:created xsi:type="dcterms:W3CDTF">2008-09-26T13:38:15Z</dcterms:created>
  <dcterms:modified xsi:type="dcterms:W3CDTF">2021-07-12T10:57:18Z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gn-off status">
    <vt:lpwstr/>
  </property>
  <property fmtid="{D5CDD505-2E9C-101B-9397-08002B2CF9AE}" pid="3" name="ContentTypeId">
    <vt:lpwstr>0x010100CF0EB3A6E5CCA647BB519F9A695E91C3</vt:lpwstr>
  </property>
  <property fmtid="{D5CDD505-2E9C-101B-9397-08002B2CF9AE}" pid="4" name="_dlc_DocIdItemGuid">
    <vt:lpwstr>224cae6f-04b8-49f4-aa19-e796ae976bd3</vt:lpwstr>
  </property>
</Properties>
</file>