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5373" r:id="rId6"/>
    <p:sldMasterId id="2147485399" r:id="rId7"/>
  </p:sldMasterIdLst>
  <p:notesMasterIdLst>
    <p:notesMasterId r:id="rId32"/>
  </p:notesMasterIdLst>
  <p:handoutMasterIdLst>
    <p:handoutMasterId r:id="rId33"/>
  </p:handoutMasterIdLst>
  <p:sldIdLst>
    <p:sldId id="482" r:id="rId8"/>
    <p:sldId id="483" r:id="rId9"/>
    <p:sldId id="484" r:id="rId10"/>
    <p:sldId id="485" r:id="rId11"/>
    <p:sldId id="379" r:id="rId12"/>
    <p:sldId id="414" r:id="rId13"/>
    <p:sldId id="407" r:id="rId14"/>
    <p:sldId id="421" r:id="rId15"/>
    <p:sldId id="422" r:id="rId16"/>
    <p:sldId id="420" r:id="rId17"/>
    <p:sldId id="454" r:id="rId18"/>
    <p:sldId id="455" r:id="rId19"/>
    <p:sldId id="469" r:id="rId20"/>
    <p:sldId id="442" r:id="rId21"/>
    <p:sldId id="475" r:id="rId22"/>
    <p:sldId id="476" r:id="rId23"/>
    <p:sldId id="473" r:id="rId24"/>
    <p:sldId id="478" r:id="rId25"/>
    <p:sldId id="466" r:id="rId26"/>
    <p:sldId id="443" r:id="rId27"/>
    <p:sldId id="410" r:id="rId28"/>
    <p:sldId id="437" r:id="rId29"/>
    <p:sldId id="486" r:id="rId30"/>
    <p:sldId id="487"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Lucy Anson" initials="LA" lastIdx="5" clrIdx="1">
    <p:extLst>
      <p:ext uri="{19B8F6BF-5375-455C-9EA6-DF929625EA0E}">
        <p15:presenceInfo xmlns:p15="http://schemas.microsoft.com/office/powerpoint/2012/main" userId="S::LAnson@Premierfoods.com::84c10632-736c-4aed-8484-54e572729c54" providerId="AD"/>
      </p:ext>
    </p:extLst>
  </p:cmAuthor>
  <p:cmAuthor id="3" name="Sam Hepworth" initials="SH" lastIdx="4" clrIdx="2">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500"/>
    <a:srgbClr val="652F91"/>
    <a:srgbClr val="6632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20E555-ED8E-4F29-B55B-AD2BE54F1910}" v="14" dt="2021-07-12T10:55:13.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6235" autoAdjust="0"/>
  </p:normalViewPr>
  <p:slideViewPr>
    <p:cSldViewPr>
      <p:cViewPr varScale="1">
        <p:scale>
          <a:sx n="57" d="100"/>
          <a:sy n="57" d="100"/>
        </p:scale>
        <p:origin x="148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0" Type="http://schemas.microsoft.com/office/2015/10/relationships/revisionInfo" Target="revisionInfo.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289CC7AA-AEEE-2FC3-BFFA-5ABCCFC15D3D}"/>
    <pc:docChg chg="modSld">
      <pc:chgData name="Sam Hepworth" userId="S::sam.hepworth@brook.org.uk::50cf503a-ea25-4e0d-b111-d87aaf801f6c" providerId="AD" clId="Web-{289CC7AA-AEEE-2FC3-BFFA-5ABCCFC15D3D}" dt="2021-06-23T14:02:53.709" v="25"/>
      <pc:docMkLst>
        <pc:docMk/>
      </pc:docMkLst>
      <pc:sldChg chg="modSp addCm">
        <pc:chgData name="Sam Hepworth" userId="S::sam.hepworth@brook.org.uk::50cf503a-ea25-4e0d-b111-d87aaf801f6c" providerId="AD" clId="Web-{289CC7AA-AEEE-2FC3-BFFA-5ABCCFC15D3D}" dt="2021-06-23T14:02:53.709" v="25"/>
        <pc:sldMkLst>
          <pc:docMk/>
          <pc:sldMk cId="0" sldId="437"/>
        </pc:sldMkLst>
        <pc:spChg chg="mod">
          <ac:chgData name="Sam Hepworth" userId="S::sam.hepworth@brook.org.uk::50cf503a-ea25-4e0d-b111-d87aaf801f6c" providerId="AD" clId="Web-{289CC7AA-AEEE-2FC3-BFFA-5ABCCFC15D3D}" dt="2021-06-23T14:02:53.709" v="25"/>
          <ac:spMkLst>
            <pc:docMk/>
            <pc:sldMk cId="0" sldId="437"/>
            <ac:spMk id="2" creationId="{2DE71322-5EF0-45ED-80CF-B4288E3D96D8}"/>
          </ac:spMkLst>
        </pc:spChg>
        <pc:spChg chg="mod">
          <ac:chgData name="Sam Hepworth" userId="S::sam.hepworth@brook.org.uk::50cf503a-ea25-4e0d-b111-d87aaf801f6c" providerId="AD" clId="Web-{289CC7AA-AEEE-2FC3-BFFA-5ABCCFC15D3D}" dt="2021-06-23T14:02:37.552" v="23" actId="20577"/>
          <ac:spMkLst>
            <pc:docMk/>
            <pc:sldMk cId="0" sldId="437"/>
            <ac:spMk id="54275" creationId="{058F5404-5289-4546-AB95-699A2ED74B11}"/>
          </ac:spMkLst>
        </pc:spChg>
      </pc:sldChg>
      <pc:sldChg chg="modSp addCm">
        <pc:chgData name="Sam Hepworth" userId="S::sam.hepworth@brook.org.uk::50cf503a-ea25-4e0d-b111-d87aaf801f6c" providerId="AD" clId="Web-{289CC7AA-AEEE-2FC3-BFFA-5ABCCFC15D3D}" dt="2021-06-23T14:00:10.595" v="2"/>
        <pc:sldMkLst>
          <pc:docMk/>
          <pc:sldMk cId="0" sldId="442"/>
        </pc:sldMkLst>
        <pc:spChg chg="mod">
          <ac:chgData name="Sam Hepworth" userId="S::sam.hepworth@brook.org.uk::50cf503a-ea25-4e0d-b111-d87aaf801f6c" providerId="AD" clId="Web-{289CC7AA-AEEE-2FC3-BFFA-5ABCCFC15D3D}" dt="2021-06-23T14:00:07.251" v="1" actId="20577"/>
          <ac:spMkLst>
            <pc:docMk/>
            <pc:sldMk cId="0" sldId="442"/>
            <ac:spMk id="37890" creationId="{C7846DC6-B50E-482A-9279-B151B0F057FA}"/>
          </ac:spMkLst>
        </pc:spChg>
      </pc:sldChg>
      <pc:sldChg chg="modSp addCm">
        <pc:chgData name="Sam Hepworth" userId="S::sam.hepworth@brook.org.uk::50cf503a-ea25-4e0d-b111-d87aaf801f6c" providerId="AD" clId="Web-{289CC7AA-AEEE-2FC3-BFFA-5ABCCFC15D3D}" dt="2021-06-23T14:02:30.099" v="22"/>
        <pc:sldMkLst>
          <pc:docMk/>
          <pc:sldMk cId="0" sldId="466"/>
        </pc:sldMkLst>
        <pc:spChg chg="mod">
          <ac:chgData name="Sam Hepworth" userId="S::sam.hepworth@brook.org.uk::50cf503a-ea25-4e0d-b111-d87aaf801f6c" providerId="AD" clId="Web-{289CC7AA-AEEE-2FC3-BFFA-5ABCCFC15D3D}" dt="2021-06-23T14:01:55.223" v="18" actId="20577"/>
          <ac:spMkLst>
            <pc:docMk/>
            <pc:sldMk cId="0" sldId="466"/>
            <ac:spMk id="2" creationId="{70434C63-B5C2-4717-85D5-924872C0AAA9}"/>
          </ac:spMkLst>
        </pc:spChg>
        <pc:spChg chg="mod">
          <ac:chgData name="Sam Hepworth" userId="S::sam.hepworth@brook.org.uk::50cf503a-ea25-4e0d-b111-d87aaf801f6c" providerId="AD" clId="Web-{289CC7AA-AEEE-2FC3-BFFA-5ABCCFC15D3D}" dt="2021-06-23T14:02:23.770" v="21" actId="1076"/>
          <ac:spMkLst>
            <pc:docMk/>
            <pc:sldMk cId="0" sldId="466"/>
            <ac:spMk id="48131" creationId="{C85EC620-EB51-4D1B-8B60-7C161D1D335A}"/>
          </ac:spMkLst>
        </pc:spChg>
      </pc:sldChg>
      <pc:sldChg chg="modSp addCm">
        <pc:chgData name="Sam Hepworth" userId="S::sam.hepworth@brook.org.uk::50cf503a-ea25-4e0d-b111-d87aaf801f6c" providerId="AD" clId="Web-{289CC7AA-AEEE-2FC3-BFFA-5ABCCFC15D3D}" dt="2021-06-23T14:01:19.675" v="15"/>
        <pc:sldMkLst>
          <pc:docMk/>
          <pc:sldMk cId="0" sldId="476"/>
        </pc:sldMkLst>
        <pc:spChg chg="mod">
          <ac:chgData name="Sam Hepworth" userId="S::sam.hepworth@brook.org.uk::50cf503a-ea25-4e0d-b111-d87aaf801f6c" providerId="AD" clId="Web-{289CC7AA-AEEE-2FC3-BFFA-5ABCCFC15D3D}" dt="2021-06-23T14:01:13.722" v="14" actId="1076"/>
          <ac:spMkLst>
            <pc:docMk/>
            <pc:sldMk cId="0" sldId="476"/>
            <ac:spMk id="41986" creationId="{D53E29F7-3615-4E8F-AA92-4F96DCD5E220}"/>
          </ac:spMkLst>
        </pc:spChg>
        <pc:picChg chg="mod">
          <ac:chgData name="Sam Hepworth" userId="S::sam.hepworth@brook.org.uk::50cf503a-ea25-4e0d-b111-d87aaf801f6c" providerId="AD" clId="Web-{289CC7AA-AEEE-2FC3-BFFA-5ABCCFC15D3D}" dt="2021-06-23T14:00:45.502" v="9" actId="1076"/>
          <ac:picMkLst>
            <pc:docMk/>
            <pc:sldMk cId="0" sldId="476"/>
            <ac:picMk id="41987" creationId="{D5C15919-5307-42C5-A5D0-22A5EC15B396}"/>
          </ac:picMkLst>
        </pc:picChg>
      </pc:sldChg>
      <pc:sldChg chg="modSp">
        <pc:chgData name="Sam Hepworth" userId="S::sam.hepworth@brook.org.uk::50cf503a-ea25-4e0d-b111-d87aaf801f6c" providerId="AD" clId="Web-{289CC7AA-AEEE-2FC3-BFFA-5ABCCFC15D3D}" dt="2021-06-23T14:01:36.394" v="16" actId="20577"/>
        <pc:sldMkLst>
          <pc:docMk/>
          <pc:sldMk cId="0" sldId="478"/>
        </pc:sldMkLst>
        <pc:spChg chg="mod">
          <ac:chgData name="Sam Hepworth" userId="S::sam.hepworth@brook.org.uk::50cf503a-ea25-4e0d-b111-d87aaf801f6c" providerId="AD" clId="Web-{289CC7AA-AEEE-2FC3-BFFA-5ABCCFC15D3D}" dt="2021-06-23T14:01:36.394" v="16" actId="20577"/>
          <ac:spMkLst>
            <pc:docMk/>
            <pc:sldMk cId="0" sldId="478"/>
            <ac:spMk id="2" creationId="{F4BFCC74-EC53-4918-9885-10DC983CEDE8}"/>
          </ac:spMkLst>
        </pc:spChg>
      </pc:sldChg>
      <pc:sldChg chg="modSp">
        <pc:chgData name="Sam Hepworth" userId="S::sam.hepworth@brook.org.uk::50cf503a-ea25-4e0d-b111-d87aaf801f6c" providerId="AD" clId="Web-{289CC7AA-AEEE-2FC3-BFFA-5ABCCFC15D3D}" dt="2021-06-23T13:59:56.298" v="0" actId="20577"/>
        <pc:sldMkLst>
          <pc:docMk/>
          <pc:sldMk cId="1261926139" sldId="484"/>
        </pc:sldMkLst>
        <pc:spChg chg="mod">
          <ac:chgData name="Sam Hepworth" userId="S::sam.hepworth@brook.org.uk::50cf503a-ea25-4e0d-b111-d87aaf801f6c" providerId="AD" clId="Web-{289CC7AA-AEEE-2FC3-BFFA-5ABCCFC15D3D}" dt="2021-06-23T13:59:56.298" v="0" actId="20577"/>
          <ac:spMkLst>
            <pc:docMk/>
            <pc:sldMk cId="1261926139" sldId="484"/>
            <ac:spMk id="13314" creationId="{94418C1F-B434-4FD3-BBE9-94ADB7ACD52D}"/>
          </ac:spMkLst>
        </pc:spChg>
      </pc:sldChg>
    </pc:docChg>
  </pc:docChgLst>
  <pc:docChgLst>
    <pc:chgData name="Lucy Anson" userId="84c10632-736c-4aed-8484-54e572729c54" providerId="ADAL" clId="{C520E555-ED8E-4F29-B55B-AD2BE54F1910}"/>
    <pc:docChg chg="modSld">
      <pc:chgData name="Lucy Anson" userId="84c10632-736c-4aed-8484-54e572729c54" providerId="ADAL" clId="{C520E555-ED8E-4F29-B55B-AD2BE54F1910}" dt="2021-07-12T10:55:13.349" v="25" actId="1076"/>
      <pc:docMkLst>
        <pc:docMk/>
      </pc:docMkLst>
      <pc:sldChg chg="modSp mod">
        <pc:chgData name="Lucy Anson" userId="84c10632-736c-4aed-8484-54e572729c54" providerId="ADAL" clId="{C520E555-ED8E-4F29-B55B-AD2BE54F1910}" dt="2021-07-12T10:53:51.729" v="13" actId="20577"/>
        <pc:sldMkLst>
          <pc:docMk/>
          <pc:sldMk cId="0" sldId="410"/>
        </pc:sldMkLst>
        <pc:spChg chg="mod">
          <ac:chgData name="Lucy Anson" userId="84c10632-736c-4aed-8484-54e572729c54" providerId="ADAL" clId="{C520E555-ED8E-4F29-B55B-AD2BE54F1910}" dt="2021-07-12T10:53:51.729" v="13" actId="20577"/>
          <ac:spMkLst>
            <pc:docMk/>
            <pc:sldMk cId="0" sldId="410"/>
            <ac:spMk id="52227" creationId="{2E14F748-5B7E-4CBA-96A0-0FABC530F46A}"/>
          </ac:spMkLst>
        </pc:spChg>
        <pc:picChg chg="mod">
          <ac:chgData name="Lucy Anson" userId="84c10632-736c-4aed-8484-54e572729c54" providerId="ADAL" clId="{C520E555-ED8E-4F29-B55B-AD2BE54F1910}" dt="2021-07-12T10:53:33.852" v="0"/>
          <ac:picMkLst>
            <pc:docMk/>
            <pc:sldMk cId="0" sldId="410"/>
            <ac:picMk id="52228" creationId="{983A1493-5572-4F63-84D6-081FB5892817}"/>
          </ac:picMkLst>
        </pc:picChg>
      </pc:sldChg>
      <pc:sldChg chg="modSp">
        <pc:chgData name="Lucy Anson" userId="84c10632-736c-4aed-8484-54e572729c54" providerId="ADAL" clId="{C520E555-ED8E-4F29-B55B-AD2BE54F1910}" dt="2021-07-12T10:55:13.349" v="25" actId="1076"/>
        <pc:sldMkLst>
          <pc:docMk/>
          <pc:sldMk cId="0" sldId="414"/>
        </pc:sldMkLst>
        <pc:picChg chg="mod">
          <ac:chgData name="Lucy Anson" userId="84c10632-736c-4aed-8484-54e572729c54" providerId="ADAL" clId="{C520E555-ED8E-4F29-B55B-AD2BE54F1910}" dt="2021-07-12T10:55:13.349" v="25" actId="1076"/>
          <ac:picMkLst>
            <pc:docMk/>
            <pc:sldMk cId="0" sldId="414"/>
            <ac:picMk id="21506" creationId="{45883C93-2D4E-46C8-B5EE-5C00432C5488}"/>
          </ac:picMkLst>
        </pc:picChg>
        <pc:picChg chg="mod">
          <ac:chgData name="Lucy Anson" userId="84c10632-736c-4aed-8484-54e572729c54" providerId="ADAL" clId="{C520E555-ED8E-4F29-B55B-AD2BE54F1910}" dt="2021-07-12T10:55:12.045" v="24" actId="1076"/>
          <ac:picMkLst>
            <pc:docMk/>
            <pc:sldMk cId="0" sldId="414"/>
            <ac:picMk id="21507" creationId="{C58445D4-054E-42F8-AC10-AF8D3F4E644A}"/>
          </ac:picMkLst>
        </pc:picChg>
      </pc:sldChg>
      <pc:sldChg chg="modSp">
        <pc:chgData name="Lucy Anson" userId="84c10632-736c-4aed-8484-54e572729c54" providerId="ADAL" clId="{C520E555-ED8E-4F29-B55B-AD2BE54F1910}" dt="2021-07-12T10:54:43.484" v="18" actId="1076"/>
        <pc:sldMkLst>
          <pc:docMk/>
          <pc:sldMk cId="0" sldId="420"/>
        </pc:sldMkLst>
        <pc:picChg chg="mod">
          <ac:chgData name="Lucy Anson" userId="84c10632-736c-4aed-8484-54e572729c54" providerId="ADAL" clId="{C520E555-ED8E-4F29-B55B-AD2BE54F1910}" dt="2021-07-12T10:54:43.484" v="18" actId="1076"/>
          <ac:picMkLst>
            <pc:docMk/>
            <pc:sldMk cId="0" sldId="420"/>
            <ac:picMk id="29699" creationId="{3958FA4B-BD66-4180-AB91-4D68A75E42C3}"/>
          </ac:picMkLst>
        </pc:picChg>
      </pc:sldChg>
      <pc:sldChg chg="modSp">
        <pc:chgData name="Lucy Anson" userId="84c10632-736c-4aed-8484-54e572729c54" providerId="ADAL" clId="{C520E555-ED8E-4F29-B55B-AD2BE54F1910}" dt="2021-07-12T10:55:00.511" v="22"/>
        <pc:sldMkLst>
          <pc:docMk/>
          <pc:sldMk cId="0" sldId="421"/>
        </pc:sldMkLst>
        <pc:picChg chg="mod">
          <ac:chgData name="Lucy Anson" userId="84c10632-736c-4aed-8484-54e572729c54" providerId="ADAL" clId="{C520E555-ED8E-4F29-B55B-AD2BE54F1910}" dt="2021-07-12T10:55:00.511" v="22"/>
          <ac:picMkLst>
            <pc:docMk/>
            <pc:sldMk cId="0" sldId="421"/>
            <ac:picMk id="25602" creationId="{42434A35-96DC-4403-8F39-87DAA1115855}"/>
          </ac:picMkLst>
        </pc:picChg>
      </pc:sldChg>
      <pc:sldChg chg="modSp">
        <pc:chgData name="Lucy Anson" userId="84c10632-736c-4aed-8484-54e572729c54" providerId="ADAL" clId="{C520E555-ED8E-4F29-B55B-AD2BE54F1910}" dt="2021-07-12T10:54:48.814" v="20" actId="1076"/>
        <pc:sldMkLst>
          <pc:docMk/>
          <pc:sldMk cId="0" sldId="422"/>
        </pc:sldMkLst>
        <pc:picChg chg="mod">
          <ac:chgData name="Lucy Anson" userId="84c10632-736c-4aed-8484-54e572729c54" providerId="ADAL" clId="{C520E555-ED8E-4F29-B55B-AD2BE54F1910}" dt="2021-07-12T10:54:48.814" v="20" actId="1076"/>
          <ac:picMkLst>
            <pc:docMk/>
            <pc:sldMk cId="0" sldId="422"/>
            <ac:picMk id="27651" creationId="{809DFC89-26D9-41F0-9433-A33FAAFA476D}"/>
          </ac:picMkLst>
        </pc:picChg>
      </pc:sldChg>
      <pc:sldChg chg="modSp">
        <pc:chgData name="Lucy Anson" userId="84c10632-736c-4aed-8484-54e572729c54" providerId="ADAL" clId="{C520E555-ED8E-4F29-B55B-AD2BE54F1910}" dt="2021-07-12T10:54:18.856" v="16" actId="1076"/>
        <pc:sldMkLst>
          <pc:docMk/>
          <pc:sldMk cId="0" sldId="476"/>
        </pc:sldMkLst>
        <pc:spChg chg="mod">
          <ac:chgData name="Lucy Anson" userId="84c10632-736c-4aed-8484-54e572729c54" providerId="ADAL" clId="{C520E555-ED8E-4F29-B55B-AD2BE54F1910}" dt="2021-07-12T10:54:15.948" v="15" actId="1076"/>
          <ac:spMkLst>
            <pc:docMk/>
            <pc:sldMk cId="0" sldId="476"/>
            <ac:spMk id="41986" creationId="{D53E29F7-3615-4E8F-AA92-4F96DCD5E220}"/>
          </ac:spMkLst>
        </pc:spChg>
        <pc:picChg chg="mod">
          <ac:chgData name="Lucy Anson" userId="84c10632-736c-4aed-8484-54e572729c54" providerId="ADAL" clId="{C520E555-ED8E-4F29-B55B-AD2BE54F1910}" dt="2021-07-12T10:54:18.856" v="16" actId="1076"/>
          <ac:picMkLst>
            <pc:docMk/>
            <pc:sldMk cId="0" sldId="476"/>
            <ac:picMk id="41987" creationId="{D5C15919-5307-42C5-A5D0-22A5EC15B396}"/>
          </ac:picMkLst>
        </pc:picChg>
      </pc:sldChg>
      <pc:sldChg chg="modSp">
        <pc:chgData name="Lucy Anson" userId="84c10632-736c-4aed-8484-54e572729c54" providerId="ADAL" clId="{C520E555-ED8E-4F29-B55B-AD2BE54F1910}" dt="2021-07-12T10:54:04.797" v="14" actId="1076"/>
        <pc:sldMkLst>
          <pc:docMk/>
          <pc:sldMk cId="0" sldId="478"/>
        </pc:sldMkLst>
        <pc:picChg chg="mod">
          <ac:chgData name="Lucy Anson" userId="84c10632-736c-4aed-8484-54e572729c54" providerId="ADAL" clId="{C520E555-ED8E-4F29-B55B-AD2BE54F1910}" dt="2021-07-12T10:54:04.797" v="14" actId="1076"/>
          <ac:picMkLst>
            <pc:docMk/>
            <pc:sldMk cId="0" sldId="478"/>
            <ac:picMk id="46084" creationId="{3BABD827-5EE4-4D2E-B3B0-E63D993A046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068B51-7B55-464C-B99A-844ADD9F67EF}"/>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1" name="Rectangle 3">
            <a:extLst>
              <a:ext uri="{FF2B5EF4-FFF2-40B4-BE49-F238E27FC236}">
                <a16:creationId xmlns:a16="http://schemas.microsoft.com/office/drawing/2014/main" id="{D5C7F499-039F-AA4D-8ED2-7A52B08CC546}"/>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7172" name="Rectangle 4">
            <a:extLst>
              <a:ext uri="{FF2B5EF4-FFF2-40B4-BE49-F238E27FC236}">
                <a16:creationId xmlns:a16="http://schemas.microsoft.com/office/drawing/2014/main" id="{D7FBCB13-7D81-1D4E-BF7A-E0B2E0B56A2E}"/>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3" name="Rectangle 5">
            <a:extLst>
              <a:ext uri="{FF2B5EF4-FFF2-40B4-BE49-F238E27FC236}">
                <a16:creationId xmlns:a16="http://schemas.microsoft.com/office/drawing/2014/main" id="{4E917D56-8257-AF4A-BEDC-6A5DCF56796E}"/>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8B13614E-063F-43AC-8C2B-F1C5B5DADE4A}"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B8AC7AE-4A22-8C45-9957-F99F6FF49248}"/>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099" name="Rectangle 3">
            <a:extLst>
              <a:ext uri="{FF2B5EF4-FFF2-40B4-BE49-F238E27FC236}">
                <a16:creationId xmlns:a16="http://schemas.microsoft.com/office/drawing/2014/main" id="{938EAD39-2AB8-6243-9A3F-84442239BEB2}"/>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4100" name="Rectangle 4">
            <a:extLst>
              <a:ext uri="{FF2B5EF4-FFF2-40B4-BE49-F238E27FC236}">
                <a16:creationId xmlns:a16="http://schemas.microsoft.com/office/drawing/2014/main" id="{4C50DE52-01CA-CE40-8F29-53DF61614DB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D8ECC5A3-60DB-734D-911A-92DF483D3CA3}"/>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4985CC0E-B831-7445-8766-ED96E00BF600}"/>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103" name="Rectangle 7">
            <a:extLst>
              <a:ext uri="{FF2B5EF4-FFF2-40B4-BE49-F238E27FC236}">
                <a16:creationId xmlns:a16="http://schemas.microsoft.com/office/drawing/2014/main" id="{C5F4FA41-9A5B-8D48-AAA7-02504DBCA254}"/>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90E1C768-4C5C-449A-9D32-22D67229BDE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AAB2-DAD6-C945-9853-2D2C9F0F0204}"/>
              </a:ext>
            </a:extLst>
          </p:cNvPr>
          <p:cNvSpPr>
            <a:spLocks noGrp="1" noRot="1" noChangeAspect="1"/>
          </p:cNvSpPr>
          <p:nvPr>
            <p:ph type="sldImg"/>
          </p:nvPr>
        </p:nvSpPr>
        <p:spPr/>
      </p:sp>
      <p:sp>
        <p:nvSpPr>
          <p:cNvPr id="12291" name="Notes Placeholder 2">
            <a:extLst>
              <a:ext uri="{FF2B5EF4-FFF2-40B4-BE49-F238E27FC236}">
                <a16:creationId xmlns:a16="http://schemas.microsoft.com/office/drawing/2014/main" id="{AF1E69BD-7D9C-4EB2-A054-AB4C6C0BE99C}"/>
              </a:ext>
            </a:extLst>
          </p:cNvPr>
          <p:cNvSpPr>
            <a:spLocks noGrp="1" noChangeArrowheads="1"/>
          </p:cNvSpPr>
          <p:nvPr>
            <p:ph type="body" idx="1"/>
          </p:nvPr>
        </p:nvSpPr>
        <p:spPr>
          <a:noFill/>
        </p:spPr>
        <p:txBody>
          <a:bodyPr/>
          <a:lstStyle/>
          <a:p>
            <a:endParaRPr lang="en-GB" altLang="en-US"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6FB0CC78-BC80-493D-A826-6E622AEE386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404A34D-68AF-4ABD-97F7-D0A033B88257}" type="slidenum">
              <a:rPr lang="en-US" altLang="en-US" sz="1200">
                <a:solidFill>
                  <a:srgbClr val="000000"/>
                </a:solidFill>
              </a:rPr>
              <a:pPr/>
              <a:t>1</a:t>
            </a:fld>
            <a:endParaRPr lang="en-US" altLang="en-US" sz="1200" dirty="0">
              <a:solidFill>
                <a:srgbClr val="000000"/>
              </a:solidFill>
            </a:endParaRPr>
          </a:p>
        </p:txBody>
      </p:sp>
    </p:spTree>
    <p:extLst>
      <p:ext uri="{BB962C8B-B14F-4D97-AF65-F5344CB8AC3E}">
        <p14:creationId xmlns:p14="http://schemas.microsoft.com/office/powerpoint/2010/main" val="201190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1EAB0-C9FA-4AF0-80BB-2CAC6C7EF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A2710-C519-474F-9DAD-07F7007E5231}"/>
              </a:ext>
            </a:extLst>
          </p:cNvPr>
          <p:cNvSpPr>
            <a:spLocks noGrp="1"/>
          </p:cNvSpPr>
          <p:nvPr>
            <p:ph type="body" idx="1"/>
          </p:nvPr>
        </p:nvSpPr>
        <p:spPr/>
        <p:txBody>
          <a:bodyPr/>
          <a:lstStyle/>
          <a:p>
            <a:pP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Your nipples and breasts will get bigger (you might wear a bra).</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Your body shape may grow more curvy and your hips may get wider.</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You might start to get vaginal discharge - clear/milky liquid in your underwear which keeps the vagina healthy.</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Your periods will start. – we are going to learn about this more in the next activity  </a:t>
            </a:r>
          </a:p>
          <a:p>
            <a:pPr>
              <a:defRPr/>
            </a:pPr>
            <a:endParaRPr lang="en-GB" dirty="0">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7C700E40-41C6-4952-8B39-6B8C4257B07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8B9942-60B7-4C9A-B73F-8F6C0268C884}" type="slidenum">
              <a:rPr lang="en-US" altLang="en-US" sz="1200"/>
              <a:pPr/>
              <a:t>10</a:t>
            </a:fld>
            <a:endParaRPr lang="en-US"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AAB2-DAD6-C945-9853-2D2C9F0F0204}"/>
              </a:ext>
            </a:extLst>
          </p:cNvPr>
          <p:cNvSpPr>
            <a:spLocks noGrp="1" noRot="1" noChangeAspect="1"/>
          </p:cNvSpPr>
          <p:nvPr>
            <p:ph type="sldImg"/>
          </p:nvPr>
        </p:nvSpPr>
        <p:spPr/>
      </p:sp>
      <p:sp>
        <p:nvSpPr>
          <p:cNvPr id="32771" name="Notes Placeholder 2">
            <a:extLst>
              <a:ext uri="{FF2B5EF4-FFF2-40B4-BE49-F238E27FC236}">
                <a16:creationId xmlns:a16="http://schemas.microsoft.com/office/drawing/2014/main" id="{672E6295-7BF2-475F-8384-A0D1FD48B733}"/>
              </a:ext>
            </a:extLst>
          </p:cNvPr>
          <p:cNvSpPr>
            <a:spLocks noGrp="1" noChangeArrowheads="1"/>
          </p:cNvSpPr>
          <p:nvPr>
            <p:ph type="body" idx="1"/>
          </p:nvPr>
        </p:nvSpPr>
        <p:spPr>
          <a:noFill/>
        </p:spPr>
        <p:txBody>
          <a:bodyPr/>
          <a:lstStyle/>
          <a:p>
            <a:r>
              <a:rPr lang="en-GB" altLang="en-US" dirty="0">
                <a:latin typeface="Arial" panose="020B0604020202020204" pitchFamily="34" charset="0"/>
              </a:rPr>
              <a:t>What’s the first thing you think of when you hear ‘periods’ </a:t>
            </a:r>
          </a:p>
          <a:p>
            <a:endParaRPr lang="en-GB" altLang="en-US" dirty="0">
              <a:latin typeface="Arial" panose="020B0604020202020204" pitchFamily="34" charset="0"/>
            </a:endParaRPr>
          </a:p>
          <a:p>
            <a:r>
              <a:rPr lang="en-GB" altLang="en-US" dirty="0">
                <a:latin typeface="Arial" panose="020B0604020202020204" pitchFamily="34" charset="0"/>
              </a:rPr>
              <a:t>Method </a:t>
            </a:r>
          </a:p>
          <a:p>
            <a:endParaRPr lang="en-GB" altLang="en-US" dirty="0">
              <a:latin typeface="Arial" panose="020B0604020202020204" pitchFamily="34" charset="0"/>
            </a:endParaRPr>
          </a:p>
          <a:p>
            <a:r>
              <a:rPr lang="en-GB" altLang="en-US" dirty="0">
                <a:latin typeface="Arial" panose="020B0604020202020204" pitchFamily="34" charset="0"/>
              </a:rPr>
              <a:t>•Facilitator asks the group to anonymously write down a word or phrase they think of when they hear ‘periods’ on a post it note (the young people can write down more than one). You may choose to state no swear words or offensive words for some groups. </a:t>
            </a:r>
          </a:p>
          <a:p>
            <a:r>
              <a:rPr lang="en-GB" altLang="en-US" dirty="0">
                <a:latin typeface="Arial" panose="020B0604020202020204" pitchFamily="34" charset="0"/>
              </a:rPr>
              <a:t>•Facilitator then collects them in and reads out some to the whole group. </a:t>
            </a:r>
          </a:p>
          <a:p>
            <a:r>
              <a:rPr lang="en-GB" altLang="en-US" dirty="0">
                <a:latin typeface="Arial" panose="020B0604020202020204" pitchFamily="34" charset="0"/>
              </a:rPr>
              <a:t>•Alternatively facilitator can just ask young people to shout out suggestions </a:t>
            </a:r>
          </a:p>
          <a:p>
            <a:r>
              <a:rPr lang="en-GB" altLang="en-US" dirty="0">
                <a:latin typeface="Arial" panose="020B0604020202020204" pitchFamily="34" charset="0"/>
              </a:rPr>
              <a:t>•This question may bring up themes of embarrassment/shame/ taboo/ stigma around periods and it’s important to let the young people know that though there are no wrong ways to feel, periods are not something to be covered up or ashamed of. They are natural and unique to each person. Follow up questions could be ‘Why do people feel embarrassed?’  ‘ Why do people feel they’re dirty?’ ‘where does this come from?’ this is where you can talk about adverts, myths, boys often not being taught about them etc. </a:t>
            </a:r>
          </a:p>
          <a:p>
            <a:r>
              <a:rPr lang="en-GB" altLang="en-US" dirty="0">
                <a:latin typeface="Arial" panose="020B0604020202020204" pitchFamily="34" charset="0"/>
              </a:rPr>
              <a:t>•Equally the group may not mention this theme (which would be great!) and instead focus on practicalities like pads etc. or how they feel and so on. </a:t>
            </a:r>
          </a:p>
          <a:p>
            <a:endParaRPr lang="en-GB" altLang="en-US" dirty="0">
              <a:latin typeface="Arial" panose="020B0604020202020204" pitchFamily="34" charset="0"/>
            </a:endParaRPr>
          </a:p>
          <a:p>
            <a:r>
              <a:rPr lang="en-GB" altLang="en-US" dirty="0">
                <a:latin typeface="Arial" panose="020B0604020202020204" pitchFamily="34" charset="0"/>
              </a:rPr>
              <a:t>Key Questions </a:t>
            </a:r>
          </a:p>
          <a:p>
            <a:endParaRPr lang="en-GB" altLang="en-US" dirty="0">
              <a:latin typeface="Arial" panose="020B0604020202020204" pitchFamily="34" charset="0"/>
            </a:endParaRPr>
          </a:p>
          <a:p>
            <a:r>
              <a:rPr lang="en-GB" altLang="en-US" dirty="0">
                <a:latin typeface="Arial" panose="020B0604020202020204" pitchFamily="34" charset="0"/>
              </a:rPr>
              <a:t>•	What else do we call periods? Why do you think we have other words? Where does this come from? </a:t>
            </a:r>
          </a:p>
          <a:p>
            <a:r>
              <a:rPr lang="en-GB" altLang="en-US" dirty="0">
                <a:latin typeface="Arial" panose="020B0604020202020204" pitchFamily="34" charset="0"/>
              </a:rPr>
              <a:t>•	Do we often talk about periods? Is this only with certain people? Why do we think that is? </a:t>
            </a:r>
          </a:p>
          <a:p>
            <a:endParaRPr lang="en-GB" altLang="en-US" dirty="0">
              <a:latin typeface="Arial" panose="020B0604020202020204" pitchFamily="34" charset="0"/>
            </a:endParaRPr>
          </a:p>
          <a:p>
            <a:r>
              <a:rPr lang="en-GB" altLang="en-US" dirty="0">
                <a:latin typeface="Arial" panose="020B0604020202020204" pitchFamily="34" charset="0"/>
              </a:rPr>
              <a:t>Key Messages </a:t>
            </a:r>
          </a:p>
          <a:p>
            <a:endParaRPr lang="en-GB" altLang="en-US" dirty="0">
              <a:latin typeface="Arial" panose="020B0604020202020204" pitchFamily="34" charset="0"/>
            </a:endParaRPr>
          </a:p>
          <a:p>
            <a:r>
              <a:rPr lang="en-GB" altLang="en-US" dirty="0">
                <a:latin typeface="Arial" panose="020B0604020202020204" pitchFamily="34" charset="0"/>
              </a:rPr>
              <a:t>•	Often menstruators are taught that periods should be hidden, covered up, secret and not talked about. Though there is no ‘wrong’ way to feel, periods are not something to be covered up or ashamed of. They are natural and unique to each person. </a:t>
            </a:r>
          </a:p>
          <a:p>
            <a:r>
              <a:rPr lang="en-GB" altLang="en-US" dirty="0">
                <a:latin typeface="Arial" panose="020B0604020202020204" pitchFamily="34" charset="0"/>
              </a:rPr>
              <a:t>•	“The impact of stigma and shame around menstruation is felt across many areas of young people’s lives, from mental health, body image and self-esteem, to limiting activities and behaviours. It also acts as a barrier to communication and knowledge about bodies, and ways to care for them.” Plan International UK report</a:t>
            </a: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32772" name="Slide Number Placeholder 3">
            <a:extLst>
              <a:ext uri="{FF2B5EF4-FFF2-40B4-BE49-F238E27FC236}">
                <a16:creationId xmlns:a16="http://schemas.microsoft.com/office/drawing/2014/main" id="{498C64F6-FB1B-46B2-B373-60108A8FD0D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2491F0D-D0BA-455E-B47D-2255B0582697}" type="slidenum">
              <a:rPr lang="en-US" altLang="en-US" sz="1200">
                <a:solidFill>
                  <a:srgbClr val="000000"/>
                </a:solidFill>
              </a:rPr>
              <a:pPr/>
              <a:t>11</a:t>
            </a:fld>
            <a:endParaRPr lang="en-US" altLang="en-US" sz="1200" dirty="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A63FE-61EF-43FA-A996-FC57297B45D4}"/>
              </a:ext>
            </a:extLst>
          </p:cNvPr>
          <p:cNvSpPr>
            <a:spLocks noGrp="1" noRot="1" noChangeAspect="1"/>
          </p:cNvSpPr>
          <p:nvPr>
            <p:ph type="sldImg"/>
          </p:nvPr>
        </p:nvSpPr>
        <p:spPr/>
      </p:sp>
      <p:sp>
        <p:nvSpPr>
          <p:cNvPr id="34819" name="Notes Placeholder 2">
            <a:extLst>
              <a:ext uri="{FF2B5EF4-FFF2-40B4-BE49-F238E27FC236}">
                <a16:creationId xmlns:a16="http://schemas.microsoft.com/office/drawing/2014/main" id="{21EF748C-57CF-4C6D-ADC7-A9B6B7810228}"/>
              </a:ext>
            </a:extLst>
          </p:cNvPr>
          <p:cNvSpPr>
            <a:spLocks noGrp="1"/>
          </p:cNvSpPr>
          <p:nvPr>
            <p:ph type="body" idx="1"/>
          </p:nvPr>
        </p:nvSpPr>
        <p:spPr>
          <a:noFill/>
        </p:spPr>
        <p:txBody>
          <a:bodyPr/>
          <a:lstStyle/>
          <a:p>
            <a:r>
              <a:rPr lang="en-GB" altLang="en-US" dirty="0">
                <a:latin typeface="Arial"/>
                <a:ea typeface="MS PGothic"/>
                <a:cs typeface="Arial"/>
              </a:rPr>
              <a:t>•Every month (ish), the ovaries release an egg – this is called ovulation. If this egg is not fertilised by a sperm, </a:t>
            </a:r>
            <a:r>
              <a:rPr lang="en-GB" dirty="0">
                <a:latin typeface="Arial"/>
                <a:ea typeface="MS PGothic"/>
                <a:cs typeface="Arial"/>
              </a:rPr>
              <a:t>the egg disperses in the uterus and comes out through the vagina as blood.</a:t>
            </a:r>
            <a:r>
              <a:rPr lang="en-GB" altLang="en-US" dirty="0">
                <a:latin typeface="Arial"/>
                <a:ea typeface="MS PGothic"/>
                <a:cs typeface="Arial"/>
              </a:rPr>
              <a:t> A period will usually last for two to ten days.</a:t>
            </a:r>
          </a:p>
          <a:p>
            <a:r>
              <a:rPr lang="en-GB" altLang="en-US" dirty="0">
                <a:latin typeface="Arial"/>
                <a:ea typeface="MS PGothic"/>
                <a:cs typeface="Arial"/>
              </a:rPr>
              <a:t>•In this session, we will be using the terms ‘period’ and ‘menstruation’, because they mean the same thing. Menstruation is the scientific term for a period.</a:t>
            </a:r>
          </a:p>
          <a:p>
            <a:endParaRPr lang="en-GB" altLang="en-US" dirty="0">
              <a:latin typeface="Arial" panose="020B0604020202020204" pitchFamily="34" charset="0"/>
              <a:cs typeface="Arial"/>
            </a:endParaRPr>
          </a:p>
          <a:p>
            <a:r>
              <a:rPr lang="en-GB" dirty="0">
                <a:latin typeface="Arial"/>
                <a:ea typeface="MS PGothic"/>
                <a:cs typeface="Arial"/>
              </a:rPr>
              <a:t> </a:t>
            </a:r>
          </a:p>
        </p:txBody>
      </p:sp>
      <p:sp>
        <p:nvSpPr>
          <p:cNvPr id="34820" name="Slide Number Placeholder 3">
            <a:extLst>
              <a:ext uri="{FF2B5EF4-FFF2-40B4-BE49-F238E27FC236}">
                <a16:creationId xmlns:a16="http://schemas.microsoft.com/office/drawing/2014/main" id="{95E006CA-689C-4AA9-AA37-CE82B59E209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7E9304-277A-4EE6-9E6D-88ADDB755BA6}" type="slidenum">
              <a:rPr lang="en-US" altLang="en-US" sz="1200"/>
              <a:pPr/>
              <a:t>12</a:t>
            </a:fld>
            <a:endParaRPr lang="en-US"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CCD18-53E8-4C69-AA5C-B0F4E4F8410A}"/>
              </a:ext>
            </a:extLst>
          </p:cNvPr>
          <p:cNvSpPr>
            <a:spLocks noGrp="1" noRot="1" noChangeAspect="1"/>
          </p:cNvSpPr>
          <p:nvPr>
            <p:ph type="sldImg"/>
          </p:nvPr>
        </p:nvSpPr>
        <p:spPr/>
      </p:sp>
      <p:sp>
        <p:nvSpPr>
          <p:cNvPr id="36867" name="Notes Placeholder 2">
            <a:extLst>
              <a:ext uri="{FF2B5EF4-FFF2-40B4-BE49-F238E27FC236}">
                <a16:creationId xmlns:a16="http://schemas.microsoft.com/office/drawing/2014/main" id="{2B03BDB5-1E90-40F4-8996-46D6B3FF8D5F}"/>
              </a:ext>
            </a:extLst>
          </p:cNvPr>
          <p:cNvSpPr>
            <a:spLocks noGrp="1"/>
          </p:cNvSpPr>
          <p:nvPr>
            <p:ph type="body" idx="1"/>
          </p:nvPr>
        </p:nvSpPr>
        <p:spPr>
          <a:noFill/>
        </p:spPr>
        <p:txBody>
          <a:bodyPr/>
          <a:lstStyle/>
          <a:p>
            <a:r>
              <a:rPr lang="en-GB" altLang="en-US" dirty="0">
                <a:latin typeface="Arial"/>
                <a:ea typeface="MS PGothic"/>
                <a:cs typeface="Arial"/>
              </a:rPr>
              <a:t>•In this session, we will be using the terms ‘period’ and ‘menstruation’, because they mean the same thing. Menstruation is the scientific term for a period. They are triggered by hormones released from the brain during puberty</a:t>
            </a:r>
          </a:p>
          <a:p>
            <a:r>
              <a:rPr lang="en-GB" altLang="en-US" dirty="0">
                <a:latin typeface="Arial"/>
                <a:ea typeface="MS PGothic"/>
                <a:cs typeface="Arial"/>
              </a:rPr>
              <a:t>•The average age to start is 12 but most people’s periods start between 8 and 14. If you have not started your period by the time you are 18 it is a good idea to speak to a doctor.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altLang="en-US" dirty="0">
                <a:latin typeface="Arial"/>
                <a:ea typeface="MS PGothic"/>
                <a:cs typeface="Arial"/>
              </a:rPr>
              <a:t>•</a:t>
            </a:r>
            <a:r>
              <a:rPr lang="en-GB" dirty="0"/>
              <a:t>Periods are part of the menstrual cycle. Day 1 of</a:t>
            </a:r>
            <a:r>
              <a:rPr lang="en-GB" baseline="0" dirty="0"/>
              <a:t> the menstrual cycle is the day that you get your period, </a:t>
            </a:r>
            <a:r>
              <a:rPr lang="en-GB" dirty="0"/>
              <a:t>and the menstrual cycle lasts until the day before your next one. </a:t>
            </a:r>
            <a:r>
              <a:rPr lang="en-GB" altLang="en-US" dirty="0">
                <a:latin typeface="Arial"/>
                <a:ea typeface="MS PGothic"/>
                <a:cs typeface="Arial"/>
              </a:rPr>
              <a:t>Some people’s cycle may last away between 21 and 40 days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altLang="en-US" dirty="0">
                <a:latin typeface="Arial"/>
                <a:ea typeface="MS PGothic"/>
                <a:cs typeface="Arial"/>
              </a:rPr>
              <a:t>•</a:t>
            </a:r>
            <a:r>
              <a:rPr lang="en-GB" dirty="0"/>
              <a:t>A new egg</a:t>
            </a:r>
            <a:r>
              <a:rPr lang="en-GB" baseline="0" dirty="0"/>
              <a:t> grows and matures between days 6 and 12 of the menstrual cycle</a:t>
            </a:r>
            <a:endParaRPr lang="en-GB" dirty="0"/>
          </a:p>
          <a:p>
            <a:r>
              <a:rPr lang="en-GB" altLang="en-US" dirty="0">
                <a:latin typeface="Arial"/>
                <a:ea typeface="MS PGothic"/>
                <a:cs typeface="Arial"/>
              </a:rPr>
              <a:t>•Around day 13 or 14 of the cycle the ovaries release an egg – this is called ovulation. </a:t>
            </a:r>
          </a:p>
          <a:p>
            <a:r>
              <a:rPr lang="en-GB" altLang="en-US" dirty="0">
                <a:latin typeface="Arial"/>
                <a:ea typeface="MS PGothic"/>
                <a:cs typeface="Arial"/>
              </a:rPr>
              <a:t>•Post</a:t>
            </a:r>
            <a:r>
              <a:rPr lang="en-GB" altLang="en-US" baseline="0" dirty="0">
                <a:latin typeface="Arial"/>
                <a:ea typeface="MS PGothic"/>
                <a:cs typeface="Arial"/>
              </a:rPr>
              <a:t> ovulation is the time after the egg is released.</a:t>
            </a:r>
          </a:p>
          <a:p>
            <a:r>
              <a:rPr lang="en-GB" altLang="en-US" dirty="0">
                <a:latin typeface="Arial"/>
                <a:ea typeface="MS PGothic"/>
                <a:cs typeface="Arial"/>
              </a:rPr>
              <a:t>•I</a:t>
            </a:r>
            <a:r>
              <a:rPr lang="en-GB" dirty="0">
                <a:latin typeface="Arial"/>
                <a:ea typeface="MS PGothic"/>
                <a:cs typeface="Arial"/>
              </a:rPr>
              <a:t>f this egg is not fertilised by a sperm, the egg disperses in the uterus and comes out through the vagina, </a:t>
            </a:r>
            <a:r>
              <a:rPr lang="en-GB" altLang="en-US" dirty="0">
                <a:latin typeface="Arial"/>
                <a:ea typeface="MS PGothic"/>
                <a:cs typeface="Arial"/>
              </a:rPr>
              <a:t>and this is what period blood is. </a:t>
            </a:r>
          </a:p>
          <a:p>
            <a:r>
              <a:rPr lang="en-GB" altLang="en-US" dirty="0">
                <a:latin typeface="Arial"/>
                <a:ea typeface="MS PGothic"/>
                <a:cs typeface="Arial"/>
              </a:rPr>
              <a:t>•There’s no ‘normal’ period or cycle, everyone is different! But usually they last a few days (commonly 3-8 days) passing between 5-12 teaspoons of pink, red or brown blood – this can be can be thick or watery. Periods can be irregular, heavy or light and can change throughout your life. </a:t>
            </a:r>
          </a:p>
          <a:p>
            <a:r>
              <a:rPr lang="en-GB" altLang="en-US" dirty="0">
                <a:latin typeface="Arial"/>
                <a:ea typeface="MS PGothic"/>
                <a:cs typeface="Arial"/>
              </a:rPr>
              <a:t>•It’s normal to get vaginal discharge throughout the month. The amount that comes out can vary, depending on where you’re at in your menstrual cycle. Sometimes discharge looks thick and white, and other times (when you’re releasing an egg, around ovulation) it looks stringy and clear. It can also have a yellowish look to it. The point of discharge is to keep the vagina moist, clean and healthy. It cleans the vagina by getting rid of dead cells and bacteria. So it is nothing to worry about, in fact it’s a sign everything is healthy and working as it should. If your vaginal discharge changes colour, consistency or smell this may be the sign of an infection, so it’s important to speak to a doctor. </a:t>
            </a:r>
            <a:endParaRPr lang="en-GB" altLang="en-US" dirty="0">
              <a:latin typeface="Arial" panose="020B0604020202020204" pitchFamily="34" charset="0"/>
              <a:cs typeface="Arial"/>
            </a:endParaRPr>
          </a:p>
          <a:p>
            <a:r>
              <a:rPr lang="en-GB" altLang="en-US" dirty="0">
                <a:latin typeface="Arial"/>
                <a:ea typeface="MS PGothic"/>
                <a:cs typeface="Arial"/>
              </a:rPr>
              <a:t>•Use plain, unperfumed soap every day to gently wash your vulva. Never clean inside the vagina (douche) as it washes out the good bacteria. Always wipe front to back, to avoid transferring bacteria from the anus.</a:t>
            </a: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13A55A6C-ED7B-4FDB-8ED1-177789ACDCE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83EF11-ACD1-4CEA-AF9C-1D951D9B553B}" type="slidenum">
              <a:rPr lang="en-US" altLang="en-US" sz="1200">
                <a:solidFill>
                  <a:srgbClr val="000000"/>
                </a:solidFill>
              </a:rPr>
              <a:pPr/>
              <a:t>13</a:t>
            </a:fld>
            <a:endParaRPr lang="en-US" altLang="en-US" sz="1200"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a:extLst>
              <a:ext uri="{FF2B5EF4-FFF2-40B4-BE49-F238E27FC236}">
                <a16:creationId xmlns:a16="http://schemas.microsoft.com/office/drawing/2014/main" id="{974C5777-56EB-44CD-844D-D70978C0276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15900" indent="-2159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1pPr>
            <a:lvl2pPr marL="742950" indent="-28575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2pPr>
            <a:lvl3pPr marL="11430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3pPr>
            <a:lvl4pPr marL="16002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4pPr>
            <a:lvl5pPr marL="20574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9pPr>
          </a:lstStyle>
          <a:p>
            <a:pPr eaLnBrk="1">
              <a:spcBef>
                <a:spcPct val="0"/>
              </a:spcBef>
            </a:pPr>
            <a:fld id="{F282231C-2F30-4591-BCA6-0C5F38E480E8}" type="slidenum">
              <a:rPr lang="en-GB" altLang="en-US" sz="1400">
                <a:solidFill>
                  <a:srgbClr val="000000"/>
                </a:solidFill>
                <a:latin typeface="Times New Roman" panose="02020603050405020304" pitchFamily="18" charset="0"/>
              </a:rPr>
              <a:pPr eaLnBrk="1">
                <a:spcBef>
                  <a:spcPct val="0"/>
                </a:spcBef>
              </a:pPr>
              <a:t>14</a:t>
            </a:fld>
            <a:endParaRPr lang="en-GB" altLang="en-US" sz="1400" dirty="0">
              <a:solidFill>
                <a:srgbClr val="000000"/>
              </a:solidFill>
              <a:latin typeface="Times New Roman" panose="02020603050405020304" pitchFamily="18" charset="0"/>
            </a:endParaRPr>
          </a:p>
        </p:txBody>
      </p:sp>
      <p:sp>
        <p:nvSpPr>
          <p:cNvPr id="38915" name="Rectangle 1">
            <a:extLst>
              <a:ext uri="{FF2B5EF4-FFF2-40B4-BE49-F238E27FC236}">
                <a16:creationId xmlns:a16="http://schemas.microsoft.com/office/drawing/2014/main" id="{9E36826B-8ECC-4E95-B13C-91829E31876B}"/>
              </a:ext>
            </a:extLst>
          </p:cNvPr>
          <p:cNvSpPr>
            <a:spLocks noGrp="1" noRot="1" noChangeAspect="1" noChangeArrowheads="1" noTextEdit="1"/>
          </p:cNvSpPr>
          <p:nvPr>
            <p:ph type="sldImg"/>
          </p:nvPr>
        </p:nvSpPr>
        <p:spPr>
          <a:xfrm>
            <a:off x="774700" y="882650"/>
            <a:ext cx="5800725" cy="4351338"/>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a:extLst>
              <a:ext uri="{FF2B5EF4-FFF2-40B4-BE49-F238E27FC236}">
                <a16:creationId xmlns:a16="http://schemas.microsoft.com/office/drawing/2014/main" id="{C94FE892-A940-4320-B042-4D338DC53C62}"/>
              </a:ext>
            </a:extLst>
          </p:cNvPr>
          <p:cNvSpPr>
            <a:spLocks noGrp="1" noChangeArrowheads="1"/>
          </p:cNvSpPr>
          <p:nvPr>
            <p:ph type="body" idx="1"/>
          </p:nvPr>
        </p:nvSpPr>
        <p:spPr>
          <a:xfrm>
            <a:off x="735013" y="5513388"/>
            <a:ext cx="5881687" cy="52228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latin typeface="Arial" panose="020B0604020202020204" pitchFamily="34" charset="0"/>
              </a:rPr>
              <a:t>Handout Brook Period Tracker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41C29-9C9C-4A9F-AF8A-68E863485178}"/>
              </a:ext>
            </a:extLst>
          </p:cNvPr>
          <p:cNvSpPr>
            <a:spLocks noGrp="1" noRot="1" noChangeAspect="1"/>
          </p:cNvSpPr>
          <p:nvPr>
            <p:ph type="sldImg"/>
          </p:nvPr>
        </p:nvSpPr>
        <p:spPr/>
      </p:sp>
      <p:sp>
        <p:nvSpPr>
          <p:cNvPr id="40963" name="Notes Placeholder 2">
            <a:extLst>
              <a:ext uri="{FF2B5EF4-FFF2-40B4-BE49-F238E27FC236}">
                <a16:creationId xmlns:a16="http://schemas.microsoft.com/office/drawing/2014/main" id="{1E8DFC00-AF94-410C-BA17-E8B3F2FC2497}"/>
              </a:ext>
            </a:extLst>
          </p:cNvPr>
          <p:cNvSpPr>
            <a:spLocks noGrp="1"/>
          </p:cNvSpPr>
          <p:nvPr>
            <p:ph type="body" idx="1"/>
          </p:nvPr>
        </p:nvSpPr>
        <p:spPr>
          <a:noFill/>
        </p:spPr>
        <p:txBody>
          <a:bodyPr/>
          <a:lstStyle/>
          <a:p>
            <a:r>
              <a:rPr lang="en-GB" altLang="en-US" dirty="0">
                <a:latin typeface="Arial" panose="020B0604020202020204" pitchFamily="34" charset="0"/>
              </a:rPr>
              <a:t>Period Products </a:t>
            </a:r>
          </a:p>
          <a:p>
            <a:endParaRPr lang="en-GB" altLang="en-US" dirty="0">
              <a:latin typeface="Arial" panose="020B0604020202020204" pitchFamily="34" charset="0"/>
            </a:endParaRPr>
          </a:p>
          <a:p>
            <a:r>
              <a:rPr lang="en-GB" altLang="en-US" dirty="0">
                <a:latin typeface="Arial" panose="020B0604020202020204" pitchFamily="34" charset="0"/>
              </a:rPr>
              <a:t>Method </a:t>
            </a:r>
          </a:p>
          <a:p>
            <a:endParaRPr lang="en-GB" altLang="en-US" dirty="0">
              <a:latin typeface="Arial" panose="020B0604020202020204" pitchFamily="34" charset="0"/>
            </a:endParaRPr>
          </a:p>
          <a:p>
            <a:r>
              <a:rPr lang="en-GB" altLang="en-US" dirty="0">
                <a:latin typeface="Arial" panose="020B0604020202020204" pitchFamily="34" charset="0"/>
              </a:rPr>
              <a:t>•	Facilitator asks the group how someone could manage the period blood? Take some suggestions </a:t>
            </a:r>
          </a:p>
          <a:p>
            <a:r>
              <a:rPr lang="en-GB" altLang="en-US" dirty="0">
                <a:latin typeface="Arial" panose="020B0604020202020204" pitchFamily="34" charset="0"/>
              </a:rPr>
              <a:t>•	Use the period products bag to cover different period management options, using Brook period handout sheets to debrief key points. </a:t>
            </a:r>
          </a:p>
          <a:p>
            <a:r>
              <a:rPr lang="en-GB" altLang="en-US" dirty="0">
                <a:latin typeface="Arial" panose="020B0604020202020204" pitchFamily="34" charset="0"/>
              </a:rPr>
              <a:t>•	Allow the young people to look at and handle the different options, asking any questions </a:t>
            </a:r>
          </a:p>
          <a:p>
            <a:r>
              <a:rPr lang="en-GB" altLang="en-US" dirty="0">
                <a:latin typeface="Arial" panose="020B0604020202020204" pitchFamily="34" charset="0"/>
              </a:rPr>
              <a:t>•	To extend the activity the facilitator can ask the class, in small groups, to list the pros and cons of each method, before feeding back to the wider group. </a:t>
            </a:r>
          </a:p>
          <a:p>
            <a:endParaRPr lang="en-GB" altLang="en-US" dirty="0">
              <a:latin typeface="Arial" panose="020B0604020202020204" pitchFamily="34" charset="0"/>
            </a:endParaRPr>
          </a:p>
          <a:p>
            <a:r>
              <a:rPr lang="en-GB" altLang="en-US" dirty="0">
                <a:latin typeface="Arial" panose="020B0604020202020204" pitchFamily="34" charset="0"/>
              </a:rPr>
              <a:t>Key Questions </a:t>
            </a:r>
          </a:p>
          <a:p>
            <a:endParaRPr lang="en-GB" altLang="en-US" dirty="0">
              <a:latin typeface="Arial" panose="020B0604020202020204" pitchFamily="34" charset="0"/>
            </a:endParaRPr>
          </a:p>
          <a:p>
            <a:r>
              <a:rPr lang="en-GB" altLang="en-US" dirty="0">
                <a:latin typeface="Arial" panose="020B0604020202020204" pitchFamily="34" charset="0"/>
              </a:rPr>
              <a:t>•	What period products have you heard of? </a:t>
            </a:r>
          </a:p>
          <a:p>
            <a:r>
              <a:rPr lang="en-GB" altLang="en-US" dirty="0">
                <a:latin typeface="Arial" panose="020B0604020202020204" pitchFamily="34" charset="0"/>
              </a:rPr>
              <a:t>•	Are some options better than others? </a:t>
            </a:r>
          </a:p>
          <a:p>
            <a:r>
              <a:rPr lang="en-GB" altLang="en-US" dirty="0">
                <a:latin typeface="Arial" panose="020B0604020202020204" pitchFamily="34" charset="0"/>
              </a:rPr>
              <a:t>•	What factors might someone think about when choosing a period product? </a:t>
            </a:r>
          </a:p>
          <a:p>
            <a:r>
              <a:rPr lang="en-GB" altLang="en-US" dirty="0">
                <a:latin typeface="Arial" panose="020B0604020202020204" pitchFamily="34" charset="0"/>
              </a:rPr>
              <a:t>•	Do you only have to use one type of period product? </a:t>
            </a:r>
          </a:p>
          <a:p>
            <a:endParaRPr lang="en-GB" altLang="en-US" dirty="0">
              <a:latin typeface="Arial" panose="020B0604020202020204" pitchFamily="34" charset="0"/>
            </a:endParaRPr>
          </a:p>
          <a:p>
            <a:r>
              <a:rPr lang="en-GB" altLang="en-US" dirty="0">
                <a:latin typeface="Arial" panose="020B0604020202020204" pitchFamily="34" charset="0"/>
              </a:rPr>
              <a:t>See period products sheet for product information</a:t>
            </a:r>
          </a:p>
        </p:txBody>
      </p:sp>
      <p:sp>
        <p:nvSpPr>
          <p:cNvPr id="40964" name="Slide Number Placeholder 3">
            <a:extLst>
              <a:ext uri="{FF2B5EF4-FFF2-40B4-BE49-F238E27FC236}">
                <a16:creationId xmlns:a16="http://schemas.microsoft.com/office/drawing/2014/main" id="{B66EEFFC-8670-48C3-97E7-EA67938B8BF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17C952A-939C-42F7-85D1-77BBC493AD2F}" type="slidenum">
              <a:rPr lang="en-US" altLang="en-US" sz="1200"/>
              <a:pPr/>
              <a:t>15</a:t>
            </a:fld>
            <a:endParaRPr lang="en-US"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182C3-9091-4271-ADDF-509F27503F85}"/>
              </a:ext>
            </a:extLst>
          </p:cNvPr>
          <p:cNvSpPr>
            <a:spLocks noGrp="1" noRot="1" noChangeAspect="1"/>
          </p:cNvSpPr>
          <p:nvPr>
            <p:ph type="sldImg"/>
          </p:nvPr>
        </p:nvSpPr>
        <p:spPr/>
      </p:sp>
      <p:sp>
        <p:nvSpPr>
          <p:cNvPr id="43011" name="Notes Placeholder 2">
            <a:extLst>
              <a:ext uri="{FF2B5EF4-FFF2-40B4-BE49-F238E27FC236}">
                <a16:creationId xmlns:a16="http://schemas.microsoft.com/office/drawing/2014/main" id="{5B28129F-C327-4555-8B9F-D56A91E64DF7}"/>
              </a:ext>
            </a:extLst>
          </p:cNvPr>
          <p:cNvSpPr>
            <a:spLocks noGrp="1"/>
          </p:cNvSpPr>
          <p:nvPr>
            <p:ph type="body" idx="1"/>
          </p:nvPr>
        </p:nvSpPr>
        <p:spPr>
          <a:noFill/>
        </p:spPr>
        <p:txBody>
          <a:bodyPr/>
          <a:lstStyle/>
          <a:p>
            <a:r>
              <a:rPr lang="en-GB" altLang="en-US" b="1" dirty="0">
                <a:latin typeface="Arial" panose="020B0604020202020204" pitchFamily="34" charset="0"/>
              </a:rPr>
              <a:t>Reinforcing positive messaging </a:t>
            </a:r>
          </a:p>
        </p:txBody>
      </p:sp>
      <p:sp>
        <p:nvSpPr>
          <p:cNvPr id="43012" name="Slide Number Placeholder 3">
            <a:extLst>
              <a:ext uri="{FF2B5EF4-FFF2-40B4-BE49-F238E27FC236}">
                <a16:creationId xmlns:a16="http://schemas.microsoft.com/office/drawing/2014/main" id="{8E8BFA01-7A83-495A-95EC-E284F8CF5F5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CC8104-9DA2-4460-A2E4-E3DEE34E570D}" type="slidenum">
              <a:rPr lang="en-US" altLang="en-US" sz="1200"/>
              <a:pPr/>
              <a:t>16</a:t>
            </a:fld>
            <a:endParaRPr lang="en-US"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45059" name="Notes Placeholder 2">
            <a:extLst>
              <a:ext uri="{FF2B5EF4-FFF2-40B4-BE49-F238E27FC236}">
                <a16:creationId xmlns:a16="http://schemas.microsoft.com/office/drawing/2014/main" id="{C456EADB-C222-466A-9542-23197105AFB2}"/>
              </a:ext>
            </a:extLst>
          </p:cNvPr>
          <p:cNvSpPr>
            <a:spLocks noGrp="1" noChangeArrowheads="1"/>
          </p:cNvSpPr>
          <p:nvPr>
            <p:ph type="body" idx="1"/>
          </p:nvPr>
        </p:nvSpPr>
        <p:spPr>
          <a:noFill/>
        </p:spPr>
        <p:txBody>
          <a:bodyPr/>
          <a:lstStyle/>
          <a:p>
            <a:r>
              <a:rPr lang="en-GB" altLang="en-US" b="1" dirty="0">
                <a:latin typeface="Arial" panose="020B0604020202020204" pitchFamily="34" charset="0"/>
              </a:rPr>
              <a:t>Period Pictionary &amp; menstrual wellbeing activity</a:t>
            </a:r>
            <a:r>
              <a:rPr lang="en-GB" altLang="en-US" dirty="0">
                <a:latin typeface="Arial" panose="020B0604020202020204" pitchFamily="34" charset="0"/>
              </a:rPr>
              <a:t> </a:t>
            </a:r>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b="1" dirty="0">
                <a:latin typeface="Arial" panose="020B0604020202020204" pitchFamily="34" charset="0"/>
              </a:rPr>
              <a:t>Method</a:t>
            </a:r>
            <a:endParaRPr lang="en-GB" altLang="en-US" dirty="0">
              <a:latin typeface="Arial" panose="020B0604020202020204" pitchFamily="34" charset="0"/>
            </a:endParaRP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dirty="0">
                <a:latin typeface="Arial" panose="020B0604020202020204" pitchFamily="34" charset="0"/>
              </a:rPr>
              <a:t>Print out period Pictionary cards and hand out to a volunteer(s). If your class is big and two whiteboards are available, pick a couple. </a:t>
            </a:r>
          </a:p>
          <a:p>
            <a:r>
              <a:rPr lang="en-GB" altLang="en-US" dirty="0">
                <a:latin typeface="Arial" panose="020B0604020202020204" pitchFamily="34" charset="0"/>
              </a:rPr>
              <a:t>The volunteer/facilitator draws the image from the card, and the first person to shout out the answer wins the point (and is given the card). If the group are new to the topic, give them some of the easier cards (such as none  that involve the reproductive system, e.g. ovary). Limit or increase the number of cards dependent on time. </a:t>
            </a:r>
          </a:p>
          <a:p>
            <a:r>
              <a:rPr lang="en-GB" altLang="en-US" dirty="0">
                <a:latin typeface="Arial" panose="020B0604020202020204" pitchFamily="34" charset="0"/>
              </a:rPr>
              <a:t>The facilitator asks the group to reflect on some of the menstrual wellbeing ideas we have mentioned in this activity – does anyone do any of these? (this can be private reflection, no one should be forced to share)</a:t>
            </a:r>
          </a:p>
          <a:p>
            <a:r>
              <a:rPr lang="en-GB" altLang="en-US" dirty="0">
                <a:latin typeface="Arial" panose="020B0604020202020204" pitchFamily="34" charset="0"/>
              </a:rPr>
              <a:t>Facilitator leads a discussion on self-care and menstrual wellbeing during the menstrual cycle, using key questions and key messages to debrief. </a:t>
            </a:r>
          </a:p>
          <a:p>
            <a:r>
              <a:rPr lang="en-GB" altLang="en-US" dirty="0">
                <a:latin typeface="Arial" panose="020B0604020202020204" pitchFamily="34" charset="0"/>
              </a:rPr>
              <a:t>Encourage young people to think about things they might need to support their own or others wellbeing during menstruation, encouraging conversations around self-care. Facilitator may choose to ask young people to reflect on this as a piece of follow up homework. </a:t>
            </a: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b="1" dirty="0">
                <a:latin typeface="Arial" panose="020B0604020202020204" pitchFamily="34" charset="0"/>
              </a:rPr>
              <a:t>Key Questions</a:t>
            </a:r>
            <a:endParaRPr lang="en-GB" altLang="en-US" dirty="0">
              <a:latin typeface="Arial" panose="020B0604020202020204" pitchFamily="34" charset="0"/>
            </a:endParaRP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dirty="0">
                <a:latin typeface="Arial" panose="020B0604020202020204" pitchFamily="34" charset="0"/>
              </a:rPr>
              <a:t>Why do we need to think about wellbeing during your period?</a:t>
            </a:r>
          </a:p>
          <a:p>
            <a:r>
              <a:rPr lang="en-GB" altLang="en-US" dirty="0">
                <a:latin typeface="Arial" panose="020B0604020202020204" pitchFamily="34" charset="0"/>
              </a:rPr>
              <a:t>Why is it important to talk about period products as part of menstrual wellbeing?</a:t>
            </a:r>
          </a:p>
          <a:p>
            <a:r>
              <a:rPr lang="en-GB" altLang="en-US" dirty="0">
                <a:latin typeface="Arial" panose="020B0604020202020204" pitchFamily="34" charset="0"/>
              </a:rPr>
              <a:t>Do we need to prepare in advance to look after ourselves before we get and during getting periods?</a:t>
            </a:r>
          </a:p>
          <a:p>
            <a:r>
              <a:rPr lang="en-GB" altLang="en-US" dirty="0">
                <a:latin typeface="Arial" panose="020B0604020202020204" pitchFamily="34" charset="0"/>
              </a:rPr>
              <a:t>Does everyone experience the same period signs?</a:t>
            </a:r>
          </a:p>
          <a:p>
            <a:r>
              <a:rPr lang="en-GB" altLang="en-US" dirty="0">
                <a:latin typeface="Arial" panose="020B0604020202020204" pitchFamily="34" charset="0"/>
              </a:rPr>
              <a:t>Does anyone have any top tips on what to do if you start your period unexpectedly? </a:t>
            </a:r>
          </a:p>
          <a:p>
            <a:r>
              <a:rPr lang="en-GB" altLang="en-US" dirty="0">
                <a:latin typeface="Arial" panose="020B0604020202020204" pitchFamily="34" charset="0"/>
              </a:rPr>
              <a:t>Does anyone have any tips if someone has leaked or how to get rid of period stains from clothes? </a:t>
            </a:r>
          </a:p>
          <a:p>
            <a:r>
              <a:rPr lang="en-GB" altLang="en-US" dirty="0">
                <a:latin typeface="Arial" panose="020B0604020202020204" pitchFamily="34" charset="0"/>
              </a:rPr>
              <a:t>What if people haven’t started their periods yet – does anyone have any advice? </a:t>
            </a: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b="1" dirty="0">
                <a:latin typeface="Arial" panose="020B0604020202020204" pitchFamily="34" charset="0"/>
              </a:rPr>
              <a:t>Key Messages</a:t>
            </a:r>
            <a:endParaRPr lang="en-GB" altLang="en-US" dirty="0">
              <a:latin typeface="Arial" panose="020B0604020202020204" pitchFamily="34" charset="0"/>
            </a:endParaRP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dirty="0">
                <a:latin typeface="Arial" panose="020B0604020202020204" pitchFamily="34" charset="0"/>
              </a:rPr>
              <a:t>Some common signs that you may have before or during your period are feeling  cramps in your lower stomach or back, feeling tense, emotional or irritable before a period (known as PMS), breast tenderness, spots, upset stomach, tiredness, bloating, headaches. You won’t necessarily get all or any of these signs – everyone is different. </a:t>
            </a:r>
          </a:p>
          <a:p>
            <a:r>
              <a:rPr lang="en-GB" altLang="en-US" dirty="0">
                <a:latin typeface="Arial" panose="020B0604020202020204" pitchFamily="34" charset="0"/>
              </a:rPr>
              <a:t>Cramps can be eased by taking Paracetamol or ibuprofen(always follow instructions carefully), using a hot water bottle, having a hot bath or doing some gentle exercise. Period cramps can be uncomfortable, but should not stop you doing normal things like going to school or work. If they are very painful please go to see your doctor for advice. </a:t>
            </a:r>
          </a:p>
          <a:p>
            <a:r>
              <a:rPr lang="en-GB" altLang="en-US" dirty="0">
                <a:latin typeface="Arial" panose="020B0604020202020204" pitchFamily="34" charset="0"/>
              </a:rPr>
              <a:t>Remember your feelings are valid whether you are on your period or not – no one should disregard or mock how you feel by saying things like ‘are you on your period?’ This is not acceptable and often sexist. </a:t>
            </a:r>
          </a:p>
          <a:p>
            <a:r>
              <a:rPr lang="en-GB" altLang="en-US" dirty="0">
                <a:latin typeface="Arial" panose="020B0604020202020204" pitchFamily="34" charset="0"/>
              </a:rPr>
              <a:t>Do something to make you feel positive, especially at particular times during your menstrual cycle. This could be going for a walk or relaxing in bed. Do what feels right for you. </a:t>
            </a:r>
          </a:p>
          <a:p>
            <a:r>
              <a:rPr lang="en-GB" altLang="en-US" dirty="0">
                <a:latin typeface="Arial" panose="020B0604020202020204" pitchFamily="34" charset="0"/>
              </a:rPr>
              <a:t>If you have questions about your body, period or menstrual cycle please speak to an adult you trust. If you have very painful periods please don’t put off getting medical help.</a:t>
            </a:r>
          </a:p>
          <a:p>
            <a:r>
              <a:rPr lang="en-GB" altLang="en-US" dirty="0">
                <a:latin typeface="Arial" panose="020B0604020202020204" pitchFamily="34" charset="0"/>
              </a:rPr>
              <a:t>What we need during our menstrual cycle will change, and that everyone experiences their menstrual cycle differently. </a:t>
            </a:r>
          </a:p>
          <a:p>
            <a:r>
              <a:rPr lang="en-GB" altLang="en-US" dirty="0">
                <a:latin typeface="Arial" panose="020B0604020202020204" pitchFamily="34" charset="0"/>
              </a:rPr>
              <a:t>A little salt, baking soda or lemon juice (on lighter coloured clothes) all help with tougher stains. Always remember to use cold water too. </a:t>
            </a:r>
          </a:p>
          <a:p>
            <a:r>
              <a:rPr lang="en-GB" altLang="en-US" dirty="0">
                <a:latin typeface="Arial" panose="020B0604020202020204" pitchFamily="34" charset="0"/>
              </a:rPr>
              <a:t>Having an emergency period product with you when you are out and about can be a good idea. But remember you can always ask friends or a teacher at school you trust too. </a:t>
            </a:r>
          </a:p>
          <a:p>
            <a:r>
              <a:rPr lang="en-GB" altLang="en-US" dirty="0">
                <a:latin typeface="Arial" panose="020B0604020202020204" pitchFamily="34" charset="0"/>
              </a:rPr>
              <a:t>Tracking your cycle can help you learn about your body and how you might feel at different stages. You might see patterns and learn what to expect. You might want to use an app or a paper tracker. This can help with knowing when your period might be due, as well as how heavy it is, and so be more prepared. </a:t>
            </a:r>
          </a:p>
          <a:p>
            <a:r>
              <a:rPr lang="en-GB" altLang="en-US" dirty="0">
                <a:latin typeface="Arial" panose="020B0604020202020204" pitchFamily="34" charset="0"/>
              </a:rPr>
              <a:t>The average age to start is 12 but most people’s periods start between 8 and 17. If you have not started your period by the time you are 17 it is a good idea to speak to a doctor.</a:t>
            </a:r>
          </a:p>
          <a:p>
            <a:r>
              <a:rPr lang="en-GB" altLang="en-US" dirty="0">
                <a:latin typeface="Arial" panose="020B0604020202020204" pitchFamily="34" charset="0"/>
              </a:rPr>
              <a:t> “Signs that your period is on its way are if you've grown underarm and pubic hair. Typically, you'll start your periods about 2 years after your breasts start growing and about a year after getting a white vaginal discharge. The average girl will get her first period around 12 years old, but it varies from person to person.” NHS website</a:t>
            </a:r>
          </a:p>
          <a:p>
            <a:r>
              <a:rPr lang="en-GB" altLang="en-US" dirty="0">
                <a:latin typeface="Arial" panose="020B0604020202020204" pitchFamily="34" charset="0"/>
              </a:rPr>
              <a:t>As a society, there are ways we can incorporate menstrual wellbeing at home, in school (free period products, assigned staff to discuss menstrual wellbeing with) and in wider cultures. Is there anything you could do to support menstrual wellbeing? </a:t>
            </a:r>
          </a:p>
          <a:p>
            <a:r>
              <a:rPr lang="en-GB" altLang="en-US" b="1" dirty="0">
                <a:latin typeface="Arial" panose="020B0604020202020204" pitchFamily="34" charset="0"/>
              </a:rPr>
              <a:t> </a:t>
            </a:r>
            <a:endParaRPr lang="en-GB" altLang="en-US"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70D0D70C-64E9-4638-A0E8-AF0991DF5B43}"/>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508618-5435-4F03-BB14-80F714BF0076}" type="slidenum">
              <a:rPr lang="en-US" altLang="en-US" sz="1200">
                <a:solidFill>
                  <a:srgbClr val="000000"/>
                </a:solidFill>
              </a:rPr>
              <a:pPr/>
              <a:t>17</a:t>
            </a:fld>
            <a:endParaRPr lang="en-US" altLang="en-US" sz="12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C7E02-AD1F-49B1-9383-425EE911CFA8}"/>
              </a:ext>
            </a:extLst>
          </p:cNvPr>
          <p:cNvSpPr>
            <a:spLocks noGrp="1" noRot="1" noChangeAspect="1"/>
          </p:cNvSpPr>
          <p:nvPr>
            <p:ph type="sldImg"/>
          </p:nvPr>
        </p:nvSpPr>
        <p:spPr/>
      </p:sp>
      <p:sp>
        <p:nvSpPr>
          <p:cNvPr id="47107" name="Notes Placeholder 2">
            <a:extLst>
              <a:ext uri="{FF2B5EF4-FFF2-40B4-BE49-F238E27FC236}">
                <a16:creationId xmlns:a16="http://schemas.microsoft.com/office/drawing/2014/main" id="{D6533005-AA43-479D-A969-DD6ABAE2DAB3}"/>
              </a:ext>
            </a:extLst>
          </p:cNvPr>
          <p:cNvSpPr>
            <a:spLocks noGrp="1"/>
          </p:cNvSpPr>
          <p:nvPr>
            <p:ph type="body" idx="1"/>
          </p:nvPr>
        </p:nvSpPr>
        <p:spPr>
          <a:noFill/>
        </p:spPr>
        <p:txBody>
          <a:bodyPr/>
          <a:lstStyle/>
          <a:p>
            <a:r>
              <a:rPr lang="en-GB" altLang="en-US" dirty="0">
                <a:latin typeface="Arial"/>
                <a:ea typeface="MS PGothic"/>
                <a:cs typeface="Arial"/>
              </a:rPr>
              <a:t>Some common signs that you may have before or during your period are feeling  cramps in your lower stomach or back, feeling tense, emotional or irritable before a period (known as PMS), breast tenderness, spots, upset stomach, tiredness, bloating, headaches. You won’t necessarily get all or any of these signs – everyone is different. </a:t>
            </a:r>
            <a:endParaRPr lang="en-GB" altLang="en-US" dirty="0">
              <a:latin typeface="Arial" panose="020B0604020202020204" pitchFamily="34" charset="0"/>
            </a:endParaRPr>
          </a:p>
          <a:p>
            <a:r>
              <a:rPr lang="en-GB" dirty="0">
                <a:latin typeface="Arial"/>
                <a:ea typeface="MS PGothic"/>
                <a:cs typeface="Arial"/>
              </a:rPr>
              <a:t>During your period some people get cramps which feel like a sore stomach or lower back. A warm bath, hot water bottle and keeping active can help. Any pain relief medication should only be given under adult supervision.</a:t>
            </a:r>
            <a:r>
              <a:rPr lang="en-GB" altLang="en-US" dirty="0">
                <a:latin typeface="Arial"/>
                <a:ea typeface="MS PGothic"/>
                <a:cs typeface="Arial"/>
              </a:rPr>
              <a:t> Period cramps can be uncomfortable, but should not stop you doing normal things like going to school or work. If they are very painful please go to see your doctor for advice. </a:t>
            </a:r>
            <a:endParaRPr lang="en-GB" dirty="0"/>
          </a:p>
          <a:p>
            <a:r>
              <a:rPr lang="en-GB" altLang="en-US" dirty="0">
                <a:latin typeface="Arial"/>
                <a:ea typeface="MS PGothic"/>
                <a:cs typeface="Arial"/>
              </a:rPr>
              <a:t>Remember your feelings are valid whether you are on your period or not – no one should disregard or mock how you feel by saying things like ‘are you on your period?’ This is not acceptable and often sexist. </a:t>
            </a:r>
            <a:endParaRPr lang="en-GB" altLang="en-US" dirty="0">
              <a:latin typeface="Arial" panose="020B0604020202020204" pitchFamily="34" charset="0"/>
              <a:cs typeface="Arial"/>
            </a:endParaRPr>
          </a:p>
          <a:p>
            <a:r>
              <a:rPr lang="en-GB" altLang="en-US" dirty="0">
                <a:latin typeface="Arial"/>
                <a:ea typeface="MS PGothic"/>
                <a:cs typeface="Arial"/>
              </a:rPr>
              <a:t>Do something to make you feel positive, especially at particular times during your menstrual cycle. This could be going for a walk or relaxing in bed. Do what feels right for you. </a:t>
            </a:r>
            <a:endParaRPr lang="en-GB" altLang="en-US" dirty="0">
              <a:latin typeface="Arial" panose="020B0604020202020204" pitchFamily="34" charset="0"/>
              <a:cs typeface="Arial"/>
            </a:endParaRPr>
          </a:p>
          <a:p>
            <a:r>
              <a:rPr lang="en-GB" altLang="en-US" dirty="0">
                <a:latin typeface="Arial"/>
                <a:ea typeface="MS PGothic"/>
                <a:cs typeface="Arial"/>
              </a:rPr>
              <a:t>If you have questions about your body, period or menstrual cycle please speak to an adult you trust. If you have very painful periods please don’t put off getting medical help.</a:t>
            </a:r>
          </a:p>
          <a:p>
            <a:endParaRPr lang="en-GB"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7F0741D5-26E8-4834-9F33-3F75C0E7A9A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851F78-6BB3-4B3B-BF0F-8ABC6D81E087}" type="slidenum">
              <a:rPr lang="en-US" altLang="en-US" sz="1200"/>
              <a:pPr/>
              <a:t>18</a:t>
            </a:fld>
            <a:endParaRPr lang="en-US"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60C1E-2C08-4B7A-A12B-31711AF70959}"/>
              </a:ext>
            </a:extLst>
          </p:cNvPr>
          <p:cNvSpPr>
            <a:spLocks noGrp="1" noRot="1" noChangeAspect="1"/>
          </p:cNvSpPr>
          <p:nvPr>
            <p:ph type="sldImg"/>
          </p:nvPr>
        </p:nvSpPr>
        <p:spPr/>
      </p:sp>
      <p:sp>
        <p:nvSpPr>
          <p:cNvPr id="49155" name="Notes Placeholder 2">
            <a:extLst>
              <a:ext uri="{FF2B5EF4-FFF2-40B4-BE49-F238E27FC236}">
                <a16:creationId xmlns:a16="http://schemas.microsoft.com/office/drawing/2014/main" id="{29CE39AD-64AA-48F3-BBC5-8E99B289C18E}"/>
              </a:ext>
            </a:extLst>
          </p:cNvPr>
          <p:cNvSpPr>
            <a:spLocks noGrp="1"/>
          </p:cNvSpPr>
          <p:nvPr>
            <p:ph type="body" idx="1"/>
          </p:nvPr>
        </p:nvSpPr>
        <p:spPr>
          <a:noFill/>
        </p:spPr>
        <p:txBody>
          <a:bodyPr/>
          <a:lstStyle/>
          <a:p>
            <a:r>
              <a:rPr lang="en-GB" dirty="0">
                <a:latin typeface="Arial"/>
                <a:ea typeface="MS PGothic"/>
                <a:cs typeface="Arial"/>
              </a:rPr>
              <a:t>It is only natural that sometimes you may stain your clothes or bed linen during a period. The best way to remove any stains is to use COLD water and soap to hand wash the stain (sooner is better than later), then when you can, pop it in the washing machine. A little salt, baking soda or lemon juice (on lighter coloured clothes) all help with tougher stains. </a:t>
            </a:r>
            <a:endParaRPr lang="en-GB" altLang="en-US" dirty="0">
              <a:latin typeface="Arial"/>
              <a:ea typeface="MS PGothic"/>
              <a:cs typeface="Arial"/>
            </a:endParaRPr>
          </a:p>
          <a:p>
            <a:r>
              <a:rPr lang="en-GB" altLang="en-US" dirty="0">
                <a:latin typeface="Arial"/>
                <a:ea typeface="MS PGothic"/>
                <a:cs typeface="Arial"/>
              </a:rPr>
              <a:t>Tracking your cycle can help you learn about your body and how you might feel at different stages. You might see patterns and learn what to expect. You might want to use an app or a paper tracker. This can help with knowing when your period might be due, as well as how heavy it is, and so be more prepared. </a:t>
            </a:r>
            <a:endParaRPr lang="en-GB" altLang="en-US" dirty="0">
              <a:latin typeface="Arial" panose="020B0604020202020204" pitchFamily="34" charset="0"/>
              <a:cs typeface="Arial"/>
            </a:endParaRPr>
          </a:p>
          <a:p>
            <a:endParaRPr lang="en-GB" altLang="en-US" dirty="0">
              <a:latin typeface="Arial" panose="020B0604020202020204" pitchFamily="34" charset="0"/>
            </a:endParaRPr>
          </a:p>
        </p:txBody>
      </p:sp>
      <p:sp>
        <p:nvSpPr>
          <p:cNvPr id="49156" name="Slide Number Placeholder 3">
            <a:extLst>
              <a:ext uri="{FF2B5EF4-FFF2-40B4-BE49-F238E27FC236}">
                <a16:creationId xmlns:a16="http://schemas.microsoft.com/office/drawing/2014/main" id="{E8537ACA-DA19-4E89-9CCB-C596678D1E81}"/>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0F28F6-E294-49D6-B78C-0F8AC918697F}" type="slidenum">
              <a:rPr lang="en-US" altLang="en-US" sz="1200">
                <a:solidFill>
                  <a:srgbClr val="000000"/>
                </a:solidFill>
              </a:rPr>
              <a:pPr/>
              <a:t>19</a:t>
            </a:fld>
            <a:endParaRPr lang="en-US" altLang="en-US" sz="1200"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2291" name="Notes Placeholder 2">
            <a:extLst>
              <a:ext uri="{FF2B5EF4-FFF2-40B4-BE49-F238E27FC236}">
                <a16:creationId xmlns:a16="http://schemas.microsoft.com/office/drawing/2014/main" id="{F7104C2A-9EDD-48E7-9828-2A06CC9D30F4}"/>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latin typeface="Arial" panose="020B0604020202020204" pitchFamily="34" charset="0"/>
                <a:ea typeface="ＭＳ Ｐゴシック" pitchFamily="34" charset="-128"/>
              </a:rPr>
              <a:t>Introduce Brook – some suggestions below</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“In 1964, Helen Brook created a pioneering health service for young women who couldn’t access contraception anywhere else and desperately needed support. She refused to let stigma stand in the way of what was needed for these young women, despite fierce opposition.</a:t>
            </a:r>
          </a:p>
          <a:p>
            <a:pPr>
              <a:defRPr/>
            </a:pPr>
            <a:r>
              <a:rPr lang="en-GB" altLang="en-US" dirty="0">
                <a:latin typeface="Arial" panose="020B0604020202020204" pitchFamily="34" charset="0"/>
                <a:ea typeface="ＭＳ Ｐゴシック" pitchFamily="34" charset="-128"/>
              </a:rPr>
              <a:t>Over 55 years later and Brook is at the forefront of providing sexual health services to young people. We support, educate and empower young people to make their own choices about their sexual health and wellbeing.”</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Stats from Brooks Success report 2020 – number for the financial year 2019-2020 </a:t>
            </a:r>
          </a:p>
          <a:p>
            <a:pPr>
              <a:defRPr/>
            </a:pPr>
            <a:r>
              <a:rPr lang="en-GB" altLang="en-US" dirty="0">
                <a:latin typeface="Arial" panose="020B0604020202020204" pitchFamily="34" charset="0"/>
                <a:ea typeface="ＭＳ Ｐゴシック" pitchFamily="34" charset="-128"/>
              </a:rPr>
              <a:t>This shows we work with thousands of young people every year all over the country, supporting them with issues and questions they might have in around sex, their bodies and relationships </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https://www.brook.org.uk/wp-content/uploads/2020/06/BR_SR_FINAL_DIGITAL.pdf</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Our values are:</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To be </a:t>
            </a:r>
            <a:r>
              <a:rPr lang="en-GB" altLang="en-US" b="1" dirty="0">
                <a:latin typeface="Arial" panose="020B0604020202020204" pitchFamily="34" charset="0"/>
                <a:ea typeface="ＭＳ Ｐゴシック" pitchFamily="34" charset="-128"/>
              </a:rPr>
              <a:t>collaborative</a:t>
            </a:r>
            <a:r>
              <a:rPr lang="en-GB" altLang="en-US" dirty="0">
                <a:latin typeface="Arial" panose="020B0604020202020204" pitchFamily="34" charset="0"/>
                <a:ea typeface="ＭＳ Ｐゴシック" pitchFamily="34" charset="-128"/>
              </a:rPr>
              <a:t> - We value young people’s right to be at the centre of decisions that affect them and work in partnership to provide opportunities to share their views, influence decisions and effect real change.</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To be </a:t>
            </a:r>
            <a:r>
              <a:rPr lang="en-GB" altLang="en-US" b="1" dirty="0">
                <a:latin typeface="Arial" panose="020B0604020202020204" pitchFamily="34" charset="0"/>
                <a:ea typeface="ＭＳ Ｐゴシック" pitchFamily="34" charset="-128"/>
              </a:rPr>
              <a:t>courageous - </a:t>
            </a:r>
            <a:r>
              <a:rPr lang="en-GB" altLang="en-US" dirty="0">
                <a:latin typeface="Arial" panose="020B0604020202020204" pitchFamily="34" charset="0"/>
                <a:ea typeface="ＭＳ Ｐゴシック" pitchFamily="34" charset="-128"/>
              </a:rPr>
              <a:t>We relentlessly push the boundaries when fighting for change, supporting young people to build a society where people are free to explore their identities without stigma.</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To be </a:t>
            </a:r>
            <a:r>
              <a:rPr lang="en-GB" altLang="en-US" b="1" dirty="0">
                <a:latin typeface="Arial" panose="020B0604020202020204" pitchFamily="34" charset="0"/>
                <a:ea typeface="ＭＳ Ｐゴシック" pitchFamily="34" charset="-128"/>
              </a:rPr>
              <a:t>Trailblazing - </a:t>
            </a:r>
            <a:r>
              <a:rPr lang="en-GB" altLang="en-US" dirty="0">
                <a:latin typeface="Arial" panose="020B0604020202020204" pitchFamily="34" charset="0"/>
                <a:ea typeface="ＭＳ Ｐゴシック" pitchFamily="34" charset="-128"/>
              </a:rPr>
              <a:t>Since 1964 we have championed the pioneering spirit of our founder, leading the way in meeting the ever-changing needs of young people.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To be </a:t>
            </a:r>
            <a:r>
              <a:rPr lang="en-GB" altLang="en-US" b="1" dirty="0">
                <a:latin typeface="Arial" panose="020B0604020202020204" pitchFamily="34" charset="0"/>
                <a:ea typeface="ＭＳ Ｐゴシック" pitchFamily="34" charset="-128"/>
              </a:rPr>
              <a:t>Trustworthy- </a:t>
            </a:r>
            <a:r>
              <a:rPr lang="en-GB" altLang="en-US" dirty="0">
                <a:latin typeface="Arial" panose="020B0604020202020204" pitchFamily="34" charset="0"/>
                <a:ea typeface="ＭＳ Ｐゴシック" pitchFamily="34" charset="-128"/>
              </a:rPr>
              <a:t>Young people rely on Brook’s confidential and non-judgemental approach to speak freely about the issues that affect them.</a:t>
            </a:r>
          </a:p>
        </p:txBody>
      </p:sp>
      <p:sp>
        <p:nvSpPr>
          <p:cNvPr id="14340" name="Slide Number Placeholder 3">
            <a:extLst>
              <a:ext uri="{FF2B5EF4-FFF2-40B4-BE49-F238E27FC236}">
                <a16:creationId xmlns:a16="http://schemas.microsoft.com/office/drawing/2014/main" id="{EC0F2E37-5B26-4831-9CCD-1656FCBF43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ECBD3598-0099-4B04-9E74-0B623AE510B7}" type="slidenum">
              <a:rPr lang="en-US" altLang="en-US">
                <a:solidFill>
                  <a:srgbClr val="000000"/>
                </a:solidFill>
                <a:cs typeface="Arial" panose="020B0604020202020204" pitchFamily="34" charset="0"/>
              </a:rPr>
              <a:pPr eaLnBrk="1" hangingPunct="1">
                <a:spcBef>
                  <a:spcPct val="0"/>
                </a:spcBef>
              </a:pPr>
              <a:t>2</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257137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a:extLst>
              <a:ext uri="{FF2B5EF4-FFF2-40B4-BE49-F238E27FC236}">
                <a16:creationId xmlns:a16="http://schemas.microsoft.com/office/drawing/2014/main" id="{FD851A45-2C25-48F2-B2CE-2B46D3CEDDB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15900" indent="-2159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1pPr>
            <a:lvl2pPr marL="742950" indent="-28575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2pPr>
            <a:lvl3pPr marL="11430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3pPr>
            <a:lvl4pPr marL="16002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4pPr>
            <a:lvl5pPr marL="20574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9pPr>
          </a:lstStyle>
          <a:p>
            <a:pPr eaLnBrk="1">
              <a:spcBef>
                <a:spcPct val="0"/>
              </a:spcBef>
            </a:pPr>
            <a:fld id="{5A24568C-4CF0-47AF-9FA9-BC5D98846411}" type="slidenum">
              <a:rPr lang="en-GB" altLang="en-US" sz="1400">
                <a:solidFill>
                  <a:srgbClr val="000000"/>
                </a:solidFill>
                <a:latin typeface="Times New Roman" panose="02020603050405020304" pitchFamily="18" charset="0"/>
              </a:rPr>
              <a:pPr eaLnBrk="1">
                <a:spcBef>
                  <a:spcPct val="0"/>
                </a:spcBef>
              </a:pPr>
              <a:t>20</a:t>
            </a:fld>
            <a:endParaRPr lang="en-GB" altLang="en-US" sz="1400" dirty="0">
              <a:solidFill>
                <a:srgbClr val="000000"/>
              </a:solidFill>
              <a:latin typeface="Times New Roman" panose="02020603050405020304" pitchFamily="18" charset="0"/>
            </a:endParaRPr>
          </a:p>
        </p:txBody>
      </p:sp>
      <p:sp>
        <p:nvSpPr>
          <p:cNvPr id="51203" name="Rectangle 1">
            <a:extLst>
              <a:ext uri="{FF2B5EF4-FFF2-40B4-BE49-F238E27FC236}">
                <a16:creationId xmlns:a16="http://schemas.microsoft.com/office/drawing/2014/main" id="{BF8B5440-A00D-4172-B5C9-C0F1C51AAD6E}"/>
              </a:ext>
            </a:extLst>
          </p:cNvPr>
          <p:cNvSpPr>
            <a:spLocks noGrp="1" noRot="1" noChangeAspect="1" noChangeArrowheads="1" noTextEdit="1"/>
          </p:cNvSpPr>
          <p:nvPr>
            <p:ph type="sldImg"/>
          </p:nvPr>
        </p:nvSpPr>
        <p:spPr>
          <a:xfrm>
            <a:off x="774700" y="882650"/>
            <a:ext cx="5800725" cy="4351338"/>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a:extLst>
              <a:ext uri="{FF2B5EF4-FFF2-40B4-BE49-F238E27FC236}">
                <a16:creationId xmlns:a16="http://schemas.microsoft.com/office/drawing/2014/main" id="{1F94EB68-D132-4037-BA42-286BAE0D1C75}"/>
              </a:ext>
            </a:extLst>
          </p:cNvPr>
          <p:cNvSpPr>
            <a:spLocks noGrp="1" noChangeArrowheads="1"/>
          </p:cNvSpPr>
          <p:nvPr>
            <p:ph type="body" idx="1"/>
          </p:nvPr>
        </p:nvSpPr>
        <p:spPr>
          <a:xfrm>
            <a:off x="735013" y="5513388"/>
            <a:ext cx="5881687" cy="52228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GB" altLang="en-US" dirty="0">
                <a:latin typeface="Arial"/>
                <a:ea typeface="MS PGothic"/>
                <a:cs typeface="Arial"/>
              </a:rPr>
              <a:t>•The average age to start is 12 but most people’s periods start between 8 and 14. If you have not started your period by the time you are 18 it is a good idea to speak to a doctor.</a:t>
            </a:r>
          </a:p>
          <a:p>
            <a:r>
              <a:rPr lang="en-GB" altLang="en-US" dirty="0">
                <a:latin typeface="Arial"/>
                <a:ea typeface="MS PGothic"/>
                <a:cs typeface="Arial"/>
              </a:rPr>
              <a:t>• “Signs that your period is on its way are if you've grown underarm and pubic hair. Typically, you'll start your periods about 2 years after your breasts start growing and about a year after getting a white vaginal discharge. The average girl will get her first period around 12 years old, but it varies from person to person.” NHS website</a:t>
            </a:r>
          </a:p>
          <a:p>
            <a:endParaRPr lang="en-GB" altLang="en-US" dirty="0">
              <a:latin typeface="Arial" panose="020B0604020202020204" pitchFamily="34" charset="0"/>
            </a:endParaRPr>
          </a:p>
          <a:p>
            <a:r>
              <a:rPr lang="en-GB" altLang="en-US" dirty="0">
                <a:latin typeface="Arial"/>
                <a:ea typeface="MS PGothic"/>
                <a:cs typeface="Arial"/>
              </a:rPr>
              <a:t>•Having an emergency period product with you when you are out and about can be a good idea. But remember you can always ask friends or a teacher at school you trust too. </a:t>
            </a:r>
            <a:endParaRPr lang="en-GB" altLang="en-US" dirty="0">
              <a:latin typeface="Arial" panose="020B0604020202020204" pitchFamily="34"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9C75-E07E-1B42-A27A-A659E4B71DE7}"/>
              </a:ext>
            </a:extLst>
          </p:cNvPr>
          <p:cNvSpPr>
            <a:spLocks noGrp="1" noRot="1" noChangeAspect="1"/>
          </p:cNvSpPr>
          <p:nvPr>
            <p:ph type="sldImg"/>
          </p:nvPr>
        </p:nvSpPr>
        <p:spPr/>
      </p:sp>
      <p:sp>
        <p:nvSpPr>
          <p:cNvPr id="53251" name="Notes Placeholder 2">
            <a:extLst>
              <a:ext uri="{FF2B5EF4-FFF2-40B4-BE49-F238E27FC236}">
                <a16:creationId xmlns:a16="http://schemas.microsoft.com/office/drawing/2014/main" id="{978216A5-3F61-40BE-BF74-A0FF1E8969BF}"/>
              </a:ext>
            </a:extLst>
          </p:cNvPr>
          <p:cNvSpPr>
            <a:spLocks noGrp="1" noChangeArrowheads="1"/>
          </p:cNvSpPr>
          <p:nvPr>
            <p:ph type="body" idx="1"/>
          </p:nvPr>
        </p:nvSpPr>
        <p:spPr>
          <a:noFill/>
        </p:spPr>
        <p:txBody>
          <a:bodyPr/>
          <a:lstStyle/>
          <a:p>
            <a:endParaRPr lang="en-GB" altLang="en-US" dirty="0">
              <a:latin typeface="Arial" panose="020B0604020202020204" pitchFamily="34" charset="0"/>
            </a:endParaRPr>
          </a:p>
        </p:txBody>
      </p:sp>
      <p:sp>
        <p:nvSpPr>
          <p:cNvPr id="53252" name="Slide Number Placeholder 3">
            <a:extLst>
              <a:ext uri="{FF2B5EF4-FFF2-40B4-BE49-F238E27FC236}">
                <a16:creationId xmlns:a16="http://schemas.microsoft.com/office/drawing/2014/main" id="{03327DB5-2509-48F4-9CC6-66570B307595}"/>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C0D8B4-C1F6-494E-8B6E-118134374EDA}" type="slidenum">
              <a:rPr lang="en-US" altLang="en-US" sz="1200"/>
              <a:pPr/>
              <a:t>21</a:t>
            </a:fld>
            <a:endParaRPr lang="en-US"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206CE-4665-42B1-9886-C3EB4D0D2152}"/>
              </a:ext>
            </a:extLst>
          </p:cNvPr>
          <p:cNvSpPr>
            <a:spLocks noGrp="1" noRot="1" noChangeAspect="1"/>
          </p:cNvSpPr>
          <p:nvPr>
            <p:ph type="sldImg"/>
          </p:nvPr>
        </p:nvSpPr>
        <p:spPr/>
      </p:sp>
      <p:sp>
        <p:nvSpPr>
          <p:cNvPr id="55299" name="Notes Placeholder 2">
            <a:extLst>
              <a:ext uri="{FF2B5EF4-FFF2-40B4-BE49-F238E27FC236}">
                <a16:creationId xmlns:a16="http://schemas.microsoft.com/office/drawing/2014/main" id="{227C6D6A-5083-4C8E-AB43-8DDE284FE314}"/>
              </a:ext>
            </a:extLst>
          </p:cNvPr>
          <p:cNvSpPr>
            <a:spLocks noGrp="1"/>
          </p:cNvSpPr>
          <p:nvPr>
            <p:ph type="body" idx="1"/>
          </p:nvPr>
        </p:nvSpPr>
        <p:spPr>
          <a:noFill/>
        </p:spPr>
        <p:txBody>
          <a:bodyPr/>
          <a:lstStyle/>
          <a:p>
            <a:endParaRPr lang="en-GB"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246C631B-6C3A-4C08-B2CC-38C899FF33C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435C117-6D61-41CF-8EC6-E02FC8407248}" type="slidenum">
              <a:rPr lang="en-US" altLang="en-US" sz="1200"/>
              <a:pPr/>
              <a:t>22</a:t>
            </a:fld>
            <a:endParaRPr lang="en-US"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E1833-0C98-4D0B-91CD-466B0BB94C6D}"/>
              </a:ext>
            </a:extLst>
          </p:cNvPr>
          <p:cNvSpPr>
            <a:spLocks noGrp="1" noRot="1" noChangeAspect="1"/>
          </p:cNvSpPr>
          <p:nvPr>
            <p:ph type="sldImg"/>
          </p:nvPr>
        </p:nvSpPr>
        <p:spPr/>
      </p:sp>
      <p:sp>
        <p:nvSpPr>
          <p:cNvPr id="58371" name="Notes Placeholder 2">
            <a:extLst>
              <a:ext uri="{FF2B5EF4-FFF2-40B4-BE49-F238E27FC236}">
                <a16:creationId xmlns:a16="http://schemas.microsoft.com/office/drawing/2014/main" id="{A403D51E-F6D1-4CB7-94C6-A0CDDFB3E628}"/>
              </a:ext>
            </a:extLst>
          </p:cNvPr>
          <p:cNvSpPr>
            <a:spLocks noGrp="1"/>
          </p:cNvSpPr>
          <p:nvPr>
            <p:ph type="body" idx="1"/>
          </p:nvPr>
        </p:nvSpPr>
        <p:spPr>
          <a:noFill/>
        </p:spPr>
        <p:txBody>
          <a:bodyPr/>
          <a:lstStyle/>
          <a:p>
            <a:endParaRPr lang="en-GB" altLang="en-US" dirty="0">
              <a:latin typeface="Arial" panose="020B0604020202020204" pitchFamily="34" charset="0"/>
            </a:endParaRPr>
          </a:p>
        </p:txBody>
      </p:sp>
      <p:sp>
        <p:nvSpPr>
          <p:cNvPr id="58372" name="Slide Number Placeholder 3">
            <a:extLst>
              <a:ext uri="{FF2B5EF4-FFF2-40B4-BE49-F238E27FC236}">
                <a16:creationId xmlns:a16="http://schemas.microsoft.com/office/drawing/2014/main" id="{B151F978-0819-47CC-9467-3C95F9FFAAB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F4D767-A3A1-4196-A0F4-FF8B5E83B311}" type="slidenum">
              <a:rPr lang="en-US" altLang="en-US" sz="1200"/>
              <a:pPr/>
              <a:t>24</a:t>
            </a:fld>
            <a:endParaRPr lang="en-US" altLang="en-US" sz="1200" dirty="0"/>
          </a:p>
        </p:txBody>
      </p:sp>
    </p:spTree>
    <p:extLst>
      <p:ext uri="{BB962C8B-B14F-4D97-AF65-F5344CB8AC3E}">
        <p14:creationId xmlns:p14="http://schemas.microsoft.com/office/powerpoint/2010/main" val="133704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EF14DC5E-9451-4E92-841E-AA7B5EDAFD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rPr>
              <a:t>This might not be relevant to you right now, but it might be something for you to think about in the future, or for you to advise a friend or older relative. </a:t>
            </a:r>
          </a:p>
          <a:p>
            <a:endParaRPr lang="en-GB" altLang="en-US" dirty="0">
              <a:latin typeface="Arial" panose="020B0604020202020204" pitchFamily="34" charset="0"/>
            </a:endParaRPr>
          </a:p>
          <a:p>
            <a:r>
              <a:rPr lang="en-GB" altLang="en-US" dirty="0">
                <a:latin typeface="Arial" panose="020B0604020202020204" pitchFamily="34" charset="0"/>
              </a:rPr>
              <a:t>Brook has services across the UK providing free and confidential sexual health services to young people under 25. Our Find a Service tool lets you search all services in England - not just Brook. If you haven’t visited Brook before, our visiting Brook page will tell you what to expect and if you need help urgently, we’ve got all the key numbers you need. Introduce local services.</a:t>
            </a:r>
          </a:p>
          <a:p>
            <a:endParaRPr lang="en-GB" altLang="en-US" dirty="0">
              <a:latin typeface="Arial" panose="020B0604020202020204" pitchFamily="34" charset="0"/>
            </a:endParaRPr>
          </a:p>
          <a:p>
            <a:r>
              <a:rPr lang="en-GB" altLang="en-US" dirty="0">
                <a:latin typeface="Arial" panose="020B0604020202020204" pitchFamily="34" charset="0"/>
              </a:rPr>
              <a:t>Advice </a:t>
            </a:r>
          </a:p>
          <a:p>
            <a:r>
              <a:rPr lang="en-GB" altLang="en-US" dirty="0">
                <a:latin typeface="Arial" panose="020B0604020202020204" pitchFamily="34" charset="0"/>
              </a:rPr>
              <a:t>Free condoms</a:t>
            </a:r>
          </a:p>
          <a:p>
            <a:r>
              <a:rPr lang="en-GB" altLang="en-US" dirty="0">
                <a:latin typeface="Arial" panose="020B0604020202020204" pitchFamily="34" charset="0"/>
              </a:rPr>
              <a:t>Free contraception including emergency contraception</a:t>
            </a:r>
          </a:p>
          <a:p>
            <a:r>
              <a:rPr lang="en-GB" altLang="en-US" dirty="0">
                <a:latin typeface="Arial" panose="020B0604020202020204" pitchFamily="34" charset="0"/>
              </a:rPr>
              <a:t>Pregnancy and Infection Testing</a:t>
            </a:r>
          </a:p>
          <a:p>
            <a:r>
              <a:rPr lang="en-GB" altLang="en-US" dirty="0">
                <a:latin typeface="Arial" panose="020B0604020202020204" pitchFamily="34" charset="0"/>
              </a:rPr>
              <a:t>Someone to talk to</a:t>
            </a:r>
          </a:p>
          <a:p>
            <a:r>
              <a:rPr lang="en-GB" altLang="en-US" dirty="0">
                <a:latin typeface="Arial" panose="020B0604020202020204" pitchFamily="34" charset="0"/>
              </a:rPr>
              <a:t>Support around who you fancy whoever that may be </a:t>
            </a:r>
          </a:p>
        </p:txBody>
      </p:sp>
      <p:sp>
        <p:nvSpPr>
          <p:cNvPr id="16388" name="Slide Number Placeholder 3">
            <a:extLst>
              <a:ext uri="{FF2B5EF4-FFF2-40B4-BE49-F238E27FC236}">
                <a16:creationId xmlns:a16="http://schemas.microsoft.com/office/drawing/2014/main" id="{3ED6E630-6ED7-4D85-BFCE-F437F1A1584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6117BEC1-46D2-4662-A5E4-FBC06A98F703}" type="slidenum">
              <a:rPr lang="en-US" altLang="en-US">
                <a:solidFill>
                  <a:srgbClr val="000000"/>
                </a:solidFill>
                <a:cs typeface="Arial" panose="020B0604020202020204" pitchFamily="34" charset="0"/>
              </a:rPr>
              <a:pPr eaLnBrk="1" hangingPunct="1">
                <a:spcBef>
                  <a:spcPct val="0"/>
                </a:spcBef>
              </a:pPr>
              <a:t>3</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34448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09CBA-F070-47CE-90A2-287903EFA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682A7-D0DC-4F01-A512-DC5EBE41F48C}"/>
              </a:ext>
            </a:extLst>
          </p:cNvPr>
          <p:cNvSpPr>
            <a:spLocks noGrp="1"/>
          </p:cNvSpPr>
          <p:nvPr>
            <p:ph type="body" idx="1"/>
          </p:nvPr>
        </p:nvSpPr>
        <p:spPr/>
        <p:txBody>
          <a:bodyPr/>
          <a:lstStyle/>
          <a:p>
            <a:pPr>
              <a:defRPr/>
            </a:pPr>
            <a:r>
              <a:rPr lang="en-GB" altLang="en-US" b="1" dirty="0">
                <a:latin typeface="Arial" panose="020B0604020202020204" pitchFamily="34" charset="0"/>
                <a:ea typeface="ＭＳ Ｐゴシック" pitchFamily="34" charset="-128"/>
              </a:rPr>
              <a:t>TASK - </a:t>
            </a:r>
            <a:r>
              <a:rPr lang="en-GB" altLang="en-US" dirty="0">
                <a:latin typeface="Arial" panose="020B0604020202020204" pitchFamily="34" charset="0"/>
                <a:ea typeface="ＭＳ Ｐゴシック" pitchFamily="34" charset="-128"/>
              </a:rPr>
              <a:t>Create a Brook Space – Group agreement/ Group Rules </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If time allows ask the group for suggestions for a group agreement </a:t>
            </a:r>
          </a:p>
          <a:p>
            <a:pPr>
              <a:defRPr/>
            </a:pPr>
            <a:endParaRPr lang="en-GB" altLang="en-US" dirty="0">
              <a:latin typeface="Arial" panose="020B0604020202020204" pitchFamily="34" charset="0"/>
              <a:ea typeface="ＭＳ Ｐゴシック" pitchFamily="34" charset="-128"/>
            </a:endParaRP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Be open but we won’t talk about our own personal lives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Non-judgmental- We will not assume we know what people think and feel or what’s going on in their lives, we accept that everyone is an individual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show everyone respect and not embarrass them or make fun of them in class or outside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all take part and get involved in the lessons but we have the right to pass on an activity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listen to each other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can ask the teacher any questions (nothing personal though!)</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try to use the correct language and not slang words, if we don’t know what the right word is we can ask   (Mention if relevant)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can ask for help and support outside class if we need to</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Confidential – what we talk about remains in the room, unless we are concerned about you or something/someone you talk about – safeguarding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Make it fun</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also use gender neutral language in this session, talking about bodies rather than gender to be inclusive or trans/non-binary/ gender fluid people (include if appropriate)</a:t>
            </a:r>
          </a:p>
          <a:p>
            <a:pPr>
              <a:defRPr/>
            </a:pPr>
            <a:endParaRPr lang="en-GB" altLang="en-US" dirty="0">
              <a:latin typeface="Arial" panose="020B0604020202020204" pitchFamily="34" charset="0"/>
              <a:ea typeface="ＭＳ Ｐゴシック" pitchFamily="34" charset="-128"/>
            </a:endParaRPr>
          </a:p>
          <a:p>
            <a:pPr>
              <a:defRPr/>
            </a:pPr>
            <a:endParaRPr lang="en-GB" dirty="0">
              <a:ea typeface="ＭＳ Ｐゴシック" pitchFamily="34" charset="-128"/>
            </a:endParaRPr>
          </a:p>
          <a:p>
            <a:pPr>
              <a:defRPr/>
            </a:pPr>
            <a:endParaRPr lang="en-GB" dirty="0">
              <a:ea typeface="ＭＳ Ｐゴシック" pitchFamily="34" charset="-128"/>
            </a:endParaRPr>
          </a:p>
        </p:txBody>
      </p:sp>
      <p:sp>
        <p:nvSpPr>
          <p:cNvPr id="18436" name="Slide Number Placeholder 3">
            <a:extLst>
              <a:ext uri="{FF2B5EF4-FFF2-40B4-BE49-F238E27FC236}">
                <a16:creationId xmlns:a16="http://schemas.microsoft.com/office/drawing/2014/main" id="{70A88B7D-A6E9-425F-AE20-B7CABB6C3E8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3F7CF20-91FA-4B49-AF29-40A08CAABC9C}" type="slidenum">
              <a:rPr lang="en-US" altLang="en-US" sz="1200"/>
              <a:pPr/>
              <a:t>4</a:t>
            </a:fld>
            <a:endParaRPr lang="en-US" altLang="en-US" sz="1200" dirty="0"/>
          </a:p>
        </p:txBody>
      </p:sp>
    </p:spTree>
    <p:extLst>
      <p:ext uri="{BB962C8B-B14F-4D97-AF65-F5344CB8AC3E}">
        <p14:creationId xmlns:p14="http://schemas.microsoft.com/office/powerpoint/2010/main" val="169142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9C75-E07E-1B42-A27A-A659E4B71DE7}"/>
              </a:ext>
            </a:extLst>
          </p:cNvPr>
          <p:cNvSpPr>
            <a:spLocks noGrp="1" noRot="1" noChangeAspect="1"/>
          </p:cNvSpPr>
          <p:nvPr>
            <p:ph type="sldImg"/>
          </p:nvPr>
        </p:nvSpPr>
        <p:spPr/>
      </p:sp>
      <p:sp>
        <p:nvSpPr>
          <p:cNvPr id="20483" name="Notes Placeholder 2">
            <a:extLst>
              <a:ext uri="{FF2B5EF4-FFF2-40B4-BE49-F238E27FC236}">
                <a16:creationId xmlns:a16="http://schemas.microsoft.com/office/drawing/2014/main" id="{70870DF4-D874-4E88-96A6-8697B3DF6434}"/>
              </a:ext>
            </a:extLst>
          </p:cNvPr>
          <p:cNvSpPr>
            <a:spLocks noGrp="1" noChangeArrowheads="1"/>
          </p:cNvSpPr>
          <p:nvPr>
            <p:ph type="body" idx="1"/>
          </p:nvPr>
        </p:nvSpPr>
        <p:spPr>
          <a:noFill/>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16562106-67BB-42C6-910D-B0745F84270E}"/>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AB6103-B30F-4FDF-8819-D484299EC274}" type="slidenum">
              <a:rPr lang="en-US" altLang="en-US" sz="1200"/>
              <a:pPr/>
              <a:t>5</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5413B-C57E-40F4-8F30-D1ABD91FA273}"/>
              </a:ext>
            </a:extLst>
          </p:cNvPr>
          <p:cNvSpPr>
            <a:spLocks noGrp="1" noRot="1" noChangeAspect="1"/>
          </p:cNvSpPr>
          <p:nvPr>
            <p:ph type="sldImg"/>
          </p:nvPr>
        </p:nvSpPr>
        <p:spPr/>
      </p:sp>
      <p:sp>
        <p:nvSpPr>
          <p:cNvPr id="22531" name="Notes Placeholder 2">
            <a:extLst>
              <a:ext uri="{FF2B5EF4-FFF2-40B4-BE49-F238E27FC236}">
                <a16:creationId xmlns:a16="http://schemas.microsoft.com/office/drawing/2014/main" id="{F2AD0E19-1A46-4A2E-A3F1-4873B0E89D2A}"/>
              </a:ext>
            </a:extLst>
          </p:cNvPr>
          <p:cNvSpPr>
            <a:spLocks noGrp="1"/>
          </p:cNvSpPr>
          <p:nvPr>
            <p:ph type="body" idx="1"/>
          </p:nvPr>
        </p:nvSpPr>
        <p:spPr>
          <a:noFill/>
        </p:spPr>
        <p:txBody>
          <a:bodyPr/>
          <a:lstStyle/>
          <a:p>
            <a:r>
              <a:rPr lang="en-GB" altLang="en-US" dirty="0">
                <a:latin typeface="Arial" panose="020B0604020202020204" pitchFamily="34" charset="0"/>
              </a:rPr>
              <a:t>Key messages </a:t>
            </a:r>
          </a:p>
          <a:p>
            <a:endParaRPr lang="en-GB" altLang="en-US" dirty="0">
              <a:latin typeface="Arial" panose="020B0604020202020204" pitchFamily="34" charset="0"/>
            </a:endParaRPr>
          </a:p>
          <a:p>
            <a:r>
              <a:rPr lang="en-GB" altLang="en-US" dirty="0">
                <a:latin typeface="Arial" panose="020B0604020202020204" pitchFamily="34" charset="0"/>
              </a:rPr>
              <a:t>1.For some of us, our bodies and our gender don’t match up. You may feel female and have a penis, you may feel male and have a vulva or may feel like a mix of the two. This is known as being trans, transgender, or genderqueer and can make puberty extra complicated; however puberty can still be positive. Please speak to someone you trust if anything is worrying you or if you have any questions.</a:t>
            </a:r>
          </a:p>
          <a:p>
            <a:endParaRPr lang="en-GB" altLang="en-US" dirty="0">
              <a:latin typeface="Arial" panose="020B0604020202020204" pitchFamily="34" charset="0"/>
            </a:endParaRPr>
          </a:p>
          <a:p>
            <a:r>
              <a:rPr lang="en-GB" altLang="en-US" dirty="0">
                <a:latin typeface="Arial" panose="020B0604020202020204" pitchFamily="34" charset="0"/>
              </a:rPr>
              <a:t>2.Intersex – this describes a person whose biology doesn’t easily fit into ‘male’ or ‘female’ sexes and is far more common than we might think. It may mean they experience some aspects of puberty differently. </a:t>
            </a:r>
          </a:p>
          <a:p>
            <a:endParaRPr lang="en-GB" altLang="en-US" dirty="0">
              <a:latin typeface="Arial" panose="020B0604020202020204" pitchFamily="34" charset="0"/>
            </a:endParaRPr>
          </a:p>
          <a:p>
            <a:r>
              <a:rPr lang="en-GB" altLang="en-US" dirty="0">
                <a:latin typeface="Arial" panose="020B0604020202020204" pitchFamily="34" charset="0"/>
              </a:rPr>
              <a:t>Therefore in this lesson, we are going to talk about people’s bodies, not genders</a:t>
            </a:r>
          </a:p>
        </p:txBody>
      </p:sp>
      <p:sp>
        <p:nvSpPr>
          <p:cNvPr id="22532" name="Slide Number Placeholder 3">
            <a:extLst>
              <a:ext uri="{FF2B5EF4-FFF2-40B4-BE49-F238E27FC236}">
                <a16:creationId xmlns:a16="http://schemas.microsoft.com/office/drawing/2014/main" id="{7159BE42-1E68-445B-B4FD-EFBBBD308F6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608588-F78B-415E-95FB-22FC09AF197F}" type="slidenum">
              <a:rPr lang="en-US" altLang="en-US" sz="1200"/>
              <a:pPr/>
              <a:t>6</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24579" name="Notes Placeholder 2">
            <a:extLst>
              <a:ext uri="{FF2B5EF4-FFF2-40B4-BE49-F238E27FC236}">
                <a16:creationId xmlns:a16="http://schemas.microsoft.com/office/drawing/2014/main" id="{54F5C962-DC3D-4379-AACE-DFE47F82BD2D}"/>
              </a:ext>
            </a:extLst>
          </p:cNvPr>
          <p:cNvSpPr>
            <a:spLocks noGrp="1" noChangeArrowheads="1"/>
          </p:cNvSpPr>
          <p:nvPr>
            <p:ph type="body" idx="1"/>
          </p:nvPr>
        </p:nvSpPr>
        <p:spPr>
          <a:noFill/>
        </p:spPr>
        <p:txBody>
          <a:bodyPr/>
          <a:lstStyle/>
          <a:p>
            <a:r>
              <a:rPr lang="en-GB" altLang="en-US" b="1" dirty="0">
                <a:latin typeface="Arial" panose="020B0604020202020204" pitchFamily="34" charset="0"/>
              </a:rPr>
              <a:t>What is puberty? </a:t>
            </a:r>
          </a:p>
          <a:p>
            <a:endParaRPr lang="en-GB" altLang="en-US" b="1" dirty="0">
              <a:latin typeface="Arial" panose="020B0604020202020204" pitchFamily="34" charset="0"/>
            </a:endParaRPr>
          </a:p>
          <a:p>
            <a:r>
              <a:rPr lang="en-GB" altLang="en-US" b="1" dirty="0">
                <a:latin typeface="Arial" panose="020B0604020202020204" pitchFamily="34" charset="0"/>
              </a:rPr>
              <a:t>Method </a:t>
            </a:r>
          </a:p>
          <a:p>
            <a:endParaRPr lang="en-GB" altLang="en-US" dirty="0">
              <a:latin typeface="Arial" panose="020B0604020202020204" pitchFamily="34" charset="0"/>
            </a:endParaRPr>
          </a:p>
          <a:p>
            <a:r>
              <a:rPr lang="en-GB" altLang="en-US" dirty="0">
                <a:latin typeface="Arial" panose="020B0604020202020204" pitchFamily="34" charset="0"/>
              </a:rPr>
              <a:t>•	Facilitator asks the group what puberty means? Have you learnt about it before? Take some suggestions </a:t>
            </a:r>
          </a:p>
          <a:p>
            <a:r>
              <a:rPr lang="en-GB" altLang="en-US" dirty="0">
                <a:latin typeface="Arial" panose="020B0604020202020204" pitchFamily="34" charset="0"/>
              </a:rPr>
              <a:t>•	Facilitator defines puberty using key messages and reinforces that puberty will be different for everyone</a:t>
            </a:r>
          </a:p>
          <a:p>
            <a:endParaRPr lang="en-GB" altLang="en-US" b="1" dirty="0">
              <a:latin typeface="Arial" panose="020B0604020202020204" pitchFamily="34" charset="0"/>
            </a:endParaRPr>
          </a:p>
          <a:p>
            <a:r>
              <a:rPr lang="en-GB" altLang="en-US" b="1" dirty="0">
                <a:latin typeface="Arial" panose="020B0604020202020204" pitchFamily="34" charset="0"/>
              </a:rPr>
              <a:t>Key Questions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What does puberty mean? </a:t>
            </a:r>
          </a:p>
          <a:p>
            <a:r>
              <a:rPr lang="en-GB" altLang="en-US" dirty="0">
                <a:latin typeface="Arial" panose="020B0604020202020204" pitchFamily="34" charset="0"/>
              </a:rPr>
              <a:t>•	Is puberty the same for everyone? </a:t>
            </a:r>
          </a:p>
          <a:p>
            <a:r>
              <a:rPr lang="en-GB" altLang="en-US" dirty="0">
                <a:latin typeface="Arial" panose="020B0604020202020204" pitchFamily="34" charset="0"/>
              </a:rPr>
              <a:t>•	What age does puberty happen? </a:t>
            </a:r>
          </a:p>
          <a:p>
            <a:endParaRPr lang="en-GB" altLang="en-US" b="1" dirty="0">
              <a:latin typeface="Arial" panose="020B0604020202020204" pitchFamily="34" charset="0"/>
            </a:endParaRPr>
          </a:p>
          <a:p>
            <a:r>
              <a:rPr lang="en-GB" altLang="en-US" b="1" dirty="0">
                <a:latin typeface="Arial" panose="020B0604020202020204" pitchFamily="34" charset="0"/>
              </a:rPr>
              <a:t>Key Messages </a:t>
            </a:r>
          </a:p>
          <a:p>
            <a:endParaRPr lang="en-GB" altLang="en-US" b="1" dirty="0">
              <a:latin typeface="Arial" panose="020B0604020202020204" pitchFamily="34" charset="0"/>
            </a:endParaRPr>
          </a:p>
          <a:p>
            <a:r>
              <a:rPr lang="en-GB" altLang="en-US" b="1" dirty="0">
                <a:latin typeface="Arial" panose="020B0604020202020204" pitchFamily="34" charset="0"/>
              </a:rPr>
              <a:t>•</a:t>
            </a:r>
            <a:r>
              <a:rPr lang="en-GB" altLang="en-US" dirty="0">
                <a:latin typeface="Arial" panose="020B0604020202020204" pitchFamily="34" charset="0"/>
              </a:rPr>
              <a:t>Puberty is when people start to change from being a child into an adult. Hormones (chemicals produced by your brain) cause your body to change and grow to become able to biologically conceive a baby. They also affect the way you think and feel.</a:t>
            </a:r>
          </a:p>
          <a:p>
            <a:r>
              <a:rPr lang="en-GB" altLang="en-US" dirty="0">
                <a:latin typeface="Arial" panose="020B0604020202020204" pitchFamily="34" charset="0"/>
              </a:rPr>
              <a:t>•This can start any time from 7-16 years old. Not everyone develops at the same age or speed and it can take between 2-4 years to complete. Puberty is different for everyone, try not to compare yourself to other people.</a:t>
            </a:r>
          </a:p>
          <a:p>
            <a:endParaRPr lang="en-GB" altLang="en-US" b="1" dirty="0">
              <a:latin typeface="Arial" panose="020B0604020202020204" pitchFamily="34" charset="0"/>
            </a:endParaRPr>
          </a:p>
        </p:txBody>
      </p:sp>
      <p:sp>
        <p:nvSpPr>
          <p:cNvPr id="24580" name="Slide Number Placeholder 3">
            <a:extLst>
              <a:ext uri="{FF2B5EF4-FFF2-40B4-BE49-F238E27FC236}">
                <a16:creationId xmlns:a16="http://schemas.microsoft.com/office/drawing/2014/main" id="{FA69F3AC-CACB-4791-BEFE-A9FCEE82F93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042D97-E965-4A4C-907E-2826D9ECD9D4}" type="slidenum">
              <a:rPr lang="en-US" altLang="en-US" sz="1200">
                <a:solidFill>
                  <a:srgbClr val="000000"/>
                </a:solidFill>
              </a:rPr>
              <a:pPr/>
              <a:t>7</a:t>
            </a:fld>
            <a:endParaRPr lang="en-US" alt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71C65-80DB-475E-BDDF-F11EF29AD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42D54-9364-4CA8-9C67-B6F70BEB5A7E}"/>
              </a:ext>
            </a:extLst>
          </p:cNvPr>
          <p:cNvSpPr>
            <a:spLocks noGrp="1"/>
          </p:cNvSpPr>
          <p:nvPr>
            <p:ph type="body" idx="1"/>
          </p:nvPr>
        </p:nvSpPr>
        <p:spPr/>
        <p:txBody>
          <a:bodyPr/>
          <a:lstStyle/>
          <a:p>
            <a:pPr>
              <a:defRPr/>
            </a:pPr>
            <a:r>
              <a:rPr lang="en-GB" dirty="0">
                <a:ea typeface="ＭＳ Ｐゴシック" panose="020B0600070205080204" pitchFamily="34" charset="-128"/>
              </a:rPr>
              <a:t>•Grow Taller (you might feel more achy or tired as a result).</a:t>
            </a:r>
          </a:p>
          <a:p>
            <a:pPr>
              <a:defRPr/>
            </a:pPr>
            <a:r>
              <a:rPr lang="en-GB" dirty="0">
                <a:ea typeface="ＭＳ Ｐゴシック" panose="020B0600070205080204" pitchFamily="34" charset="-128"/>
              </a:rPr>
              <a:t>•You may get spots. – on your face, back and almost everywhere – not everyone will get them though  </a:t>
            </a:r>
          </a:p>
          <a:p>
            <a:pPr marL="171450" indent="-171450">
              <a:buFont typeface="Arial" panose="020B0604020202020204" pitchFamily="34" charset="0"/>
              <a:buChar char="•"/>
              <a:defRPr/>
            </a:pPr>
            <a:r>
              <a:rPr lang="en-GB" dirty="0">
                <a:ea typeface="ＭＳ Ｐゴシック" panose="020B0600070205080204" pitchFamily="34" charset="-128"/>
              </a:rPr>
              <a:t>Grow more hair - growing hair especially on the legs, under arms and genitals (public hair). Some people will grow hair on other parts of their body too e.g. face, chest, back </a:t>
            </a:r>
          </a:p>
          <a:p>
            <a:pPr marL="171450" indent="-171450">
              <a:buFont typeface="Arial" panose="020B0604020202020204" pitchFamily="34" charset="0"/>
              <a:buChar char="•"/>
              <a:defRPr/>
            </a:pPr>
            <a:r>
              <a:rPr lang="en-GB" dirty="0">
                <a:ea typeface="ＭＳ Ｐゴシック" panose="020B0600070205080204" pitchFamily="34" charset="-128"/>
              </a:rPr>
              <a:t>Puberty makes us smellier, try to change your clothes and wash every day using soap or shower gel. Underarm spray such as deodorant (which covers up the smell) or antiperspirants (that stop or dry up sweat) can also help.</a:t>
            </a:r>
          </a:p>
          <a:p>
            <a:pPr marL="171450" indent="-171450">
              <a:buFont typeface="Arial" panose="020B0604020202020204" pitchFamily="34" charset="0"/>
              <a:buChar char="•"/>
              <a:defRPr/>
            </a:pPr>
            <a:r>
              <a:rPr lang="en-GB" dirty="0">
                <a:ea typeface="ＭＳ Ｐゴシック" panose="020B0600070205080204" pitchFamily="34" charset="-128"/>
              </a:rPr>
              <a:t>You’ll also need to keep your genitals clean. Avoid strong products. Unscented soap and warm water is all you need. If you have foreskin (skin over the head of your penis) wash gently under it to stop it getting smelly, itchy or sore.</a:t>
            </a:r>
          </a:p>
          <a:p>
            <a:pPr marL="171450" indent="-171450">
              <a:buFont typeface="Arial" panose="020B0604020202020204" pitchFamily="34" charset="0"/>
              <a:buChar char="•"/>
              <a:defRPr/>
            </a:pPr>
            <a:r>
              <a:rPr lang="en-GB" dirty="0">
                <a:ea typeface="ＭＳ Ｐゴシック" panose="020B0600070205080204" pitchFamily="34" charset="-128"/>
              </a:rPr>
              <a:t>Puberty can also affect the way we feel and our emotions especially as we manage the changes to our bodies. Try to be kind to yourself and people around you, without comparing to others. Do things which may you feel positive and support your mental health.  Sleeping enough, doing some exercise and eating healthily can also help us feel more positive. </a:t>
            </a:r>
          </a:p>
          <a:p>
            <a:pPr marL="171450" indent="-171450">
              <a:buFont typeface="Arial" panose="020B0604020202020204" pitchFamily="34" charset="0"/>
              <a:buChar char="•"/>
              <a:defRPr/>
            </a:pPr>
            <a:r>
              <a:rPr lang="en-GB" dirty="0">
                <a:ea typeface="ＭＳ Ｐゴシック" panose="020B0600070205080204" pitchFamily="34" charset="-128"/>
              </a:rPr>
              <a:t>Part of puberty involves having sexual feelings, thinking more about sex and potentially who we might fancy. This might mean you start to think about your sexual orientation (which genders you are attracted to) but don’t worry if you’re not sure yet. In this wild mix of growing, changing and hormones it can take time to work things out.</a:t>
            </a:r>
          </a:p>
          <a:p>
            <a:pPr marL="171450" indent="-171450">
              <a:buFont typeface="Arial" panose="020B0604020202020204" pitchFamily="34" charset="0"/>
              <a:buChar char="•"/>
              <a:defRPr/>
            </a:pPr>
            <a:r>
              <a:rPr lang="en-GB" dirty="0">
                <a:ea typeface="ＭＳ Ｐゴシック" panose="020B0600070205080204" pitchFamily="34" charset="-128"/>
              </a:rPr>
              <a:t>You may find you want to explore your body and touch areas (penis/ vulva) for sexual pleasure. This is called masturbation and is a normal part of growing up. Make sure to have clean hands and do it in a private place. </a:t>
            </a:r>
          </a:p>
          <a:p>
            <a:pPr>
              <a:defRPr/>
            </a:pPr>
            <a:r>
              <a:rPr lang="en-GB" dirty="0">
                <a:ea typeface="ＭＳ Ｐゴシック" panose="020B0600070205080204" pitchFamily="34" charset="-128"/>
              </a:rPr>
              <a:t>•Wet dreams are when you lose semen (which is wet and mixed with sperm) from your penis during sleep. Some people remember having a nice dream but others just wake up to find a wet patch. It’s important to clean up afterwards and change your sheets etc. Wet dreams are completely normal, but not everyone has them. Girls and people with vulvas can have wet dreams too, meaning they can have sexual feelings and orgasm in their sleep, though these won’t involve erections or the release of semen. </a:t>
            </a:r>
          </a:p>
        </p:txBody>
      </p:sp>
      <p:sp>
        <p:nvSpPr>
          <p:cNvPr id="26628" name="Slide Number Placeholder 3">
            <a:extLst>
              <a:ext uri="{FF2B5EF4-FFF2-40B4-BE49-F238E27FC236}">
                <a16:creationId xmlns:a16="http://schemas.microsoft.com/office/drawing/2014/main" id="{7FA4CE99-7DEC-4F31-AE88-9CC0F9F038EA}"/>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1CA5A65-90E4-4377-8687-73AA0A1895E2}" type="slidenum">
              <a:rPr lang="en-US" altLang="en-US" sz="1200"/>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3C318-A886-43D8-993F-A789787F7403}"/>
              </a:ext>
            </a:extLst>
          </p:cNvPr>
          <p:cNvSpPr>
            <a:spLocks noGrp="1" noRot="1" noChangeAspect="1"/>
          </p:cNvSpPr>
          <p:nvPr>
            <p:ph type="sldImg"/>
          </p:nvPr>
        </p:nvSpPr>
        <p:spPr/>
      </p:sp>
      <p:sp>
        <p:nvSpPr>
          <p:cNvPr id="28675" name="Notes Placeholder 2">
            <a:extLst>
              <a:ext uri="{FF2B5EF4-FFF2-40B4-BE49-F238E27FC236}">
                <a16:creationId xmlns:a16="http://schemas.microsoft.com/office/drawing/2014/main" id="{B8259DD3-39CF-4F53-87F1-648FD8760CAD}"/>
              </a:ext>
            </a:extLst>
          </p:cNvPr>
          <p:cNvSpPr>
            <a:spLocks noGrp="1"/>
          </p:cNvSpPr>
          <p:nvPr>
            <p:ph type="body" idx="1"/>
          </p:nvPr>
        </p:nvSpPr>
        <p:spPr>
          <a:noFill/>
        </p:spPr>
        <p:txBody>
          <a:bodyPr/>
          <a:lstStyle/>
          <a:p>
            <a:r>
              <a:rPr lang="en-GB" altLang="en-US" dirty="0">
                <a:latin typeface="Arial" panose="020B0604020202020204" pitchFamily="34" charset="0"/>
              </a:rPr>
              <a:t>Your voice deepens (voice changes). </a:t>
            </a:r>
          </a:p>
          <a:p>
            <a:r>
              <a:rPr lang="en-GB" altLang="en-US" dirty="0">
                <a:latin typeface="Arial" panose="020B0604020202020204" pitchFamily="34" charset="0"/>
              </a:rPr>
              <a:t>Your muscles develop and your chest gets broader.</a:t>
            </a:r>
          </a:p>
          <a:p>
            <a:r>
              <a:rPr lang="en-GB" altLang="en-US" dirty="0">
                <a:latin typeface="Arial" panose="020B0604020202020204" pitchFamily="34" charset="0"/>
              </a:rPr>
              <a:t>Your genitals (penis and testicles) grow larger.</a:t>
            </a:r>
          </a:p>
          <a:p>
            <a:r>
              <a:rPr lang="en-GB" altLang="en-US" dirty="0">
                <a:latin typeface="Arial" panose="020B0604020202020204" pitchFamily="34" charset="0"/>
              </a:rPr>
              <a:t>Your nipples can become sensitive for a short time and may swell.</a:t>
            </a:r>
          </a:p>
          <a:p>
            <a:r>
              <a:rPr lang="en-GB" altLang="en-US" dirty="0">
                <a:latin typeface="Arial" panose="020B0604020202020204" pitchFamily="34" charset="0"/>
              </a:rPr>
              <a:t>Getting erections more often (when the penis grows stiff and sticks out from your body)- they can happen when you are sexually excited and even when you are not</a:t>
            </a:r>
          </a:p>
        </p:txBody>
      </p:sp>
      <p:sp>
        <p:nvSpPr>
          <p:cNvPr id="28676" name="Slide Number Placeholder 3">
            <a:extLst>
              <a:ext uri="{FF2B5EF4-FFF2-40B4-BE49-F238E27FC236}">
                <a16:creationId xmlns:a16="http://schemas.microsoft.com/office/drawing/2014/main" id="{E4B2CCF5-7AFC-4F6C-B2DA-AAE54914DC5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E9B574-DDDE-4449-9801-E19055B02210}" type="slidenum">
              <a:rPr lang="en-US" altLang="en-US" sz="1200"/>
              <a:pPr/>
              <a:t>9</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9398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92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549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394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75498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28180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698530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4123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089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6192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815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74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27292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2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5561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4252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280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2934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09896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0740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796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67398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359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01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58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4614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133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08218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79381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520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287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018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7415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054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704038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142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165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32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487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810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6F9C5A-5F34-BA4C-8C2C-A92654F042E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99F6C032-F0D8-4DD5-B302-BDDAC08ADF93}"/>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964" r:id="rId1"/>
    <p:sldLayoutId id="2147485965" r:id="rId2"/>
    <p:sldLayoutId id="2147485966" r:id="rId3"/>
    <p:sldLayoutId id="2147485967" r:id="rId4"/>
    <p:sldLayoutId id="2147485968" r:id="rId5"/>
    <p:sldLayoutId id="2147485969" r:id="rId6"/>
    <p:sldLayoutId id="2147485970" r:id="rId7"/>
    <p:sldLayoutId id="2147485971" r:id="rId8"/>
    <p:sldLayoutId id="2147485972" r:id="rId9"/>
    <p:sldLayoutId id="2147485973" r:id="rId10"/>
    <p:sldLayoutId id="2147485974" r:id="rId11"/>
    <p:sldLayoutId id="2147485975" r:id="rId12"/>
    <p:sldLayoutId id="2147485999" r:id="rId13"/>
    <p:sldLayoutId id="2147486000"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2E839797-07BE-4326-8FFF-D2FCB2BEC00B}"/>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ED3DD54F-E48B-4358-95E3-59F1705CE109}"/>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5976" r:id="rId1"/>
    <p:sldLayoutId id="2147485977" r:id="rId2"/>
    <p:sldLayoutId id="2147485978" r:id="rId3"/>
    <p:sldLayoutId id="2147485979" r:id="rId4"/>
    <p:sldLayoutId id="2147485980" r:id="rId5"/>
    <p:sldLayoutId id="2147485981" r:id="rId6"/>
    <p:sldLayoutId id="2147485982" r:id="rId7"/>
    <p:sldLayoutId id="2147485983" r:id="rId8"/>
    <p:sldLayoutId id="2147485984" r:id="rId9"/>
    <p:sldLayoutId id="2147485985" r:id="rId10"/>
    <p:sldLayoutId id="2147485986" r:id="rId11"/>
    <p:sldLayoutId id="2147486001"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9888A7E-B15E-4475-BBE5-F00ED089352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dirty="0"/>
              <a:t>WE CAN DO THIS</a:t>
            </a:r>
            <a:endParaRPr lang="en-US" altLang="en-US" dirty="0"/>
          </a:p>
        </p:txBody>
      </p:sp>
      <p:sp>
        <p:nvSpPr>
          <p:cNvPr id="3075" name="Rectangle 3">
            <a:extLst>
              <a:ext uri="{FF2B5EF4-FFF2-40B4-BE49-F238E27FC236}">
                <a16:creationId xmlns:a16="http://schemas.microsoft.com/office/drawing/2014/main" id="{E735B41C-4102-4B10-8FB8-CABDCC0A7ED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 id="2147485998" r:id="rId12"/>
    <p:sldLayoutId id="2147486002" r:id="rId13"/>
    <p:sldLayoutId id="2147486003"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mj-cs"/>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5pPr>
      <a:lvl6pPr marL="457200" algn="ctr" rtl="0" eaLnBrk="1" fontAlgn="base" hangingPunct="1">
        <a:spcBef>
          <a:spcPct val="0"/>
        </a:spcBef>
        <a:spcAft>
          <a:spcPct val="0"/>
        </a:spcAft>
        <a:defRPr sz="4000">
          <a:solidFill>
            <a:srgbClr val="0093D1"/>
          </a:solidFill>
          <a:latin typeface="Century Gothic" charset="0"/>
          <a:ea typeface="ＭＳ Ｐゴシック" charset="-128"/>
        </a:defRPr>
      </a:lvl6pPr>
      <a:lvl7pPr marL="914400" algn="ctr" rtl="0" eaLnBrk="1" fontAlgn="base" hangingPunct="1">
        <a:spcBef>
          <a:spcPct val="0"/>
        </a:spcBef>
        <a:spcAft>
          <a:spcPct val="0"/>
        </a:spcAft>
        <a:defRPr sz="4000">
          <a:solidFill>
            <a:srgbClr val="0093D1"/>
          </a:solidFill>
          <a:latin typeface="Century Gothic" charset="0"/>
          <a:ea typeface="ＭＳ Ｐゴシック" charset="-128"/>
        </a:defRPr>
      </a:lvl7pPr>
      <a:lvl8pPr marL="1371600" algn="ctr" rtl="0" eaLnBrk="1" fontAlgn="base" hangingPunct="1">
        <a:spcBef>
          <a:spcPct val="0"/>
        </a:spcBef>
        <a:spcAft>
          <a:spcPct val="0"/>
        </a:spcAft>
        <a:defRPr sz="4000">
          <a:solidFill>
            <a:srgbClr val="0093D1"/>
          </a:solidFill>
          <a:latin typeface="Century Gothic" charset="0"/>
          <a:ea typeface="ＭＳ Ｐゴシック" charset="-128"/>
        </a:defRPr>
      </a:lvl8pPr>
      <a:lvl9pPr marL="1828800" algn="ctr" rtl="0" eaLnBrk="1" fontAlgn="base" hangingPunct="1">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7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366B-52BA-46B5-B991-021FC624FFB0}"/>
              </a:ext>
            </a:extLst>
          </p:cNvPr>
          <p:cNvSpPr>
            <a:spLocks noGrp="1"/>
          </p:cNvSpPr>
          <p:nvPr>
            <p:ph type="title"/>
          </p:nvPr>
        </p:nvSpPr>
        <p:spPr>
          <a:xfrm>
            <a:off x="468313" y="549275"/>
            <a:ext cx="7772400" cy="1143000"/>
          </a:xfrm>
        </p:spPr>
        <p:txBody>
          <a:bodyPr/>
          <a:lstStyle/>
          <a:p>
            <a:pPr algn="l">
              <a:defRPr/>
            </a:pPr>
            <a:r>
              <a:rPr lang="en-GB" sz="6600" b="0" dirty="0">
                <a:solidFill>
                  <a:srgbClr val="ACD500"/>
                </a:solidFill>
                <a:latin typeface="Manus" pitchFamily="50" charset="0"/>
                <a:ea typeface="ＭＳ Ｐゴシック" panose="020B0600070205080204" pitchFamily="34" charset="-128"/>
              </a:rPr>
              <a:t>Changes if you have a vulva</a:t>
            </a:r>
          </a:p>
        </p:txBody>
      </p:sp>
      <p:pic>
        <p:nvPicPr>
          <p:cNvPr id="29699" name="Picture 4">
            <a:extLst>
              <a:ext uri="{FF2B5EF4-FFF2-40B4-BE49-F238E27FC236}">
                <a16:creationId xmlns:a16="http://schemas.microsoft.com/office/drawing/2014/main" id="{3958FA4B-BD66-4180-AB91-4D68A75E42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314162"/>
            <a:ext cx="2130747" cy="28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ontent Placeholder 2">
            <a:extLst>
              <a:ext uri="{FF2B5EF4-FFF2-40B4-BE49-F238E27FC236}">
                <a16:creationId xmlns:a16="http://schemas.microsoft.com/office/drawing/2014/main" id="{650B33FE-7E77-447E-8A2B-809BB4954903}"/>
              </a:ext>
            </a:extLst>
          </p:cNvPr>
          <p:cNvSpPr>
            <a:spLocks noGrp="1"/>
          </p:cNvSpPr>
          <p:nvPr>
            <p:ph idx="1"/>
          </p:nvPr>
        </p:nvSpPr>
        <p:spPr>
          <a:xfrm>
            <a:off x="576263" y="1692275"/>
            <a:ext cx="6372225" cy="4400550"/>
          </a:xfrm>
        </p:spPr>
        <p:txBody>
          <a:bodyPr/>
          <a:lstStyle/>
          <a:p>
            <a:r>
              <a:rPr lang="en-GB" altLang="en-US" sz="2800" dirty="0">
                <a:latin typeface="Setimo" panose="020B0603020204030204" pitchFamily="34" charset="0"/>
                <a:cs typeface="Setimo" panose="020B0603020204030204" pitchFamily="34" charset="0"/>
              </a:rPr>
              <a:t>Your nipples and breasts will get bigger (you might wear a bra).</a:t>
            </a:r>
          </a:p>
          <a:p>
            <a:r>
              <a:rPr lang="en-GB" altLang="en-US" sz="2800" dirty="0">
                <a:latin typeface="Setimo" panose="020B0603020204030204" pitchFamily="34" charset="0"/>
                <a:cs typeface="Setimo" panose="020B0603020204030204" pitchFamily="34" charset="0"/>
              </a:rPr>
              <a:t>Your body shape may grow more curvy and your hips may get wider.</a:t>
            </a:r>
          </a:p>
          <a:p>
            <a:r>
              <a:rPr lang="en-GB" altLang="en-US" sz="2800" dirty="0">
                <a:latin typeface="Setimo" panose="020B0603020204030204" pitchFamily="34" charset="0"/>
                <a:cs typeface="Setimo" panose="020B0603020204030204" pitchFamily="34" charset="0"/>
              </a:rPr>
              <a:t>You might start to get vaginal discharge - clear/milky liquid in your underwear which keeps the vagina healthy.</a:t>
            </a:r>
          </a:p>
          <a:p>
            <a:r>
              <a:rPr lang="en-GB" altLang="en-US" sz="2800" dirty="0">
                <a:latin typeface="Setimo" panose="020B0603020204030204" pitchFamily="34" charset="0"/>
                <a:cs typeface="Setimo" panose="020B0603020204030204" pitchFamily="34" charset="0"/>
              </a:rPr>
              <a:t>Your periods will start.</a:t>
            </a:r>
          </a:p>
          <a:p>
            <a:endParaRPr lang="en-GB" altLang="en-US" dirty="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845C-09C0-CC4B-97CA-9BEB0C6A2E40}"/>
              </a:ext>
            </a:extLst>
          </p:cNvPr>
          <p:cNvSpPr>
            <a:spLocks noGrp="1"/>
          </p:cNvSpPr>
          <p:nvPr>
            <p:ph type="title"/>
          </p:nvPr>
        </p:nvSpPr>
        <p:spPr>
          <a:xfrm>
            <a:off x="214313" y="2274838"/>
            <a:ext cx="8713787" cy="2308324"/>
          </a:xfrm>
        </p:spPr>
        <p:txBody>
          <a:bodyPr/>
          <a:lstStyle/>
          <a:p>
            <a:pPr algn="ctr" eaLnBrk="1" hangingPunct="1">
              <a:defRPr/>
            </a:pPr>
            <a:r>
              <a:rPr lang="en-US" sz="7200" b="0" dirty="0">
                <a:latin typeface="Manus" pitchFamily="50" charset="0"/>
                <a:ea typeface="+mj-ea"/>
                <a:cs typeface="+mj-cs"/>
              </a:rPr>
              <a:t>What the first thing you think of when you hear ‘periods’?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44C7-DCF8-4FE8-B389-10F8532131A7}"/>
              </a:ext>
            </a:extLst>
          </p:cNvPr>
          <p:cNvSpPr>
            <a:spLocks noGrp="1"/>
          </p:cNvSpPr>
          <p:nvPr>
            <p:ph type="title"/>
          </p:nvPr>
        </p:nvSpPr>
        <p:spPr>
          <a:xfrm>
            <a:off x="250825" y="293688"/>
            <a:ext cx="7772400" cy="1143000"/>
          </a:xfrm>
        </p:spPr>
        <p:txBody>
          <a:bodyPr/>
          <a:lstStyle/>
          <a:p>
            <a:pPr algn="l">
              <a:defRPr/>
            </a:pPr>
            <a:r>
              <a:rPr lang="en-GB" sz="7200" b="0" dirty="0">
                <a:solidFill>
                  <a:srgbClr val="ACD500"/>
                </a:solidFill>
                <a:latin typeface="Manus" pitchFamily="50" charset="0"/>
                <a:ea typeface="ＭＳ Ｐゴシック" pitchFamily="34" charset="-128"/>
              </a:rPr>
              <a:t>Periods or Menstruation </a:t>
            </a:r>
          </a:p>
        </p:txBody>
      </p:sp>
      <p:sp>
        <p:nvSpPr>
          <p:cNvPr id="33795" name="Content Placeholder 2">
            <a:extLst>
              <a:ext uri="{FF2B5EF4-FFF2-40B4-BE49-F238E27FC236}">
                <a16:creationId xmlns:a16="http://schemas.microsoft.com/office/drawing/2014/main" id="{B7A1EABA-AC88-4141-BC7D-40DCFE746D4E}"/>
              </a:ext>
            </a:extLst>
          </p:cNvPr>
          <p:cNvSpPr>
            <a:spLocks noGrp="1"/>
          </p:cNvSpPr>
          <p:nvPr>
            <p:ph idx="1"/>
          </p:nvPr>
        </p:nvSpPr>
        <p:spPr>
          <a:xfrm>
            <a:off x="467544" y="1542256"/>
            <a:ext cx="4824784" cy="4400550"/>
          </a:xfrm>
        </p:spPr>
        <p:txBody>
          <a:bodyPr/>
          <a:lstStyle/>
          <a:p>
            <a:pPr marL="0" indent="0">
              <a:buNone/>
            </a:pPr>
            <a:r>
              <a:rPr lang="en-GB" altLang="en-US" sz="2800" dirty="0">
                <a:latin typeface="Setimo" panose="020B0603020204030204" pitchFamily="34" charset="0"/>
                <a:ea typeface="MS PGothic"/>
                <a:cs typeface="Setimo" panose="020B0603020204030204" pitchFamily="34" charset="0"/>
              </a:rPr>
              <a:t>Every month (ish), the ovaries release an egg – this is called ovulation. If this egg is not fertilised by a sperm, the egg disperses in the uterus and comes out through the vagina, and this is what period blood is. A period will usually last for two to ten days.</a:t>
            </a:r>
          </a:p>
          <a:p>
            <a:pPr marL="0" indent="0">
              <a:buFontTx/>
              <a:buNone/>
            </a:pPr>
            <a:endParaRPr lang="en-GB" altLang="en-US" sz="2800" dirty="0"/>
          </a:p>
        </p:txBody>
      </p:sp>
      <p:pic>
        <p:nvPicPr>
          <p:cNvPr id="33796" name="Picture 3">
            <a:extLst>
              <a:ext uri="{FF2B5EF4-FFF2-40B4-BE49-F238E27FC236}">
                <a16:creationId xmlns:a16="http://schemas.microsoft.com/office/drawing/2014/main" id="{4EDB3C20-3316-4EFB-BA09-421EB9FAC2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068638"/>
            <a:ext cx="35671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06504" y="1371495"/>
            <a:ext cx="4730993" cy="4115011"/>
          </a:xfrm>
        </p:spPr>
      </p:pic>
      <p:sp>
        <p:nvSpPr>
          <p:cNvPr id="4"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5436096" y="-87997"/>
            <a:ext cx="1800200"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8CC63F"/>
                </a:solidFill>
                <a:latin typeface="Setimo" panose="020B0603020204030204" pitchFamily="34" charset="0"/>
                <a:ea typeface="Calibri" panose="020F0502020204030204" pitchFamily="34" charset="0"/>
                <a:cs typeface="Setimo" panose="020B0603020204030204" pitchFamily="34" charset="0"/>
              </a:rPr>
              <a:t>Period</a:t>
            </a:r>
          </a:p>
        </p:txBody>
      </p:sp>
      <p:sp>
        <p:nvSpPr>
          <p:cNvPr id="5"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594153" y="1391372"/>
            <a:ext cx="4895850" cy="263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New Egg </a:t>
            </a: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Matures</a:t>
            </a:r>
          </a:p>
        </p:txBody>
      </p:sp>
      <p:sp>
        <p:nvSpPr>
          <p:cNvPr id="6"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932040" y="3861048"/>
            <a:ext cx="2448272"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E44498"/>
                </a:solidFill>
                <a:latin typeface="Setimo" panose="020B0603020204030204" pitchFamily="34" charset="0"/>
                <a:ea typeface="Calibri" panose="020F0502020204030204" pitchFamily="34" charset="0"/>
                <a:cs typeface="Setimo" panose="020B0603020204030204" pitchFamily="34" charset="0"/>
              </a:rPr>
              <a:t>Ovulation</a:t>
            </a:r>
          </a:p>
        </p:txBody>
      </p:sp>
      <p:sp>
        <p:nvSpPr>
          <p:cNvPr id="7" name="TextBox 6">
            <a:extLst>
              <a:ext uri="{FF2B5EF4-FFF2-40B4-BE49-F238E27FC236}">
                <a16:creationId xmlns:a16="http://schemas.microsoft.com/office/drawing/2014/main" id="{3820FFFF-6FBC-44BC-AE10-5FBC3A3D99E7}"/>
              </a:ext>
            </a:extLst>
          </p:cNvPr>
          <p:cNvSpPr txBox="1">
            <a:spLocks noChangeArrowheads="1"/>
          </p:cNvSpPr>
          <p:nvPr/>
        </p:nvSpPr>
        <p:spPr bwMode="auto">
          <a:xfrm>
            <a:off x="410767" y="1493964"/>
            <a:ext cx="2485938"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Post Ovulation</a:t>
            </a:r>
          </a:p>
        </p:txBody>
      </p:sp>
      <p:sp>
        <p:nvSpPr>
          <p:cNvPr id="8" name="Rectangle 2">
            <a:extLst>
              <a:ext uri="{FF2B5EF4-FFF2-40B4-BE49-F238E27FC236}">
                <a16:creationId xmlns:a16="http://schemas.microsoft.com/office/drawing/2014/main" id="{C7846DC6-B50E-482A-9279-B151B0F057FA}"/>
              </a:ext>
            </a:extLst>
          </p:cNvPr>
          <p:cNvSpPr>
            <a:spLocks noChangeArrowheads="1"/>
          </p:cNvSpPr>
          <p:nvPr/>
        </p:nvSpPr>
        <p:spPr bwMode="auto">
          <a:xfrm>
            <a:off x="-578633" y="194197"/>
            <a:ext cx="7848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pPr>
            <a:r>
              <a:rPr lang="en-GB" altLang="en-US" sz="6600" dirty="0">
                <a:solidFill>
                  <a:srgbClr val="ACD500"/>
                </a:solidFill>
                <a:latin typeface="Manus"/>
                <a:ea typeface="MS PGothic"/>
              </a:rPr>
              <a:t>Menstrual cycle</a:t>
            </a:r>
            <a:r>
              <a:rPr lang="en-GB" altLang="en-US" sz="6600" dirty="0">
                <a:solidFill>
                  <a:srgbClr val="7030A0"/>
                </a:solidFill>
                <a:latin typeface="Manus"/>
                <a:ea typeface="MS PGothic"/>
              </a:rPr>
              <a:t> </a:t>
            </a:r>
            <a:endParaRPr lang="en-GB" altLang="en-US" sz="6600" dirty="0">
              <a:solidFill>
                <a:srgbClr val="7030A0"/>
              </a:solidFill>
              <a:latin typeface="Manus" pitchFamily="50" charset="0"/>
            </a:endParaRPr>
          </a:p>
          <a:p>
            <a:pPr algn="ctr">
              <a:spcBef>
                <a:spcPct val="0"/>
              </a:spcBef>
              <a:buClrTx/>
              <a:buSzTx/>
              <a:buFontTx/>
              <a:buNone/>
            </a:pPr>
            <a:endParaRPr lang="en-GB" altLang="en-US" sz="3600" dirty="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7846DC6-B50E-482A-9279-B151B0F057FA}"/>
              </a:ext>
            </a:extLst>
          </p:cNvPr>
          <p:cNvSpPr>
            <a:spLocks noChangeArrowheads="1"/>
          </p:cNvSpPr>
          <p:nvPr/>
        </p:nvSpPr>
        <p:spPr bwMode="auto">
          <a:xfrm>
            <a:off x="690563" y="476250"/>
            <a:ext cx="7848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pPr>
            <a:r>
              <a:rPr lang="en-GB" altLang="en-US" sz="6600" dirty="0">
                <a:solidFill>
                  <a:srgbClr val="ACD500"/>
                </a:solidFill>
                <a:latin typeface="Manus"/>
                <a:ea typeface="MS PGothic"/>
              </a:rPr>
              <a:t>Tracking your cycle</a:t>
            </a:r>
            <a:r>
              <a:rPr lang="en-GB" altLang="en-US" sz="6600" dirty="0">
                <a:solidFill>
                  <a:srgbClr val="7030A0"/>
                </a:solidFill>
                <a:latin typeface="Manus"/>
                <a:ea typeface="MS PGothic"/>
              </a:rPr>
              <a:t> </a:t>
            </a:r>
            <a:endParaRPr lang="en-GB" altLang="en-US" sz="6600" dirty="0">
              <a:solidFill>
                <a:srgbClr val="7030A0"/>
              </a:solidFill>
              <a:latin typeface="Manus" pitchFamily="50" charset="0"/>
            </a:endParaRPr>
          </a:p>
          <a:p>
            <a:pPr algn="ctr">
              <a:spcBef>
                <a:spcPct val="0"/>
              </a:spcBef>
              <a:buClrTx/>
              <a:buSzTx/>
              <a:buFontTx/>
              <a:buNone/>
            </a:pPr>
            <a:endParaRPr lang="en-GB" altLang="en-US" sz="3600" dirty="0"/>
          </a:p>
        </p:txBody>
      </p:sp>
      <p:sp>
        <p:nvSpPr>
          <p:cNvPr id="37891" name="Rectangle 4">
            <a:extLst>
              <a:ext uri="{FF2B5EF4-FFF2-40B4-BE49-F238E27FC236}">
                <a16:creationId xmlns:a16="http://schemas.microsoft.com/office/drawing/2014/main" id="{C5ECAA99-24D7-438C-99A2-7E43B4A2FDCE}"/>
              </a:ext>
            </a:extLst>
          </p:cNvPr>
          <p:cNvSpPr>
            <a:spLocks noChangeArrowheads="1"/>
          </p:cNvSpPr>
          <p:nvPr/>
        </p:nvSpPr>
        <p:spPr bwMode="auto">
          <a:xfrm>
            <a:off x="690563" y="1427163"/>
            <a:ext cx="53943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eaLnBrk="1" hangingPunct="1">
              <a:spcBef>
                <a:spcPct val="0"/>
              </a:spcBef>
              <a:buClrTx/>
              <a:buSzTx/>
              <a:buFontTx/>
              <a:buNone/>
            </a:pPr>
            <a:r>
              <a:rPr lang="en-US" altLang="en-US" dirty="0">
                <a:latin typeface="Setimo" panose="020B0603020204030204" pitchFamily="34" charset="0"/>
                <a:cs typeface="Setimo" panose="020B0603020204030204" pitchFamily="34" charset="0"/>
              </a:rPr>
              <a:t>Tracking your cycle can help you learn about your body and how you might feel at different stages. You might see patterns and learn what to expect. </a:t>
            </a:r>
          </a:p>
          <a:p>
            <a:pPr algn="ctr" eaLnBrk="1" hangingPunct="1">
              <a:spcBef>
                <a:spcPct val="0"/>
              </a:spcBef>
              <a:buClrTx/>
              <a:buSzTx/>
              <a:buFontTx/>
              <a:buNone/>
            </a:pPr>
            <a:endParaRPr lang="en-US" altLang="en-US" dirty="0">
              <a:latin typeface="Setimo" panose="020B0603020204030204" pitchFamily="34" charset="0"/>
              <a:cs typeface="Setimo" panose="020B0603020204030204" pitchFamily="34" charset="0"/>
            </a:endParaRPr>
          </a:p>
          <a:p>
            <a:pPr algn="ctr" eaLnBrk="1" hangingPunct="1">
              <a:spcBef>
                <a:spcPct val="0"/>
              </a:spcBef>
              <a:buClrTx/>
              <a:buSzTx/>
              <a:buFontTx/>
              <a:buNone/>
            </a:pPr>
            <a:r>
              <a:rPr lang="en-US" altLang="en-US" dirty="0">
                <a:latin typeface="Setimo" panose="020B0603020204030204" pitchFamily="34" charset="0"/>
                <a:cs typeface="Setimo" panose="020B0603020204030204" pitchFamily="34" charset="0"/>
              </a:rPr>
              <a:t>You might want to use an app called Clue or use this paper tracker.</a:t>
            </a:r>
          </a:p>
        </p:txBody>
      </p:sp>
      <p:pic>
        <p:nvPicPr>
          <p:cNvPr id="37892" name="Picture 1">
            <a:extLst>
              <a:ext uri="{FF2B5EF4-FFF2-40B4-BE49-F238E27FC236}">
                <a16:creationId xmlns:a16="http://schemas.microsoft.com/office/drawing/2014/main" id="{D820B16E-D7C1-470D-BCF5-0895FDFEBE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885950"/>
            <a:ext cx="3573462"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78CC-AC89-4B00-949A-89C20C883002}"/>
              </a:ext>
            </a:extLst>
          </p:cNvPr>
          <p:cNvSpPr>
            <a:spLocks noGrp="1"/>
          </p:cNvSpPr>
          <p:nvPr>
            <p:ph type="title"/>
          </p:nvPr>
        </p:nvSpPr>
        <p:spPr>
          <a:xfrm>
            <a:off x="755576" y="2379871"/>
            <a:ext cx="7772400" cy="1200329"/>
          </a:xfrm>
        </p:spPr>
        <p:txBody>
          <a:bodyPr/>
          <a:lstStyle/>
          <a:p>
            <a:pPr algn="ctr">
              <a:defRPr/>
            </a:pPr>
            <a:r>
              <a:rPr lang="en-GB" sz="7200" b="0" dirty="0">
                <a:latin typeface="Manus" pitchFamily="50" charset="0"/>
                <a:ea typeface="ＭＳ Ｐゴシック" pitchFamily="34" charset="-128"/>
              </a:rPr>
              <a:t>Period products bag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D53E29F7-3615-4E8F-AA92-4F96DCD5E220}"/>
              </a:ext>
            </a:extLst>
          </p:cNvPr>
          <p:cNvSpPr txBox="1">
            <a:spLocks noChangeArrowheads="1"/>
          </p:cNvSpPr>
          <p:nvPr/>
        </p:nvSpPr>
        <p:spPr bwMode="auto">
          <a:xfrm>
            <a:off x="1619672" y="3068960"/>
            <a:ext cx="623912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dirty="0">
                <a:latin typeface="Setimo" panose="020B0603020204030204" pitchFamily="34" charset="0"/>
                <a:cs typeface="Setimo" panose="020B0603020204030204" pitchFamily="34" charset="0"/>
              </a:rPr>
              <a:t>Experiment to find what works best for you. No one type of product is better, it’s just the best option for that person. </a:t>
            </a:r>
          </a:p>
          <a:p>
            <a:pPr algn="ctr">
              <a:spcBef>
                <a:spcPct val="0"/>
              </a:spcBef>
              <a:buFontTx/>
              <a:buNone/>
            </a:pPr>
            <a:endParaRPr lang="en-GB" altLang="en-US" sz="2400" dirty="0"/>
          </a:p>
        </p:txBody>
      </p:sp>
      <p:pic>
        <p:nvPicPr>
          <p:cNvPr id="41987" name="Picture 9">
            <a:extLst>
              <a:ext uri="{FF2B5EF4-FFF2-40B4-BE49-F238E27FC236}">
                <a16:creationId xmlns:a16="http://schemas.microsoft.com/office/drawing/2014/main" id="{D5C15919-5307-42C5-A5D0-22A5EC15B3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9468" y="-315416"/>
            <a:ext cx="49450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251520" y="2450788"/>
            <a:ext cx="8713788" cy="1202510"/>
          </a:xfrm>
        </p:spPr>
        <p:txBody>
          <a:bodyPr/>
          <a:lstStyle/>
          <a:p>
            <a:pPr algn="ctr" eaLnBrk="1" hangingPunct="1">
              <a:defRPr/>
            </a:pPr>
            <a:r>
              <a:rPr lang="en-US" sz="7200" b="0" dirty="0">
                <a:latin typeface="Manus" pitchFamily="50" charset="0"/>
                <a:ea typeface="+mj-ea"/>
              </a:rPr>
              <a:t>Period Pictionary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CC74-EC53-4918-9885-10DC983CEDE8}"/>
              </a:ext>
            </a:extLst>
          </p:cNvPr>
          <p:cNvSpPr>
            <a:spLocks noGrp="1"/>
          </p:cNvSpPr>
          <p:nvPr>
            <p:ph type="title"/>
          </p:nvPr>
        </p:nvSpPr>
        <p:spPr>
          <a:xfrm>
            <a:off x="631825" y="249238"/>
            <a:ext cx="7772400" cy="1143000"/>
          </a:xfrm>
        </p:spPr>
        <p:txBody>
          <a:bodyPr/>
          <a:lstStyle/>
          <a:p>
            <a:pPr>
              <a:defRPr/>
            </a:pPr>
            <a:r>
              <a:rPr lang="en-GB" sz="7200" b="0" dirty="0">
                <a:solidFill>
                  <a:srgbClr val="ACD500"/>
                </a:solidFill>
                <a:latin typeface="Manus"/>
                <a:ea typeface="MS PGothic"/>
              </a:rPr>
              <a:t>Menstrual wellbeing</a:t>
            </a:r>
            <a:r>
              <a:rPr lang="en-GB" sz="7200" b="0" dirty="0">
                <a:latin typeface="Manus"/>
                <a:ea typeface="MS PGothic"/>
              </a:rPr>
              <a:t> </a:t>
            </a:r>
            <a:endParaRPr lang="en-GB" sz="7200" b="0" dirty="0">
              <a:latin typeface="Manus" pitchFamily="50" charset="0"/>
            </a:endParaRPr>
          </a:p>
        </p:txBody>
      </p:sp>
      <p:sp>
        <p:nvSpPr>
          <p:cNvPr id="46083" name="Content Placeholder 2">
            <a:extLst>
              <a:ext uri="{FF2B5EF4-FFF2-40B4-BE49-F238E27FC236}">
                <a16:creationId xmlns:a16="http://schemas.microsoft.com/office/drawing/2014/main" id="{B9258B3B-6D44-45C7-B50D-7ED5D9CECE68}"/>
              </a:ext>
            </a:extLst>
          </p:cNvPr>
          <p:cNvSpPr>
            <a:spLocks noGrp="1"/>
          </p:cNvSpPr>
          <p:nvPr>
            <p:ph idx="1"/>
          </p:nvPr>
        </p:nvSpPr>
        <p:spPr>
          <a:xfrm>
            <a:off x="368300" y="1676400"/>
            <a:ext cx="8018463" cy="4400550"/>
          </a:xfrm>
        </p:spPr>
        <p:txBody>
          <a:bodyPr/>
          <a:lstStyle/>
          <a:p>
            <a:pPr marL="0" indent="0">
              <a:buFontTx/>
              <a:buNone/>
            </a:pPr>
            <a:r>
              <a:rPr lang="en-GB" altLang="en-US" sz="2400" dirty="0">
                <a:latin typeface="Setimo" panose="020B0603020204030204" pitchFamily="34" charset="0"/>
                <a:cs typeface="Setimo" panose="020B0603020204030204" pitchFamily="34" charset="0"/>
              </a:rPr>
              <a:t>Remember what we need during our menstrual cycle will change, and everyone experiences their menstrual cycle differently. This is totally normal</a:t>
            </a:r>
          </a:p>
          <a:p>
            <a:pPr marL="0" indent="0">
              <a:buFontTx/>
              <a:buNone/>
            </a:pPr>
            <a:endParaRPr lang="en-GB" altLang="en-US" sz="2400" dirty="0">
              <a:latin typeface="Setimo" panose="020B0603020204030204" pitchFamily="34" charset="0"/>
              <a:cs typeface="Setimo" panose="020B0603020204030204" pitchFamily="34" charset="0"/>
            </a:endParaRPr>
          </a:p>
          <a:p>
            <a:pPr marL="0" indent="0">
              <a:buFontTx/>
              <a:buNone/>
            </a:pPr>
            <a:r>
              <a:rPr lang="en-GB" altLang="en-US" sz="2400" dirty="0">
                <a:latin typeface="Setimo" panose="020B0603020204030204" pitchFamily="34" charset="0"/>
                <a:cs typeface="Setimo" panose="020B0603020204030204" pitchFamily="34" charset="0"/>
              </a:rPr>
              <a:t> Do something to make you feel positive, especially at particular times during your menstrual cycle. This could be going for a walk or relaxing in bed. Do what feels right for you. </a:t>
            </a:r>
          </a:p>
          <a:p>
            <a:pPr marL="0" indent="0">
              <a:buFontTx/>
              <a:buNone/>
            </a:pPr>
            <a:endParaRPr lang="en-GB" altLang="en-US" dirty="0"/>
          </a:p>
          <a:p>
            <a:pPr marL="0" indent="0">
              <a:buFontTx/>
              <a:buNone/>
            </a:pPr>
            <a:endParaRPr lang="en-GB" altLang="en-US" dirty="0"/>
          </a:p>
        </p:txBody>
      </p:sp>
      <p:pic>
        <p:nvPicPr>
          <p:cNvPr id="46084" name="Picture 3">
            <a:extLst>
              <a:ext uri="{FF2B5EF4-FFF2-40B4-BE49-F238E27FC236}">
                <a16:creationId xmlns:a16="http://schemas.microsoft.com/office/drawing/2014/main" id="{3BABD827-5EE4-4D2E-B3B0-E63D993A04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4468" y="4729162"/>
            <a:ext cx="356711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4C63-B5C2-4717-85D5-924872C0AAA9}"/>
              </a:ext>
            </a:extLst>
          </p:cNvPr>
          <p:cNvSpPr>
            <a:spLocks noGrp="1"/>
          </p:cNvSpPr>
          <p:nvPr>
            <p:ph type="title"/>
          </p:nvPr>
        </p:nvSpPr>
        <p:spPr>
          <a:xfrm>
            <a:off x="827584" y="404664"/>
            <a:ext cx="7772400" cy="792162"/>
          </a:xfrm>
        </p:spPr>
        <p:txBody>
          <a:bodyPr/>
          <a:lstStyle/>
          <a:p>
            <a:pPr eaLnBrk="1" hangingPunct="1">
              <a:defRPr/>
            </a:pPr>
            <a:r>
              <a:rPr lang="en-GB" sz="6000" b="0" dirty="0">
                <a:solidFill>
                  <a:srgbClr val="ACD500"/>
                </a:solidFill>
                <a:latin typeface="Manus"/>
                <a:ea typeface="+mj-ea"/>
              </a:rPr>
              <a:t>If you’ve leaked…</a:t>
            </a:r>
          </a:p>
        </p:txBody>
      </p:sp>
      <p:sp>
        <p:nvSpPr>
          <p:cNvPr id="48131" name="Content Placeholder 2">
            <a:extLst>
              <a:ext uri="{FF2B5EF4-FFF2-40B4-BE49-F238E27FC236}">
                <a16:creationId xmlns:a16="http://schemas.microsoft.com/office/drawing/2014/main" id="{C85EC620-EB51-4D1B-8B60-7C161D1D335A}"/>
              </a:ext>
            </a:extLst>
          </p:cNvPr>
          <p:cNvSpPr>
            <a:spLocks noGrp="1"/>
          </p:cNvSpPr>
          <p:nvPr>
            <p:ph idx="1"/>
          </p:nvPr>
        </p:nvSpPr>
        <p:spPr>
          <a:xfrm>
            <a:off x="971600" y="1340768"/>
            <a:ext cx="7184691" cy="2971800"/>
          </a:xfrm>
        </p:spPr>
        <p:txBody>
          <a:bodyPr/>
          <a:lstStyle/>
          <a:p>
            <a:pPr eaLnBrk="1" hangingPunct="1"/>
            <a:r>
              <a:rPr lang="en-GB" altLang="en-US" sz="2200" dirty="0">
                <a:latin typeface="Setimo" panose="020B0603020204030204" pitchFamily="34" charset="0"/>
                <a:ea typeface="MS PGothic"/>
                <a:cs typeface="Setimo" panose="020B0603020204030204" pitchFamily="34" charset="0"/>
              </a:rPr>
              <a:t>Try not to panic, it is only natural that sometimes clothes or bed linen get stained during a period.</a:t>
            </a:r>
            <a:endParaRPr lang="en-GB" altLang="en-US" sz="2200" dirty="0">
              <a:latin typeface="Setimo" panose="020B0603020204030204" pitchFamily="34" charset="0"/>
              <a:cs typeface="Setimo" panose="020B0603020204030204" pitchFamily="34" charset="0"/>
            </a:endParaRPr>
          </a:p>
          <a:p>
            <a:pPr eaLnBrk="1" hangingPunct="1"/>
            <a:r>
              <a:rPr lang="en-GB" altLang="en-US" sz="2200" dirty="0">
                <a:latin typeface="Setimo" panose="020B0603020204030204" pitchFamily="34" charset="0"/>
                <a:ea typeface="MS PGothic"/>
                <a:cs typeface="Setimo" panose="020B0603020204030204" pitchFamily="34" charset="0"/>
              </a:rPr>
              <a:t>It can be useful to get an adult you trust or a friend to help you.</a:t>
            </a:r>
          </a:p>
          <a:p>
            <a:pPr eaLnBrk="1" hangingPunct="1"/>
            <a:r>
              <a:rPr lang="en-GB" altLang="en-US" sz="2200" dirty="0">
                <a:latin typeface="Setimo" panose="020B0603020204030204" pitchFamily="34" charset="0"/>
                <a:ea typeface="MS PGothic"/>
                <a:cs typeface="Setimo" panose="020B0603020204030204" pitchFamily="34" charset="0"/>
              </a:rPr>
              <a:t>Use COLD water and soap to hand wash the stain (sooner is better than later), then when you can, pop it in the washing machine.</a:t>
            </a:r>
          </a:p>
        </p:txBody>
      </p:sp>
      <p:sp>
        <p:nvSpPr>
          <p:cNvPr id="4" name="TextBox 3">
            <a:extLst>
              <a:ext uri="{FF2B5EF4-FFF2-40B4-BE49-F238E27FC236}">
                <a16:creationId xmlns:a16="http://schemas.microsoft.com/office/drawing/2014/main" id="{289DE46E-BBEC-4F96-96B0-774277C95AC9}"/>
              </a:ext>
            </a:extLst>
          </p:cNvPr>
          <p:cNvSpPr txBox="1"/>
          <p:nvPr/>
        </p:nvSpPr>
        <p:spPr>
          <a:xfrm>
            <a:off x="1330775" y="4151343"/>
            <a:ext cx="6192837" cy="2592388"/>
          </a:xfrm>
          <a:prstGeom prst="rect">
            <a:avLst/>
          </a:prstGeom>
          <a:solidFill>
            <a:srgbClr val="ACD500"/>
          </a:solidFill>
        </p:spPr>
        <p:txBody>
          <a:bodyPr>
            <a:spAutoFit/>
          </a:bodyPr>
          <a:lstStyle/>
          <a:p>
            <a:pPr>
              <a:defRPr/>
            </a:pPr>
            <a:r>
              <a:rPr lang="en-GB" sz="2000" b="1" u="sng"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Avoiding leaks:</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If you have heavy periods, use super tampons, high absorbency pads or menstrual cups</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Don’t wear your favourite underwear on your period</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Track your cycle</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Track your period product usage</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Listen to your body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4" y="0"/>
            <a:ext cx="10284408" cy="6858000"/>
          </a:xfrm>
          <a:prstGeom prst="rect">
            <a:avLst/>
          </a:prstGeom>
        </p:spPr>
      </p:pic>
      <p:sp>
        <p:nvSpPr>
          <p:cNvPr id="13316" name="TextBox 2">
            <a:extLst>
              <a:ext uri="{FF2B5EF4-FFF2-40B4-BE49-F238E27FC236}">
                <a16:creationId xmlns:a16="http://schemas.microsoft.com/office/drawing/2014/main" id="{DFCFC90C-8B4E-41C2-9241-969F881793D2}"/>
              </a:ext>
            </a:extLst>
          </p:cNvPr>
          <p:cNvSpPr txBox="1">
            <a:spLocks noChangeArrowheads="1"/>
          </p:cNvSpPr>
          <p:nvPr/>
        </p:nvSpPr>
        <p:spPr bwMode="auto">
          <a:xfrm>
            <a:off x="134938" y="836712"/>
            <a:ext cx="4032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en-GB" altLang="en-US" sz="6000" dirty="0">
                <a:solidFill>
                  <a:schemeClr val="bg1"/>
                </a:solidFill>
                <a:latin typeface="Manus" pitchFamily="50" charset="0"/>
              </a:rPr>
              <a:t>What is Brook?  </a:t>
            </a:r>
          </a:p>
        </p:txBody>
      </p:sp>
      <p:sp>
        <p:nvSpPr>
          <p:cNvPr id="13317" name="TextBox 3">
            <a:extLst>
              <a:ext uri="{FF2B5EF4-FFF2-40B4-BE49-F238E27FC236}">
                <a16:creationId xmlns:a16="http://schemas.microsoft.com/office/drawing/2014/main" id="{6FBB6C99-A334-4ADC-A973-F2432AAABF4A}"/>
              </a:ext>
            </a:extLst>
          </p:cNvPr>
          <p:cNvSpPr txBox="1">
            <a:spLocks noChangeArrowheads="1"/>
          </p:cNvSpPr>
          <p:nvPr/>
        </p:nvSpPr>
        <p:spPr bwMode="auto">
          <a:xfrm>
            <a:off x="4806950" y="692150"/>
            <a:ext cx="2447925" cy="1631950"/>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128,032 young people helped through our education &amp; wellbeing work</a:t>
            </a:r>
          </a:p>
        </p:txBody>
      </p:sp>
      <p:sp>
        <p:nvSpPr>
          <p:cNvPr id="13318" name="TextBox 11">
            <a:extLst>
              <a:ext uri="{FF2B5EF4-FFF2-40B4-BE49-F238E27FC236}">
                <a16:creationId xmlns:a16="http://schemas.microsoft.com/office/drawing/2014/main" id="{FC2008A2-A454-47C0-8CBD-F4EC5406B129}"/>
              </a:ext>
            </a:extLst>
          </p:cNvPr>
          <p:cNvSpPr txBox="1">
            <a:spLocks noChangeArrowheads="1"/>
          </p:cNvSpPr>
          <p:nvPr/>
        </p:nvSpPr>
        <p:spPr bwMode="auto">
          <a:xfrm>
            <a:off x="468313" y="3295650"/>
            <a:ext cx="2447925" cy="1323975"/>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1.4 million young people helped face-to-face and online</a:t>
            </a:r>
          </a:p>
        </p:txBody>
      </p:sp>
      <p:sp>
        <p:nvSpPr>
          <p:cNvPr id="13319" name="TextBox 4">
            <a:extLst>
              <a:ext uri="{FF2B5EF4-FFF2-40B4-BE49-F238E27FC236}">
                <a16:creationId xmlns:a16="http://schemas.microsoft.com/office/drawing/2014/main" id="{B892B941-CE62-4AE5-9C28-6E48903E514D}"/>
              </a:ext>
            </a:extLst>
          </p:cNvPr>
          <p:cNvSpPr txBox="1">
            <a:spLocks noChangeArrowheads="1"/>
          </p:cNvSpPr>
          <p:nvPr/>
        </p:nvSpPr>
        <p:spPr bwMode="auto">
          <a:xfrm>
            <a:off x="6443663" y="2787650"/>
            <a:ext cx="2160587" cy="1323975"/>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Young people rated our clinics 4.88 out of 5 stars</a:t>
            </a:r>
          </a:p>
        </p:txBody>
      </p:sp>
      <p:sp>
        <p:nvSpPr>
          <p:cNvPr id="13320" name="TextBox 14">
            <a:extLst>
              <a:ext uri="{FF2B5EF4-FFF2-40B4-BE49-F238E27FC236}">
                <a16:creationId xmlns:a16="http://schemas.microsoft.com/office/drawing/2014/main" id="{121A87DC-C4CC-4D2A-B5A7-A458883033AA}"/>
              </a:ext>
            </a:extLst>
          </p:cNvPr>
          <p:cNvSpPr txBox="1">
            <a:spLocks noChangeArrowheads="1"/>
          </p:cNvSpPr>
          <p:nvPr/>
        </p:nvSpPr>
        <p:spPr bwMode="auto">
          <a:xfrm>
            <a:off x="4167188" y="4422775"/>
            <a:ext cx="2160587" cy="1630363"/>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Education programmes delivered in 35% of English local authorities</a:t>
            </a:r>
          </a:p>
        </p:txBody>
      </p:sp>
    </p:spTree>
    <p:extLst>
      <p:ext uri="{BB962C8B-B14F-4D97-AF65-F5344CB8AC3E}">
        <p14:creationId xmlns:p14="http://schemas.microsoft.com/office/powerpoint/2010/main" val="1161387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A27127B5-61CB-4DA5-8270-2ABF11035ECF}"/>
              </a:ext>
            </a:extLst>
          </p:cNvPr>
          <p:cNvSpPr txBox="1">
            <a:spLocks noChangeArrowheads="1"/>
          </p:cNvSpPr>
          <p:nvPr/>
        </p:nvSpPr>
        <p:spPr bwMode="auto">
          <a:xfrm>
            <a:off x="755650" y="908050"/>
            <a:ext cx="7772400" cy="867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entury Gothic" pitchFamily="34" charset="0"/>
                <a:ea typeface="ＭＳ Ｐゴシック" pitchFamily="34" charset="-128"/>
              </a:defRPr>
            </a:lvl1pPr>
            <a:lvl2pPr>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entury Gothic" pitchFamily="34" charset="0"/>
                <a:ea typeface="ＭＳ Ｐゴシック" pitchFamily="34" charset="-128"/>
              </a:defRPr>
            </a:lvl2pPr>
            <a:lvl3pPr>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3pPr>
            <a:lvl4pPr>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4pPr>
            <a:lvl5pPr>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9pPr>
          </a:lstStyle>
          <a:p>
            <a:pPr algn="ctr" defTabSz="449263" eaLnBrk="1" hangingPunct="1">
              <a:lnSpc>
                <a:spcPct val="100000"/>
              </a:lnSpc>
              <a:spcAft>
                <a:spcPct val="0"/>
              </a:spcAft>
              <a:buClrTx/>
              <a:buFontTx/>
              <a:buNone/>
              <a:defRPr/>
            </a:pPr>
            <a:r>
              <a:rPr lang="en-US" altLang="en-US" sz="7200" dirty="0">
                <a:solidFill>
                  <a:srgbClr val="ACD500"/>
                </a:solidFill>
                <a:latin typeface="Manus" pitchFamily="50" charset="0"/>
              </a:rPr>
              <a:t>But I haven’t started yet…</a:t>
            </a:r>
            <a:br>
              <a:rPr lang="en-US" altLang="en-US" sz="4400" b="1" dirty="0">
                <a:solidFill>
                  <a:srgbClr val="663291"/>
                </a:solidFill>
              </a:rPr>
            </a:br>
            <a:br>
              <a:rPr lang="en-US" altLang="en-US" sz="2400" dirty="0">
                <a:solidFill>
                  <a:srgbClr val="663291"/>
                </a:solidFill>
              </a:rPr>
            </a:br>
            <a:br>
              <a:rPr lang="en-US" altLang="en-US" sz="3600" b="1" dirty="0">
                <a:solidFill>
                  <a:srgbClr val="663291"/>
                </a:solidFill>
              </a:rPr>
            </a:br>
            <a:endParaRPr lang="en-US" altLang="en-US" sz="3600" b="1" dirty="0">
              <a:solidFill>
                <a:srgbClr val="663291"/>
              </a:solidFill>
            </a:endParaRPr>
          </a:p>
        </p:txBody>
      </p:sp>
      <p:pic>
        <p:nvPicPr>
          <p:cNvPr id="50179" name="Picture 4">
            <a:extLst>
              <a:ext uri="{FF2B5EF4-FFF2-40B4-BE49-F238E27FC236}">
                <a16:creationId xmlns:a16="http://schemas.microsoft.com/office/drawing/2014/main" id="{C138CD4B-B5D4-4811-817F-DE59C55981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175" y="2852738"/>
            <a:ext cx="748506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FDB6-DAC5-C44E-A194-C851A710FA7B}"/>
              </a:ext>
            </a:extLst>
          </p:cNvPr>
          <p:cNvSpPr>
            <a:spLocks noGrp="1"/>
          </p:cNvSpPr>
          <p:nvPr>
            <p:ph type="title"/>
          </p:nvPr>
        </p:nvSpPr>
        <p:spPr>
          <a:xfrm>
            <a:off x="204788" y="217488"/>
            <a:ext cx="8902700" cy="1916112"/>
          </a:xfrm>
        </p:spPr>
        <p:txBody>
          <a:bodyPr/>
          <a:lstStyle/>
          <a:p>
            <a:pPr algn="l">
              <a:defRPr/>
            </a:pPr>
            <a:r>
              <a:rPr lang="en-GB" sz="7200" b="0" dirty="0">
                <a:solidFill>
                  <a:srgbClr val="ACD500"/>
                </a:solidFill>
                <a:latin typeface="Manus" pitchFamily="50" charset="0"/>
                <a:ea typeface="ＭＳ Ｐゴシック" panose="020B0600070205080204" pitchFamily="34" charset="-128"/>
              </a:rPr>
              <a:t>Summary</a:t>
            </a:r>
          </a:p>
        </p:txBody>
      </p:sp>
      <p:sp>
        <p:nvSpPr>
          <p:cNvPr id="52227" name="TextBox 3">
            <a:extLst>
              <a:ext uri="{FF2B5EF4-FFF2-40B4-BE49-F238E27FC236}">
                <a16:creationId xmlns:a16="http://schemas.microsoft.com/office/drawing/2014/main" id="{2E14F748-5B7E-4CBA-96A0-0FABC530F46A}"/>
              </a:ext>
            </a:extLst>
          </p:cNvPr>
          <p:cNvSpPr txBox="1">
            <a:spLocks noChangeArrowheads="1"/>
          </p:cNvSpPr>
          <p:nvPr/>
        </p:nvSpPr>
        <p:spPr bwMode="auto">
          <a:xfrm>
            <a:off x="3560762" y="892175"/>
            <a:ext cx="525970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marL="342900" indent="-342900">
              <a:spcBef>
                <a:spcPct val="0"/>
              </a:spcBef>
            </a:pPr>
            <a:r>
              <a:rPr lang="en-GB" altLang="en-US" sz="2400" dirty="0">
                <a:latin typeface="Setimo" panose="020B0603020204030204" pitchFamily="34" charset="0"/>
                <a:cs typeface="Setimo" panose="020B0603020204030204" pitchFamily="34" charset="0"/>
              </a:rPr>
              <a:t>Puberty is when people start to change from being a child into a young adult.</a:t>
            </a:r>
          </a:p>
          <a:p>
            <a:pPr marL="342900" indent="-342900">
              <a:spcBef>
                <a:spcPct val="0"/>
              </a:spcBef>
            </a:pPr>
            <a:r>
              <a:rPr lang="en-GB" altLang="en-US" sz="2400" dirty="0">
                <a:latin typeface="Setimo" panose="020B0603020204030204" pitchFamily="34" charset="0"/>
                <a:cs typeface="Setimo" panose="020B0603020204030204" pitchFamily="34" charset="0"/>
              </a:rPr>
              <a:t>People will start puberty at a slightly different time and will develop differently – it’s important to respect that we are all different.</a:t>
            </a:r>
          </a:p>
          <a:p>
            <a:pPr marL="342900" indent="-342900">
              <a:spcBef>
                <a:spcPct val="0"/>
              </a:spcBef>
            </a:pPr>
            <a:r>
              <a:rPr lang="en-GB" altLang="en-US" sz="2400" dirty="0">
                <a:latin typeface="Setimo" panose="020B0603020204030204" pitchFamily="34" charset="0"/>
                <a:cs typeface="Setimo" panose="020B0603020204030204" pitchFamily="34" charset="0"/>
              </a:rPr>
              <a:t>There are many products and methods of wellbeing we can use to manage periods. </a:t>
            </a:r>
          </a:p>
          <a:p>
            <a:pPr marL="342900" indent="-342900">
              <a:spcBef>
                <a:spcPct val="0"/>
              </a:spcBef>
            </a:pPr>
            <a:r>
              <a:rPr lang="en-GB" altLang="en-US" sz="2400" dirty="0">
                <a:latin typeface="Setimo" panose="020B0603020204030204" pitchFamily="34" charset="0"/>
                <a:cs typeface="Setimo" panose="020B0603020204030204" pitchFamily="34" charset="0"/>
              </a:rPr>
              <a:t>If you have questions about puberty or your body please speak to an adult you trust. </a:t>
            </a:r>
          </a:p>
          <a:p>
            <a:pPr>
              <a:spcBef>
                <a:spcPct val="0"/>
              </a:spcBef>
              <a:buFontTx/>
              <a:buNone/>
            </a:pPr>
            <a:endParaRPr lang="en-GB" altLang="en-US" sz="2400" dirty="0"/>
          </a:p>
        </p:txBody>
      </p:sp>
      <p:pic>
        <p:nvPicPr>
          <p:cNvPr id="52228" name="Picture 2">
            <a:extLst>
              <a:ext uri="{FF2B5EF4-FFF2-40B4-BE49-F238E27FC236}">
                <a16:creationId xmlns:a16="http://schemas.microsoft.com/office/drawing/2014/main" id="{983A1493-5572-4F63-84D6-081FB5892817}"/>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1322-5EF0-45ED-80CF-B4288E3D96D8}"/>
              </a:ext>
            </a:extLst>
          </p:cNvPr>
          <p:cNvSpPr>
            <a:spLocks noGrp="1"/>
          </p:cNvSpPr>
          <p:nvPr>
            <p:ph type="title"/>
          </p:nvPr>
        </p:nvSpPr>
        <p:spPr>
          <a:xfrm>
            <a:off x="395288" y="260350"/>
            <a:ext cx="7772400" cy="1143000"/>
          </a:xfrm>
        </p:spPr>
        <p:txBody>
          <a:bodyPr/>
          <a:lstStyle/>
          <a:p>
            <a:pPr algn="l">
              <a:defRPr/>
            </a:pPr>
            <a:r>
              <a:rPr lang="en-GB" sz="5400" b="0" dirty="0">
                <a:solidFill>
                  <a:srgbClr val="ACD500"/>
                </a:solidFill>
                <a:latin typeface="Manus" pitchFamily="50" charset="0"/>
                <a:ea typeface="ＭＳ Ｐゴシック" panose="020B0600070205080204" pitchFamily="34" charset="-128"/>
              </a:rPr>
              <a:t>Where to go for support </a:t>
            </a:r>
          </a:p>
        </p:txBody>
      </p:sp>
      <p:sp>
        <p:nvSpPr>
          <p:cNvPr id="54275" name="Content Placeholder 2">
            <a:extLst>
              <a:ext uri="{FF2B5EF4-FFF2-40B4-BE49-F238E27FC236}">
                <a16:creationId xmlns:a16="http://schemas.microsoft.com/office/drawing/2014/main" id="{058F5404-5289-4546-AB95-699A2ED74B11}"/>
              </a:ext>
            </a:extLst>
          </p:cNvPr>
          <p:cNvSpPr>
            <a:spLocks noGrp="1"/>
          </p:cNvSpPr>
          <p:nvPr>
            <p:ph idx="1"/>
          </p:nvPr>
        </p:nvSpPr>
        <p:spPr>
          <a:xfrm>
            <a:off x="419100" y="1390650"/>
            <a:ext cx="7772400" cy="4400550"/>
          </a:xfrm>
        </p:spPr>
        <p:txBody>
          <a:bodyPr/>
          <a:lstStyle/>
          <a:p>
            <a:pPr marL="0" indent="0">
              <a:buFontTx/>
              <a:buNone/>
            </a:pPr>
            <a:r>
              <a:rPr lang="en-GB" altLang="en-US" sz="2400" b="1" dirty="0">
                <a:ea typeface="MS PGothic"/>
              </a:rPr>
              <a:t>An adult you trust at home or school</a:t>
            </a:r>
            <a:br>
              <a:rPr lang="en-GB" altLang="en-US" sz="2400" b="1" dirty="0"/>
            </a:br>
            <a:br>
              <a:rPr lang="en-GB" altLang="en-US" sz="2400" b="1" dirty="0"/>
            </a:br>
            <a:r>
              <a:rPr lang="en-GB" altLang="en-US" sz="2400" b="1" dirty="0">
                <a:ea typeface="MS PGothic"/>
              </a:rPr>
              <a:t>Brook’s website </a:t>
            </a:r>
            <a:br>
              <a:rPr lang="en-GB" altLang="en-US" sz="2400" dirty="0"/>
            </a:br>
            <a:r>
              <a:rPr lang="en-GB" altLang="en-US" sz="2400" dirty="0">
                <a:ea typeface="MS PGothic"/>
              </a:rPr>
              <a:t>https://www.brook.org.uk/your-life/puberty/</a:t>
            </a:r>
            <a:br>
              <a:rPr lang="en-GB" altLang="en-US" sz="2400" dirty="0"/>
            </a:br>
            <a:r>
              <a:rPr lang="en-GB" altLang="en-US" sz="2400" dirty="0">
                <a:ea typeface="MS PGothic"/>
              </a:rPr>
              <a:t>https://www.brook.org.uk/your-life/period-faqs/</a:t>
            </a:r>
            <a:br>
              <a:rPr lang="en-GB" altLang="en-US" sz="2400" dirty="0"/>
            </a:br>
            <a:br>
              <a:rPr lang="en-GB" altLang="en-US" sz="2400" dirty="0"/>
            </a:br>
            <a:r>
              <a:rPr lang="en-GB" altLang="en-US" sz="2400" b="1" dirty="0">
                <a:ea typeface="MS PGothic"/>
              </a:rPr>
              <a:t>Childline – 0800 1111</a:t>
            </a:r>
            <a:br>
              <a:rPr lang="en-GB" altLang="en-US" sz="2400" dirty="0"/>
            </a:br>
            <a:r>
              <a:rPr lang="en-GB" altLang="en-US" sz="2400" dirty="0">
                <a:ea typeface="MS PGothic"/>
              </a:rPr>
              <a:t>https://www.childline.org.uk/info-advice/you-your-body/puberty/puberty-facts/</a:t>
            </a:r>
            <a:br>
              <a:rPr lang="en-GB" altLang="en-US" sz="2400" dirty="0"/>
            </a:br>
            <a:br>
              <a:rPr lang="en-GB" altLang="en-US" sz="2400" dirty="0"/>
            </a:br>
            <a:r>
              <a:rPr lang="en-GB" altLang="en-US" sz="2400" b="1" dirty="0">
                <a:ea typeface="MS PGothic"/>
              </a:rPr>
              <a:t>Support for trans and gender-diverse young people </a:t>
            </a:r>
            <a:br>
              <a:rPr lang="en-GB" altLang="en-US" sz="2400" dirty="0"/>
            </a:br>
            <a:r>
              <a:rPr lang="en-GB" altLang="en-US" sz="2400" dirty="0">
                <a:ea typeface="MS PGothic"/>
              </a:rPr>
              <a:t>https://mermaidsuk.org.uk/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B93D63D8-77F5-4584-8313-57C7B8B11187}"/>
              </a:ext>
            </a:extLst>
          </p:cNvPr>
          <p:cNvSpPr>
            <a:spLocks noChangeArrowheads="1"/>
          </p:cNvSpPr>
          <p:nvPr/>
        </p:nvSpPr>
        <p:spPr bwMode="auto">
          <a:xfrm>
            <a:off x="207963" y="333375"/>
            <a:ext cx="84677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en-GB" altLang="en-US" sz="6600" dirty="0">
                <a:solidFill>
                  <a:srgbClr val="ACD500"/>
                </a:solidFill>
                <a:latin typeface="Manus" pitchFamily="50" charset="0"/>
                <a:cs typeface="Arial" panose="020B0604020202020204" pitchFamily="34" charset="0"/>
              </a:rPr>
              <a:t>Ask Brook</a:t>
            </a:r>
            <a:r>
              <a:rPr lang="en-GB" altLang="en-US" sz="4400" b="1" dirty="0">
                <a:solidFill>
                  <a:srgbClr val="652F91"/>
                </a:solidFill>
                <a:cs typeface="Arial" panose="020B0604020202020204" pitchFamily="34" charset="0"/>
              </a:rPr>
              <a:t>	   </a:t>
            </a:r>
            <a:r>
              <a:rPr lang="en-GB" altLang="en-US" sz="2000" b="1" dirty="0">
                <a:cs typeface="Arial" panose="020B0604020202020204" pitchFamily="34" charset="0"/>
              </a:rPr>
              <a:t>https://www.brook.org.uk/help-advice/</a:t>
            </a:r>
          </a:p>
          <a:p>
            <a:pPr>
              <a:spcBef>
                <a:spcPct val="0"/>
              </a:spcBef>
              <a:buFontTx/>
              <a:buNone/>
            </a:pPr>
            <a:r>
              <a:rPr lang="en-GB" altLang="en-US" sz="4400" b="1" dirty="0">
                <a:solidFill>
                  <a:srgbClr val="652F91"/>
                </a:solidFill>
                <a:cs typeface="Arial" panose="020B0604020202020204" pitchFamily="34" charset="0"/>
              </a:rPr>
              <a:t>		</a:t>
            </a:r>
            <a:endParaRPr lang="en-US" altLang="en-US" b="1" dirty="0">
              <a:solidFill>
                <a:srgbClr val="652F91"/>
              </a:solidFill>
              <a:cs typeface="Arial" panose="020B0604020202020204" pitchFamily="34" charset="0"/>
            </a:endParaRPr>
          </a:p>
        </p:txBody>
      </p:sp>
      <p:pic>
        <p:nvPicPr>
          <p:cNvPr id="56323" name="Picture 2">
            <a:extLst>
              <a:ext uri="{FF2B5EF4-FFF2-40B4-BE49-F238E27FC236}">
                <a16:creationId xmlns:a16="http://schemas.microsoft.com/office/drawing/2014/main" id="{FB5009C1-C8FD-4984-BDD2-C1C4EE991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149" y="1484784"/>
            <a:ext cx="7437352" cy="43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31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A1805CB5-E4C0-441C-B7F2-EB17426BC1CC}"/>
              </a:ext>
            </a:extLst>
          </p:cNvPr>
          <p:cNvSpPr>
            <a:spLocks noChangeArrowheads="1"/>
          </p:cNvSpPr>
          <p:nvPr/>
        </p:nvSpPr>
        <p:spPr bwMode="auto">
          <a:xfrm>
            <a:off x="1331913" y="736600"/>
            <a:ext cx="64801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6600" dirty="0">
                <a:solidFill>
                  <a:schemeClr val="bg1"/>
                </a:solidFill>
                <a:latin typeface="Manus" pitchFamily="50" charset="0"/>
                <a:cs typeface="Arial" panose="020B0604020202020204" pitchFamily="34" charset="0"/>
              </a:rPr>
              <a:t>Thank you for listening</a:t>
            </a:r>
          </a:p>
          <a:p>
            <a:pPr algn="ctr">
              <a:spcBef>
                <a:spcPct val="0"/>
              </a:spcBef>
              <a:buFontTx/>
              <a:buNone/>
            </a:pPr>
            <a:r>
              <a:rPr lang="en-GB" altLang="en-US" sz="6600" dirty="0">
                <a:solidFill>
                  <a:schemeClr val="bg1"/>
                </a:solidFill>
                <a:latin typeface="Manus" pitchFamily="50" charset="0"/>
                <a:cs typeface="Arial" panose="020B0604020202020204" pitchFamily="34" charset="0"/>
              </a:rPr>
              <a:t>We hope you enjoyed it! </a:t>
            </a:r>
            <a:endParaRPr lang="en-US" altLang="en-US" sz="6600" dirty="0">
              <a:solidFill>
                <a:schemeClr val="bg1"/>
              </a:solidFill>
              <a:latin typeface="Manus" pitchFamily="50" charset="0"/>
              <a:cs typeface="Arial" panose="020B0604020202020204" pitchFamily="34" charset="0"/>
            </a:endParaRPr>
          </a:p>
        </p:txBody>
      </p:sp>
      <p:sp>
        <p:nvSpPr>
          <p:cNvPr id="57347" name="TextBox 7">
            <a:extLst>
              <a:ext uri="{FF2B5EF4-FFF2-40B4-BE49-F238E27FC236}">
                <a16:creationId xmlns:a16="http://schemas.microsoft.com/office/drawing/2014/main" id="{71E20AB0-1FDF-4F59-8FAC-0128C67EC5D2}"/>
              </a:ext>
            </a:extLst>
          </p:cNvPr>
          <p:cNvSpPr txBox="1">
            <a:spLocks noChangeArrowheads="1"/>
          </p:cNvSpPr>
          <p:nvPr/>
        </p:nvSpPr>
        <p:spPr bwMode="auto">
          <a:xfrm>
            <a:off x="215900" y="3997325"/>
            <a:ext cx="87122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US" altLang="en-US" sz="6600" dirty="0">
                <a:solidFill>
                  <a:schemeClr val="bg1"/>
                </a:solidFill>
                <a:latin typeface="Manus" pitchFamily="50" charset="0"/>
                <a:cs typeface="Narkisim" panose="020E0502050101010101" pitchFamily="34" charset="-79"/>
              </a:rPr>
              <a:t>Do you have any questions? </a:t>
            </a:r>
          </a:p>
          <a:p>
            <a:pPr algn="ctr">
              <a:spcBef>
                <a:spcPct val="0"/>
              </a:spcBef>
              <a:buFontTx/>
              <a:buNone/>
            </a:pPr>
            <a:endParaRPr lang="en-US" altLang="en-US" sz="3600" dirty="0">
              <a:cs typeface="Narkisim" panose="020E0502050101010101" pitchFamily="34" charset="-79"/>
            </a:endParaRPr>
          </a:p>
        </p:txBody>
      </p:sp>
    </p:spTree>
    <p:extLst>
      <p:ext uri="{BB962C8B-B14F-4D97-AF65-F5344CB8AC3E}">
        <p14:creationId xmlns:p14="http://schemas.microsoft.com/office/powerpoint/2010/main" val="61858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4418C1F-B434-4FD3-BBE9-94ADB7ACD52D}"/>
              </a:ext>
            </a:extLst>
          </p:cNvPr>
          <p:cNvSpPr>
            <a:spLocks noGrp="1"/>
          </p:cNvSpPr>
          <p:nvPr>
            <p:ph type="title"/>
          </p:nvPr>
        </p:nvSpPr>
        <p:spPr>
          <a:xfrm>
            <a:off x="0" y="360855"/>
            <a:ext cx="9324975" cy="1200329"/>
          </a:xfrm>
        </p:spPr>
        <p:txBody>
          <a:bodyPr/>
          <a:lstStyle/>
          <a:p>
            <a:pPr algn="ctr" eaLnBrk="1" hangingPunct="1">
              <a:defRPr/>
            </a:pPr>
            <a:r>
              <a:rPr lang="en-GB" altLang="en-US" sz="7200" b="0" dirty="0">
                <a:solidFill>
                  <a:srgbClr val="ACD500"/>
                </a:solidFill>
                <a:latin typeface="Manus"/>
                <a:ea typeface="MS PGothic"/>
              </a:rPr>
              <a:t>What is Brook?</a:t>
            </a:r>
          </a:p>
        </p:txBody>
      </p:sp>
      <p:sp>
        <p:nvSpPr>
          <p:cNvPr id="15363" name="Rectangle 2">
            <a:extLst>
              <a:ext uri="{FF2B5EF4-FFF2-40B4-BE49-F238E27FC236}">
                <a16:creationId xmlns:a16="http://schemas.microsoft.com/office/drawing/2014/main" id="{8BF20C40-3287-452C-92D7-68BAEFAF616D}"/>
              </a:ext>
            </a:extLst>
          </p:cNvPr>
          <p:cNvSpPr>
            <a:spLocks noChangeArrowheads="1"/>
          </p:cNvSpPr>
          <p:nvPr/>
        </p:nvSpPr>
        <p:spPr bwMode="auto">
          <a:xfrm>
            <a:off x="420688" y="2492375"/>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Relationships &amp; sex education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Advice &amp; information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STI Testing</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Contraception methods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FREE condoms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Pregnancy testing &amp; advice</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Counselling </a:t>
            </a:r>
          </a:p>
        </p:txBody>
      </p:sp>
      <p:pic>
        <p:nvPicPr>
          <p:cNvPr id="15364" name="TextBox 3">
            <a:extLst>
              <a:ext uri="{FF2B5EF4-FFF2-40B4-BE49-F238E27FC236}">
                <a16:creationId xmlns:a16="http://schemas.microsoft.com/office/drawing/2014/main" id="{2E14033B-D9EF-4222-8431-6B64065F84C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387" y="1418219"/>
            <a:ext cx="6426200" cy="90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4">
            <a:extLst>
              <a:ext uri="{FF2B5EF4-FFF2-40B4-BE49-F238E27FC236}">
                <a16:creationId xmlns:a16="http://schemas.microsoft.com/office/drawing/2014/main" id="{E7C0025D-49A7-4F4D-AADE-5667FDE27AE8}"/>
              </a:ext>
            </a:extLst>
          </p:cNvPr>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eaLnBrk="1" hangingPunct="1">
              <a:spcBef>
                <a:spcPct val="0"/>
              </a:spcBef>
              <a:buFontTx/>
              <a:buNone/>
            </a:pPr>
            <a:r>
              <a:rPr lang="en-GB" altLang="en-US" sz="1800" b="1" dirty="0">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dirty="0">
              <a:solidFill>
                <a:srgbClr val="7030A0"/>
              </a:solidFill>
            </a:endParaRPr>
          </a:p>
        </p:txBody>
      </p:sp>
      <p:pic>
        <p:nvPicPr>
          <p:cNvPr id="15366" name="Picture 4">
            <a:extLst>
              <a:ext uri="{FF2B5EF4-FFF2-40B4-BE49-F238E27FC236}">
                <a16:creationId xmlns:a16="http://schemas.microsoft.com/office/drawing/2014/main" id="{F289218E-DA74-47C6-973F-2D1AF3AD0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2492375"/>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92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2010A67-D77F-45D8-B59E-D8D15001BE02}"/>
              </a:ext>
            </a:extLst>
          </p:cNvPr>
          <p:cNvSpPr>
            <a:spLocks noGrp="1"/>
          </p:cNvSpPr>
          <p:nvPr>
            <p:ph type="title"/>
          </p:nvPr>
        </p:nvSpPr>
        <p:spPr>
          <a:xfrm>
            <a:off x="398463" y="333375"/>
            <a:ext cx="7772400" cy="1143000"/>
          </a:xfrm>
        </p:spPr>
        <p:txBody>
          <a:bodyPr/>
          <a:lstStyle/>
          <a:p>
            <a:pPr algn="l">
              <a:defRPr/>
            </a:pPr>
            <a:r>
              <a:rPr lang="en-GB" altLang="en-US" sz="7200" b="0" dirty="0">
                <a:solidFill>
                  <a:srgbClr val="ACD500"/>
                </a:solidFill>
                <a:latin typeface="Manus" pitchFamily="50" charset="0"/>
              </a:rPr>
              <a:t>Brook Space </a:t>
            </a:r>
          </a:p>
        </p:txBody>
      </p:sp>
      <p:pic>
        <p:nvPicPr>
          <p:cNvPr id="17411" name="Picture 4">
            <a:extLst>
              <a:ext uri="{FF2B5EF4-FFF2-40B4-BE49-F238E27FC236}">
                <a16:creationId xmlns:a16="http://schemas.microsoft.com/office/drawing/2014/main" id="{0D9BAB27-FA4D-4D59-803D-5B8244D85B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ontent Placeholder 3">
            <a:extLst>
              <a:ext uri="{FF2B5EF4-FFF2-40B4-BE49-F238E27FC236}">
                <a16:creationId xmlns:a16="http://schemas.microsoft.com/office/drawing/2014/main" id="{B3222A96-EFA1-428E-9BC4-F54D62150AE3}"/>
              </a:ext>
            </a:extLst>
          </p:cNvPr>
          <p:cNvSpPr>
            <a:spLocks noGrp="1"/>
          </p:cNvSpPr>
          <p:nvPr>
            <p:ph idx="1"/>
          </p:nvPr>
        </p:nvSpPr>
        <p:spPr>
          <a:xfrm>
            <a:off x="409575" y="1527175"/>
            <a:ext cx="7197725" cy="5237163"/>
          </a:xfrm>
        </p:spPr>
        <p:txBody>
          <a:bodyPr>
            <a:spAutoFit/>
          </a:bodyPr>
          <a:lstStyle/>
          <a:p>
            <a:pPr marL="0" indent="0">
              <a:buFontTx/>
              <a:buNone/>
            </a:pPr>
            <a:r>
              <a:rPr lang="en-GB" altLang="en-US" b="1" dirty="0">
                <a:latin typeface="Setimo" panose="020B0603020204030204" pitchFamily="34" charset="0"/>
                <a:cs typeface="Setimo" panose="020B0603020204030204" pitchFamily="34" charset="0"/>
              </a:rPr>
              <a:t>Non- judgemental &amp; Open </a:t>
            </a:r>
          </a:p>
          <a:p>
            <a:pPr marL="0" indent="0">
              <a:buFontTx/>
              <a:buNone/>
            </a:pPr>
            <a:r>
              <a:rPr lang="en-GB" altLang="en-US" b="1" dirty="0">
                <a:latin typeface="Setimo" panose="020B0603020204030204" pitchFamily="34" charset="0"/>
                <a:cs typeface="Setimo" panose="020B0603020204030204" pitchFamily="34" charset="0"/>
              </a:rPr>
              <a:t>Respectful </a:t>
            </a:r>
          </a:p>
          <a:p>
            <a:pPr marL="0" indent="0">
              <a:buFontTx/>
              <a:buNone/>
            </a:pPr>
            <a:r>
              <a:rPr lang="en-GB" altLang="en-US" b="1" dirty="0">
                <a:latin typeface="Setimo" panose="020B0603020204030204" pitchFamily="34" charset="0"/>
                <a:cs typeface="Setimo" panose="020B0603020204030204" pitchFamily="34" charset="0"/>
              </a:rPr>
              <a:t>Safe </a:t>
            </a:r>
          </a:p>
          <a:p>
            <a:pPr marL="0" indent="0">
              <a:buFontTx/>
              <a:buNone/>
            </a:pPr>
            <a:r>
              <a:rPr lang="en-GB" altLang="en-US" b="1" dirty="0">
                <a:latin typeface="Setimo" panose="020B0603020204030204" pitchFamily="34" charset="0"/>
                <a:cs typeface="Setimo" panose="020B0603020204030204" pitchFamily="34" charset="0"/>
              </a:rPr>
              <a:t>Take Part</a:t>
            </a:r>
          </a:p>
          <a:p>
            <a:pPr marL="0" indent="0">
              <a:buFontTx/>
              <a:buNone/>
            </a:pPr>
            <a:r>
              <a:rPr lang="en-GB" altLang="en-US" b="1" dirty="0">
                <a:latin typeface="Setimo" panose="020B0603020204030204" pitchFamily="34" charset="0"/>
                <a:cs typeface="Setimo" panose="020B0603020204030204" pitchFamily="34" charset="0"/>
              </a:rPr>
              <a:t>Ask questions (nothing personal)</a:t>
            </a:r>
          </a:p>
          <a:p>
            <a:pPr marL="0" indent="0">
              <a:buFontTx/>
              <a:buNone/>
            </a:pPr>
            <a:r>
              <a:rPr lang="en-GB" altLang="en-US" b="1" dirty="0">
                <a:latin typeface="Setimo" panose="020B0603020204030204" pitchFamily="34" charset="0"/>
                <a:cs typeface="Setimo" panose="020B0603020204030204" pitchFamily="34" charset="0"/>
              </a:rPr>
              <a:t>Confidential</a:t>
            </a:r>
          </a:p>
          <a:p>
            <a:pPr marL="0" indent="0">
              <a:buFontTx/>
              <a:buNone/>
            </a:pPr>
            <a:r>
              <a:rPr lang="en-GB" altLang="en-US" b="1" dirty="0">
                <a:latin typeface="Setimo" panose="020B0603020204030204" pitchFamily="34" charset="0"/>
                <a:cs typeface="Setimo" panose="020B0603020204030204" pitchFamily="34" charset="0"/>
              </a:rPr>
              <a:t>Fun</a:t>
            </a:r>
          </a:p>
          <a:p>
            <a:pPr marL="0" indent="0">
              <a:buFontTx/>
              <a:buNone/>
            </a:pPr>
            <a:r>
              <a:rPr lang="en-GB" altLang="en-US" b="1" dirty="0">
                <a:latin typeface="Setimo" panose="020B0603020204030204" pitchFamily="34" charset="0"/>
                <a:cs typeface="Setimo" panose="020B0603020204030204" pitchFamily="34" charset="0"/>
              </a:rPr>
              <a:t>Language</a:t>
            </a:r>
          </a:p>
          <a:p>
            <a:pPr marL="0" indent="0">
              <a:buFontTx/>
              <a:buNone/>
            </a:pPr>
            <a:endParaRPr lang="en-GB" altLang="en-US" sz="2800" dirty="0"/>
          </a:p>
        </p:txBody>
      </p:sp>
    </p:spTree>
    <p:extLst>
      <p:ext uri="{BB962C8B-B14F-4D97-AF65-F5344CB8AC3E}">
        <p14:creationId xmlns:p14="http://schemas.microsoft.com/office/powerpoint/2010/main" val="103336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FDB6-DAC5-C44E-A194-C851A710FA7B}"/>
              </a:ext>
            </a:extLst>
          </p:cNvPr>
          <p:cNvSpPr>
            <a:spLocks noGrp="1"/>
          </p:cNvSpPr>
          <p:nvPr>
            <p:ph type="title"/>
          </p:nvPr>
        </p:nvSpPr>
        <p:spPr>
          <a:xfrm>
            <a:off x="255301" y="0"/>
            <a:ext cx="8902700" cy="1916113"/>
          </a:xfrm>
        </p:spPr>
        <p:txBody>
          <a:bodyPr/>
          <a:lstStyle/>
          <a:p>
            <a:pPr algn="l">
              <a:defRPr/>
            </a:pPr>
            <a:r>
              <a:rPr lang="en-GB" sz="7200" b="0" dirty="0">
                <a:solidFill>
                  <a:srgbClr val="ACD500"/>
                </a:solidFill>
                <a:latin typeface="Manus" pitchFamily="50" charset="0"/>
                <a:ea typeface="ＭＳ Ｐゴシック" panose="020B0600070205080204" pitchFamily="34" charset="-128"/>
              </a:rPr>
              <a:t>Session outcomes</a:t>
            </a:r>
          </a:p>
        </p:txBody>
      </p:sp>
      <p:sp>
        <p:nvSpPr>
          <p:cNvPr id="13315" name="Content Placeholder 2">
            <a:extLst>
              <a:ext uri="{FF2B5EF4-FFF2-40B4-BE49-F238E27FC236}">
                <a16:creationId xmlns:a16="http://schemas.microsoft.com/office/drawing/2014/main" id="{D49742C6-E090-734F-9A87-2577E12D836A}"/>
              </a:ext>
            </a:extLst>
          </p:cNvPr>
          <p:cNvSpPr>
            <a:spLocks noGrp="1"/>
          </p:cNvSpPr>
          <p:nvPr>
            <p:ph idx="1"/>
          </p:nvPr>
        </p:nvSpPr>
        <p:spPr>
          <a:xfrm>
            <a:off x="187325" y="1341438"/>
            <a:ext cx="8470900" cy="4508500"/>
          </a:xfrm>
        </p:spPr>
        <p:txBody>
          <a:bodyPr/>
          <a:lstStyle/>
          <a:p>
            <a:pPr>
              <a:defRPr/>
            </a:pPr>
            <a:r>
              <a:rPr lang="en-GB" sz="2800" dirty="0">
                <a:latin typeface="Setimo" panose="020B0603020204030204" pitchFamily="34" charset="0"/>
                <a:ea typeface="ＭＳ Ｐゴシック" panose="020B0600070205080204" pitchFamily="34" charset="-128"/>
                <a:cs typeface="Setimo" panose="020B0603020204030204" pitchFamily="34" charset="0"/>
              </a:rPr>
              <a:t>Define what </a:t>
            </a:r>
            <a:r>
              <a:rPr lang="en-GB" sz="2800" b="1" dirty="0">
                <a:latin typeface="Setimo" panose="020B0603020204030204" pitchFamily="34" charset="0"/>
                <a:ea typeface="ＭＳ Ｐゴシック" panose="020B0600070205080204" pitchFamily="34" charset="-128"/>
                <a:cs typeface="Setimo" panose="020B0603020204030204" pitchFamily="34" charset="0"/>
              </a:rPr>
              <a:t>puberty</a:t>
            </a:r>
            <a:r>
              <a:rPr lang="en-GB" sz="2800" dirty="0">
                <a:latin typeface="Setimo" panose="020B0603020204030204" pitchFamily="34" charset="0"/>
                <a:ea typeface="ＭＳ Ｐゴシック" panose="020B0600070205080204" pitchFamily="34" charset="-128"/>
                <a:cs typeface="Setimo" panose="020B0603020204030204" pitchFamily="34" charset="0"/>
              </a:rPr>
              <a:t> means and recap body changes.</a:t>
            </a:r>
          </a:p>
          <a:p>
            <a:pPr>
              <a:defRPr/>
            </a:pPr>
            <a:r>
              <a:rPr lang="en-GB" altLang="en-US" sz="2800" dirty="0">
                <a:latin typeface="Setimo" panose="020B0603020204030204" pitchFamily="34" charset="0"/>
                <a:cs typeface="Setimo" panose="020B0603020204030204" pitchFamily="34" charset="0"/>
              </a:rPr>
              <a:t>Understand that periods, experiences and bodies are </a:t>
            </a:r>
            <a:r>
              <a:rPr lang="en-GB" altLang="en-US" sz="2800" b="1" dirty="0">
                <a:latin typeface="Setimo" panose="020B0603020204030204" pitchFamily="34" charset="0"/>
                <a:cs typeface="Setimo" panose="020B0603020204030204" pitchFamily="34" charset="0"/>
              </a:rPr>
              <a:t>unique</a:t>
            </a:r>
            <a:r>
              <a:rPr lang="en-GB" altLang="en-US" sz="2800" dirty="0">
                <a:latin typeface="Setimo" panose="020B0603020204030204" pitchFamily="34" charset="0"/>
                <a:cs typeface="Setimo" panose="020B0603020204030204" pitchFamily="34" charset="0"/>
              </a:rPr>
              <a:t> for each person.  </a:t>
            </a:r>
          </a:p>
          <a:p>
            <a:pPr>
              <a:defRPr/>
            </a:pPr>
            <a:r>
              <a:rPr lang="en-GB" altLang="en-US" sz="2800" dirty="0">
                <a:latin typeface="Setimo" panose="020B0603020204030204" pitchFamily="34" charset="0"/>
                <a:cs typeface="Setimo" panose="020B0603020204030204" pitchFamily="34" charset="0"/>
              </a:rPr>
              <a:t>Name at least </a:t>
            </a:r>
            <a:r>
              <a:rPr lang="en-GB" altLang="en-US" sz="2800" b="1" dirty="0">
                <a:latin typeface="Setimo" panose="020B0603020204030204" pitchFamily="34" charset="0"/>
                <a:cs typeface="Setimo" panose="020B0603020204030204" pitchFamily="34" charset="0"/>
              </a:rPr>
              <a:t>4 different products </a:t>
            </a:r>
            <a:r>
              <a:rPr lang="en-GB" altLang="en-US" sz="2800" dirty="0">
                <a:latin typeface="Setimo" panose="020B0603020204030204" pitchFamily="34" charset="0"/>
                <a:cs typeface="Setimo" panose="020B0603020204030204" pitchFamily="34" charset="0"/>
              </a:rPr>
              <a:t>which people can use to manage their periods.</a:t>
            </a:r>
          </a:p>
          <a:p>
            <a:pPr>
              <a:defRPr/>
            </a:pPr>
            <a:r>
              <a:rPr lang="en-GB" altLang="en-US" sz="2800" dirty="0">
                <a:latin typeface="Setimo" panose="020B0603020204030204" pitchFamily="34" charset="0"/>
                <a:cs typeface="Setimo" panose="020B0603020204030204" pitchFamily="34" charset="0"/>
              </a:rPr>
              <a:t>Identify ways to help someone </a:t>
            </a:r>
            <a:r>
              <a:rPr lang="en-GB" altLang="en-US" sz="2800" b="1" dirty="0">
                <a:latin typeface="Setimo" panose="020B0603020204030204" pitchFamily="34" charset="0"/>
                <a:cs typeface="Setimo" panose="020B0603020204030204" pitchFamily="34" charset="0"/>
              </a:rPr>
              <a:t>manage their own menstrual cycle</a:t>
            </a:r>
            <a:r>
              <a:rPr lang="en-GB" altLang="en-US" sz="2800" dirty="0">
                <a:latin typeface="Setimo" panose="020B0603020204030204" pitchFamily="34" charset="0"/>
                <a:cs typeface="Setimo" panose="020B0603020204030204" pitchFamily="34" charset="0"/>
              </a:rPr>
              <a:t> or support others. </a:t>
            </a:r>
          </a:p>
          <a:p>
            <a:pPr>
              <a:defRPr/>
            </a:pPr>
            <a:r>
              <a:rPr lang="en-GB" sz="2800" dirty="0">
                <a:latin typeface="Setimo" panose="020B0603020204030204" pitchFamily="34" charset="0"/>
                <a:ea typeface="ＭＳ Ｐゴシック" panose="020B0600070205080204" pitchFamily="34" charset="-128"/>
                <a:cs typeface="Setimo" panose="020B0603020204030204" pitchFamily="34" charset="0"/>
              </a:rPr>
              <a:t>Understand where to go </a:t>
            </a:r>
            <a:r>
              <a:rPr lang="en-GB" sz="2800" b="1" dirty="0">
                <a:latin typeface="Setimo" panose="020B0603020204030204" pitchFamily="34" charset="0"/>
                <a:ea typeface="ＭＳ Ｐゴシック" panose="020B0600070205080204" pitchFamily="34" charset="-128"/>
                <a:cs typeface="Setimo" panose="020B0603020204030204" pitchFamily="34" charset="0"/>
              </a:rPr>
              <a:t>to ask for help </a:t>
            </a:r>
            <a:r>
              <a:rPr lang="en-GB" sz="2800" dirty="0">
                <a:latin typeface="Setimo" panose="020B0603020204030204" pitchFamily="34" charset="0"/>
                <a:ea typeface="ＭＳ Ｐゴシック" panose="020B0600070205080204" pitchFamily="34" charset="-128"/>
                <a:cs typeface="Setimo" panose="020B0603020204030204" pitchFamily="34" charset="0"/>
              </a:rPr>
              <a:t>and support with questions about our bodies.</a:t>
            </a:r>
          </a:p>
          <a:p>
            <a:pPr marL="0" indent="0">
              <a:buFontTx/>
              <a:buNone/>
              <a:defRPr/>
            </a:pPr>
            <a:endParaRPr lang="en-GB"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1506" name="Content Placeholder 3">
            <a:extLst>
              <a:ext uri="{FF2B5EF4-FFF2-40B4-BE49-F238E27FC236}">
                <a16:creationId xmlns:a16="http://schemas.microsoft.com/office/drawing/2014/main" id="{45883C93-2D4E-46C8-B5EE-5C00432C5488}"/>
              </a:ext>
            </a:extLst>
          </p:cNvPr>
          <p:cNvPicPr>
            <a:picLocks noGrp="1" noChangeAspect="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1403648" y="596099"/>
            <a:ext cx="2193925" cy="4400550"/>
          </a:xfrm>
        </p:spPr>
      </p:pic>
      <p:pic>
        <p:nvPicPr>
          <p:cNvPr id="21507" name="Picture 4">
            <a:extLst>
              <a:ext uri="{FF2B5EF4-FFF2-40B4-BE49-F238E27FC236}">
                <a16:creationId xmlns:a16="http://schemas.microsoft.com/office/drawing/2014/main" id="{C58445D4-054E-42F8-AC10-AF8D3F4E64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2158" y="2397125"/>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564904"/>
            <a:ext cx="9144000" cy="1200329"/>
          </a:xfrm>
          <a:prstGeom prst="rect">
            <a:avLst/>
          </a:prstGeom>
        </p:spPr>
        <p:txBody>
          <a:bodyPr wrap="square">
            <a:spAutoFit/>
          </a:bodyPr>
          <a:lstStyle/>
          <a:p>
            <a:pPr algn="ctr"/>
            <a:r>
              <a:rPr lang="en-US" sz="7200" dirty="0">
                <a:solidFill>
                  <a:schemeClr val="bg1"/>
                </a:solidFill>
                <a:latin typeface="Manus" pitchFamily="50" charset="0"/>
              </a:rPr>
              <a:t>What is puberty? </a:t>
            </a:r>
            <a:endParaRPr lang="en-GB" sz="7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42434A35-96DC-4403-8F39-87DAA1115855}"/>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00788" y="639520"/>
            <a:ext cx="2178049" cy="209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27F84A-8927-4FCC-8B75-3A7B5E91FF90}"/>
              </a:ext>
            </a:extLst>
          </p:cNvPr>
          <p:cNvSpPr>
            <a:spLocks noGrp="1"/>
          </p:cNvSpPr>
          <p:nvPr>
            <p:ph type="title"/>
          </p:nvPr>
        </p:nvSpPr>
        <p:spPr/>
        <p:txBody>
          <a:bodyPr/>
          <a:lstStyle/>
          <a:p>
            <a:pPr algn="l">
              <a:defRPr/>
            </a:pPr>
            <a:r>
              <a:rPr lang="en-GB" sz="7200" b="0" dirty="0">
                <a:solidFill>
                  <a:srgbClr val="ACD500"/>
                </a:solidFill>
                <a:latin typeface="Manus" pitchFamily="50" charset="0"/>
                <a:ea typeface="ＭＳ Ｐゴシック" panose="020B0600070205080204" pitchFamily="34" charset="-128"/>
              </a:rPr>
              <a:t>For everyone </a:t>
            </a:r>
          </a:p>
        </p:txBody>
      </p:sp>
      <p:sp>
        <p:nvSpPr>
          <p:cNvPr id="25604" name="Content Placeholder 2">
            <a:extLst>
              <a:ext uri="{FF2B5EF4-FFF2-40B4-BE49-F238E27FC236}">
                <a16:creationId xmlns:a16="http://schemas.microsoft.com/office/drawing/2014/main" id="{547581BA-09BC-496D-9A40-520ED81EEF5E}"/>
              </a:ext>
            </a:extLst>
          </p:cNvPr>
          <p:cNvSpPr>
            <a:spLocks noGrp="1"/>
          </p:cNvSpPr>
          <p:nvPr>
            <p:ph idx="1"/>
          </p:nvPr>
        </p:nvSpPr>
        <p:spPr>
          <a:xfrm>
            <a:off x="665163" y="1749425"/>
            <a:ext cx="8256587" cy="4400550"/>
          </a:xfrm>
        </p:spPr>
        <p:txBody>
          <a:bodyPr/>
          <a:lstStyle/>
          <a:p>
            <a:r>
              <a:rPr lang="en-GB" altLang="en-US" sz="2400" dirty="0">
                <a:latin typeface="Setimo" panose="020B0603020204030204" pitchFamily="34" charset="0"/>
                <a:cs typeface="Setimo" panose="020B0603020204030204" pitchFamily="34" charset="0"/>
              </a:rPr>
              <a:t>Grow Taller </a:t>
            </a:r>
          </a:p>
          <a:p>
            <a:r>
              <a:rPr lang="en-GB" altLang="en-US" sz="2400" dirty="0">
                <a:latin typeface="Setimo" panose="020B0603020204030204" pitchFamily="34" charset="0"/>
                <a:cs typeface="Setimo" panose="020B0603020204030204" pitchFamily="34" charset="0"/>
              </a:rPr>
              <a:t>You may get spots. </a:t>
            </a:r>
          </a:p>
          <a:p>
            <a:r>
              <a:rPr lang="en-GB" altLang="en-US" sz="2400" dirty="0">
                <a:latin typeface="Setimo" panose="020B0603020204030204" pitchFamily="34" charset="0"/>
                <a:cs typeface="Setimo" panose="020B0603020204030204" pitchFamily="34" charset="0"/>
              </a:rPr>
              <a:t>Grow more hair </a:t>
            </a:r>
          </a:p>
          <a:p>
            <a:r>
              <a:rPr lang="en-GB" altLang="en-US" sz="2400" dirty="0">
                <a:latin typeface="Setimo" panose="020B0603020204030204" pitchFamily="34" charset="0"/>
                <a:cs typeface="Setimo" panose="020B0603020204030204" pitchFamily="34" charset="0"/>
              </a:rPr>
              <a:t>Get sweatier, smellier and greasier hair </a:t>
            </a:r>
          </a:p>
          <a:p>
            <a:r>
              <a:rPr lang="en-GB" altLang="en-US" sz="2400" dirty="0">
                <a:latin typeface="Setimo" panose="020B0603020204030204" pitchFamily="34" charset="0"/>
                <a:cs typeface="Setimo" panose="020B0603020204030204" pitchFamily="34" charset="0"/>
              </a:rPr>
              <a:t>The hormones released in puberty can impact our emotions and feelings</a:t>
            </a:r>
          </a:p>
          <a:p>
            <a:r>
              <a:rPr lang="en-GB" altLang="en-US" sz="2400" dirty="0">
                <a:latin typeface="Setimo" panose="020B0603020204030204" pitchFamily="34" charset="0"/>
                <a:cs typeface="Setimo" panose="020B0603020204030204" pitchFamily="34" charset="0"/>
              </a:rPr>
              <a:t>You might start thinking about who you fancy and be interested in sex </a:t>
            </a:r>
          </a:p>
          <a:p>
            <a:r>
              <a:rPr lang="en-GB" altLang="en-US" sz="2400" dirty="0">
                <a:latin typeface="Setimo" panose="020B0603020204030204" pitchFamily="34" charset="0"/>
                <a:cs typeface="Setimo" panose="020B0603020204030204" pitchFamily="34" charset="0"/>
              </a:rPr>
              <a:t>You may want more independence and to take some more responsibility for yourself.</a:t>
            </a:r>
          </a:p>
          <a:p>
            <a:endParaRPr lang="en-GB"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76E0-6F00-4214-9F4C-06EE65BBEBD3}"/>
              </a:ext>
            </a:extLst>
          </p:cNvPr>
          <p:cNvSpPr>
            <a:spLocks noGrp="1"/>
          </p:cNvSpPr>
          <p:nvPr>
            <p:ph type="title"/>
          </p:nvPr>
        </p:nvSpPr>
        <p:spPr>
          <a:xfrm>
            <a:off x="468313" y="549275"/>
            <a:ext cx="7772400" cy="1143000"/>
          </a:xfrm>
        </p:spPr>
        <p:txBody>
          <a:bodyPr/>
          <a:lstStyle/>
          <a:p>
            <a:pPr algn="l">
              <a:defRPr/>
            </a:pPr>
            <a:r>
              <a:rPr lang="en-GB" sz="6600" b="0" dirty="0">
                <a:solidFill>
                  <a:srgbClr val="ACD500"/>
                </a:solidFill>
                <a:latin typeface="Manus" pitchFamily="50" charset="0"/>
                <a:ea typeface="ＭＳ Ｐゴシック" panose="020B0600070205080204" pitchFamily="34" charset="-128"/>
              </a:rPr>
              <a:t>Changes if you have a Penis</a:t>
            </a:r>
          </a:p>
        </p:txBody>
      </p:sp>
      <p:pic>
        <p:nvPicPr>
          <p:cNvPr id="27651" name="Picture 4">
            <a:extLst>
              <a:ext uri="{FF2B5EF4-FFF2-40B4-BE49-F238E27FC236}">
                <a16:creationId xmlns:a16="http://schemas.microsoft.com/office/drawing/2014/main" id="{809DFC89-26D9-41F0-9433-A33FAAFA47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002705"/>
            <a:ext cx="2131514" cy="285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ontent Placeholder 2">
            <a:extLst>
              <a:ext uri="{FF2B5EF4-FFF2-40B4-BE49-F238E27FC236}">
                <a16:creationId xmlns:a16="http://schemas.microsoft.com/office/drawing/2014/main" id="{3A71231B-82DD-4A61-ABF1-548738B1CB96}"/>
              </a:ext>
            </a:extLst>
          </p:cNvPr>
          <p:cNvSpPr>
            <a:spLocks noGrp="1"/>
          </p:cNvSpPr>
          <p:nvPr>
            <p:ph idx="1"/>
          </p:nvPr>
        </p:nvSpPr>
        <p:spPr>
          <a:xfrm>
            <a:off x="576263" y="1692275"/>
            <a:ext cx="6372225" cy="4400550"/>
          </a:xfrm>
        </p:spPr>
        <p:txBody>
          <a:bodyPr/>
          <a:lstStyle/>
          <a:p>
            <a:r>
              <a:rPr lang="en-GB" altLang="en-US" sz="2800" dirty="0">
                <a:latin typeface="Setimo" panose="020B0603020204030204" pitchFamily="34" charset="0"/>
                <a:cs typeface="Setimo" panose="020B0603020204030204" pitchFamily="34" charset="0"/>
              </a:rPr>
              <a:t>Your voice deepens (voice changes). </a:t>
            </a:r>
          </a:p>
          <a:p>
            <a:r>
              <a:rPr lang="en-GB" altLang="en-US" sz="2800" dirty="0">
                <a:latin typeface="Setimo" panose="020B0603020204030204" pitchFamily="34" charset="0"/>
                <a:cs typeface="Setimo" panose="020B0603020204030204" pitchFamily="34" charset="0"/>
              </a:rPr>
              <a:t>Your muscles develop and your chest gets broader.</a:t>
            </a:r>
          </a:p>
          <a:p>
            <a:r>
              <a:rPr lang="en-GB" altLang="en-US" sz="2800" dirty="0">
                <a:latin typeface="Setimo" panose="020B0603020204030204" pitchFamily="34" charset="0"/>
                <a:cs typeface="Setimo" panose="020B0603020204030204" pitchFamily="34" charset="0"/>
              </a:rPr>
              <a:t>Your genitals (penis and testicles) grow larger.</a:t>
            </a:r>
          </a:p>
          <a:p>
            <a:r>
              <a:rPr lang="en-GB" altLang="en-US" sz="2800" dirty="0">
                <a:latin typeface="Setimo" panose="020B0603020204030204" pitchFamily="34" charset="0"/>
                <a:cs typeface="Setimo" panose="020B0603020204030204" pitchFamily="34" charset="0"/>
              </a:rPr>
              <a:t>Your nipples can become sensitive for a short time and may swell.</a:t>
            </a:r>
          </a:p>
          <a:p>
            <a:r>
              <a:rPr lang="en-GB" altLang="en-US" sz="2800" dirty="0">
                <a:latin typeface="Setimo" panose="020B0603020204030204" pitchFamily="34" charset="0"/>
                <a:cs typeface="Setimo" panose="020B0603020204030204" pitchFamily="34" charset="0"/>
              </a:rPr>
              <a:t>You may get erections </a:t>
            </a:r>
          </a:p>
          <a:p>
            <a:endParaRPr lang="en-GB" altLang="en-US" dirty="0"/>
          </a:p>
        </p:txBody>
      </p:sp>
    </p:spTree>
  </p:cSld>
  <p:clrMapOvr>
    <a:masterClrMapping/>
  </p:clrMapOvr>
  <p:transition spd="slow"/>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_Template_Brook_20171 [Compatibility Mode]" id="{FEBC54F8-09DD-4384-9A1E-DD7353E2E36F}" vid="{59CA2078-28AA-4E44-8D41-54C6EA28A8D5}"/>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CF0EB3A6E5CCA647BB519F9A695E91C3" ma:contentTypeVersion="19" ma:contentTypeDescription="Create a new document." ma:contentTypeScope="" ma:versionID="9ecc07bd528bbf8f87c5260c1a920e69">
  <xsd:schema xmlns:xsd="http://www.w3.org/2001/XMLSchema" xmlns:xs="http://www.w3.org/2001/XMLSchema" xmlns:p="http://schemas.microsoft.com/office/2006/metadata/properties" xmlns:ns2="8c15fab0-5858-4eb4-89d8-1e1f192db987" xmlns:ns3="855be701-56e3-4f80-8dc9-d756097c8f94" targetNamespace="http://schemas.microsoft.com/office/2006/metadata/properties" ma:root="true" ma:fieldsID="213f1963fafbd10d3f2ca06c82c36030" ns2:_="" ns3:_="">
    <xsd:import namespace="8c15fab0-5858-4eb4-89d8-1e1f192db987"/>
    <xsd:import namespace="855be701-56e3-4f80-8dc9-d756097c8f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5fab0-5858-4eb4-89d8-1e1f192db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be701-56e3-4f80-8dc9-d756097c8f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7d6a771-7a9f-48de-9d0e-ea3fd7f2a3e5}" ma:internalName="TaxCatchAll" ma:showField="CatchAllData" ma:web="855be701-56e3-4f80-8dc9-d756097c8f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55be701-56e3-4f80-8dc9-d756097c8f94" xsi:nil="true"/>
    <lcf76f155ced4ddcb4097134ff3c332f xmlns="8c15fab0-5858-4eb4-89d8-1e1f192db987">
      <Terms xmlns="http://schemas.microsoft.com/office/infopath/2007/PartnerControls"/>
    </lcf76f155ced4ddcb4097134ff3c332f>
    <_Flow_SignoffStatus xmlns="8c15fab0-5858-4eb4-89d8-1e1f192db987"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6DA2BF-78DF-4073-B646-8F69F6B7434E}">
  <ds:schemaRefs>
    <ds:schemaRef ds:uri="http://schemas.microsoft.com/sharepoint/events"/>
  </ds:schemaRefs>
</ds:datastoreItem>
</file>

<file path=customXml/itemProps2.xml><?xml version="1.0" encoding="utf-8"?>
<ds:datastoreItem xmlns:ds="http://schemas.openxmlformats.org/officeDocument/2006/customXml" ds:itemID="{C98E8EE2-075C-4534-AF93-ACC6AD1ABD17}"/>
</file>

<file path=customXml/itemProps3.xml><?xml version="1.0" encoding="utf-8"?>
<ds:datastoreItem xmlns:ds="http://schemas.openxmlformats.org/officeDocument/2006/customXml" ds:itemID="{713D6609-FB1F-4F03-9FC3-588C6FC61C7F}">
  <ds:schemaRefs>
    <ds:schemaRef ds:uri="7d66bd8a-2885-48d4-9eab-fb1100da1dd3"/>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3862ce5a-794c-4e49-8cb8-46cd7f931d40"/>
    <ds:schemaRef ds:uri="http://schemas.microsoft.com/office/2006/metadata/properties"/>
    <ds:schemaRef ds:uri="http://www.w3.org/XML/1998/namespace"/>
    <ds:schemaRef ds:uri="http://purl.org/dc/terms/"/>
  </ds:schemaRefs>
</ds:datastoreItem>
</file>

<file path=customXml/itemProps4.xml><?xml version="1.0" encoding="utf-8"?>
<ds:datastoreItem xmlns:ds="http://schemas.openxmlformats.org/officeDocument/2006/customXml" ds:itemID="{7F48F1AE-AA77-4419-A6DD-0E64656A12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3409</TotalTime>
  <Words>4970</Words>
  <Application>Microsoft Office PowerPoint</Application>
  <PresentationFormat>On-screen Show (4:3)</PresentationFormat>
  <Paragraphs>309</Paragraphs>
  <Slides>24</Slides>
  <Notes>23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Century Gothic</vt:lpstr>
      <vt:lpstr>Manus</vt:lpstr>
      <vt:lpstr>Setimo</vt:lpstr>
      <vt:lpstr>Times New Roman</vt:lpstr>
      <vt:lpstr>Blank Presentation</vt:lpstr>
      <vt:lpstr>1_Office Theme</vt:lpstr>
      <vt:lpstr>1_Blank Presentation</vt:lpstr>
      <vt:lpstr>PowerPoint Presentation</vt:lpstr>
      <vt:lpstr>PowerPoint Presentation</vt:lpstr>
      <vt:lpstr>What is Brook?</vt:lpstr>
      <vt:lpstr>Brook Space </vt:lpstr>
      <vt:lpstr>Session outcomes</vt:lpstr>
      <vt:lpstr>PowerPoint Presentation</vt:lpstr>
      <vt:lpstr>PowerPoint Presentation</vt:lpstr>
      <vt:lpstr>For everyone </vt:lpstr>
      <vt:lpstr>Changes if you have a Penis</vt:lpstr>
      <vt:lpstr>Changes if you have a vulva</vt:lpstr>
      <vt:lpstr>What the first thing you think of when you hear ‘periods’? </vt:lpstr>
      <vt:lpstr>Periods or Menstruation </vt:lpstr>
      <vt:lpstr>PowerPoint Presentation</vt:lpstr>
      <vt:lpstr>PowerPoint Presentation</vt:lpstr>
      <vt:lpstr>Period products bag </vt:lpstr>
      <vt:lpstr>PowerPoint Presentation</vt:lpstr>
      <vt:lpstr>Period Pictionary</vt:lpstr>
      <vt:lpstr>Menstrual wellbeing </vt:lpstr>
      <vt:lpstr>If you’ve leaked…</vt:lpstr>
      <vt:lpstr>PowerPoint Presentation</vt:lpstr>
      <vt:lpstr>Summary</vt:lpstr>
      <vt:lpstr>Where to go for support </vt:lpstr>
      <vt:lpstr>PowerPoint Presentation</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Lucy Anson</cp:lastModifiedBy>
  <cp:revision>351</cp:revision>
  <dcterms:created xsi:type="dcterms:W3CDTF">2008-09-26T13:38:15Z</dcterms:created>
  <dcterms:modified xsi:type="dcterms:W3CDTF">2021-07-12T10:55:22Z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0x010100CF0EB3A6E5CCA647BB519F9A695E91C3</vt:lpwstr>
  </property>
  <property fmtid="{D5CDD505-2E9C-101B-9397-08002B2CF9AE}" pid="3" name="_dlc_DocIdItemGuid">
    <vt:lpwstr>741dfabe-5439-4026-98b5-fd4e7149a8df</vt:lpwstr>
  </property>
</Properties>
</file>